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Lst>
  <p:notesMasterIdLst>
    <p:notesMasterId r:id="rId85"/>
  </p:notesMasterIdLst>
  <p:sldIdLst>
    <p:sldId id="332" r:id="rId2"/>
    <p:sldId id="382" r:id="rId3"/>
    <p:sldId id="335" r:id="rId4"/>
    <p:sldId id="309" r:id="rId5"/>
    <p:sldId id="342" r:id="rId6"/>
    <p:sldId id="292" r:id="rId7"/>
    <p:sldId id="336" r:id="rId8"/>
    <p:sldId id="311" r:id="rId9"/>
    <p:sldId id="337" r:id="rId10"/>
    <p:sldId id="345" r:id="rId11"/>
    <p:sldId id="260" r:id="rId12"/>
    <p:sldId id="263" r:id="rId13"/>
    <p:sldId id="264" r:id="rId14"/>
    <p:sldId id="366" r:id="rId15"/>
    <p:sldId id="367" r:id="rId16"/>
    <p:sldId id="368" r:id="rId17"/>
    <p:sldId id="266" r:id="rId18"/>
    <p:sldId id="278" r:id="rId19"/>
    <p:sldId id="279" r:id="rId20"/>
    <p:sldId id="303" r:id="rId21"/>
    <p:sldId id="304" r:id="rId22"/>
    <p:sldId id="305" r:id="rId23"/>
    <p:sldId id="313" r:id="rId24"/>
    <p:sldId id="261" r:id="rId25"/>
    <p:sldId id="268" r:id="rId26"/>
    <p:sldId id="297" r:id="rId27"/>
    <p:sldId id="348" r:id="rId28"/>
    <p:sldId id="285" r:id="rId29"/>
    <p:sldId id="298" r:id="rId30"/>
    <p:sldId id="299" r:id="rId31"/>
    <p:sldId id="339" r:id="rId32"/>
    <p:sldId id="349" r:id="rId33"/>
    <p:sldId id="350" r:id="rId34"/>
    <p:sldId id="290" r:id="rId35"/>
    <p:sldId id="269" r:id="rId36"/>
    <p:sldId id="351" r:id="rId37"/>
    <p:sldId id="352" r:id="rId38"/>
    <p:sldId id="262" r:id="rId39"/>
    <p:sldId id="369" r:id="rId40"/>
    <p:sldId id="370" r:id="rId41"/>
    <p:sldId id="371" r:id="rId42"/>
    <p:sldId id="287" r:id="rId43"/>
    <p:sldId id="281" r:id="rId44"/>
    <p:sldId id="372" r:id="rId45"/>
    <p:sldId id="271" r:id="rId46"/>
    <p:sldId id="373" r:id="rId47"/>
    <p:sldId id="259" r:id="rId48"/>
    <p:sldId id="374" r:id="rId49"/>
    <p:sldId id="375" r:id="rId50"/>
    <p:sldId id="312" r:id="rId51"/>
    <p:sldId id="301" r:id="rId52"/>
    <p:sldId id="379" r:id="rId53"/>
    <p:sldId id="376" r:id="rId54"/>
    <p:sldId id="377" r:id="rId55"/>
    <p:sldId id="378" r:id="rId56"/>
    <p:sldId id="302" r:id="rId57"/>
    <p:sldId id="380" r:id="rId58"/>
    <p:sldId id="273" r:id="rId59"/>
    <p:sldId id="353" r:id="rId60"/>
    <p:sldId id="354" r:id="rId61"/>
    <p:sldId id="306" r:id="rId62"/>
    <p:sldId id="355" r:id="rId63"/>
    <p:sldId id="356" r:id="rId64"/>
    <p:sldId id="357" r:id="rId65"/>
    <p:sldId id="358" r:id="rId66"/>
    <p:sldId id="359" r:id="rId67"/>
    <p:sldId id="360" r:id="rId68"/>
    <p:sldId id="320" r:id="rId69"/>
    <p:sldId id="310" r:id="rId70"/>
    <p:sldId id="364" r:id="rId71"/>
    <p:sldId id="365" r:id="rId72"/>
    <p:sldId id="274" r:id="rId73"/>
    <p:sldId id="315" r:id="rId74"/>
    <p:sldId id="316" r:id="rId75"/>
    <p:sldId id="317" r:id="rId76"/>
    <p:sldId id="318" r:id="rId77"/>
    <p:sldId id="319" r:id="rId78"/>
    <p:sldId id="321" r:id="rId79"/>
    <p:sldId id="322" r:id="rId80"/>
    <p:sldId id="323" r:id="rId81"/>
    <p:sldId id="346" r:id="rId82"/>
    <p:sldId id="347" r:id="rId83"/>
    <p:sldId id="381"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41"/>
    <p:restoredTop sz="94762"/>
  </p:normalViewPr>
  <p:slideViewPr>
    <p:cSldViewPr snapToGrid="0" snapToObjects="1">
      <p:cViewPr varScale="1">
        <p:scale>
          <a:sx n="120" d="100"/>
          <a:sy n="120" d="100"/>
        </p:scale>
        <p:origin x="19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15.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svg"/><Relationship Id="rId16" Type="http://schemas.openxmlformats.org/officeDocument/2006/relationships/image" Target="../media/image61.svg"/><Relationship Id="rId1" Type="http://schemas.openxmlformats.org/officeDocument/2006/relationships/image" Target="../media/image46.png"/><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svg"/><Relationship Id="rId16" Type="http://schemas.openxmlformats.org/officeDocument/2006/relationships/image" Target="../media/image61.svg"/><Relationship Id="rId1" Type="http://schemas.openxmlformats.org/officeDocument/2006/relationships/image" Target="../media/image46.png"/><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DFE475-C788-6D4C-AFC0-B655E5EDA214}"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pl-PL"/>
        </a:p>
      </dgm:t>
    </dgm:pt>
    <dgm:pt modelId="{70B5FCE5-96D6-9E42-AA97-FA2CEE33DE4C}">
      <dgm:prSet/>
      <dgm:spPr/>
      <dgm:t>
        <a:bodyPr/>
        <a:lstStyle/>
        <a:p>
          <a:r>
            <a:rPr lang="pl-PL"/>
            <a:t>stosunki w zakresie wynalazków, wzorów użytkowych, wzorów przemysłowych, znaków towarowych, oznaczeń geograficznych i topografii układów scalonych;</a:t>
          </a:r>
        </a:p>
      </dgm:t>
    </dgm:pt>
    <dgm:pt modelId="{6970FF0F-CB44-B545-8E00-D2DB16DFEFF9}" type="parTrans" cxnId="{F960702D-C7A1-864A-B1E4-1A006BBB58E4}">
      <dgm:prSet/>
      <dgm:spPr/>
      <dgm:t>
        <a:bodyPr/>
        <a:lstStyle/>
        <a:p>
          <a:endParaRPr lang="pl-PL"/>
        </a:p>
      </dgm:t>
    </dgm:pt>
    <dgm:pt modelId="{3903CB64-2920-4C44-82DC-E33E3A5937A2}" type="sibTrans" cxnId="{F960702D-C7A1-864A-B1E4-1A006BBB58E4}">
      <dgm:prSet/>
      <dgm:spPr/>
      <dgm:t>
        <a:bodyPr/>
        <a:lstStyle/>
        <a:p>
          <a:endParaRPr lang="pl-PL"/>
        </a:p>
      </dgm:t>
    </dgm:pt>
    <dgm:pt modelId="{2E3266D0-D8F0-5041-8950-C87A3B91D3C7}">
      <dgm:prSet/>
      <dgm:spPr/>
      <dgm:t>
        <a:bodyPr/>
        <a:lstStyle/>
        <a:p>
          <a:r>
            <a:rPr lang="pl-PL"/>
            <a:t>zasady, na jakich przedsiębiorcy mogą przyjmować projekty racjonalizatorskie i wynagradzać ich twórców;</a:t>
          </a:r>
        </a:p>
      </dgm:t>
    </dgm:pt>
    <dgm:pt modelId="{B3D186D4-EFF8-7A4C-82DD-6B63DACBCAD1}" type="parTrans" cxnId="{3CF8A094-23B4-D149-82CC-512FE3084AEF}">
      <dgm:prSet/>
      <dgm:spPr/>
      <dgm:t>
        <a:bodyPr/>
        <a:lstStyle/>
        <a:p>
          <a:endParaRPr lang="pl-PL"/>
        </a:p>
      </dgm:t>
    </dgm:pt>
    <dgm:pt modelId="{E622BD11-B179-C747-BB4A-31C824C97AB8}" type="sibTrans" cxnId="{3CF8A094-23B4-D149-82CC-512FE3084AEF}">
      <dgm:prSet/>
      <dgm:spPr/>
      <dgm:t>
        <a:bodyPr/>
        <a:lstStyle/>
        <a:p>
          <a:endParaRPr lang="pl-PL"/>
        </a:p>
      </dgm:t>
    </dgm:pt>
    <dgm:pt modelId="{609DB351-3E34-394E-88B6-E99FBFB96A97}">
      <dgm:prSet/>
      <dgm:spPr/>
      <dgm:t>
        <a:bodyPr/>
        <a:lstStyle/>
        <a:p>
          <a:r>
            <a:rPr lang="pl-PL"/>
            <a:t>zadania i organizację Urzędu Patentowego Rzeczypospolitej Polskiej, </a:t>
          </a:r>
        </a:p>
      </dgm:t>
    </dgm:pt>
    <dgm:pt modelId="{835C8E5A-E971-F345-9F1F-3F3D6123EF19}" type="parTrans" cxnId="{C1B4245C-673B-284D-9E98-384FB6848AE2}">
      <dgm:prSet/>
      <dgm:spPr/>
      <dgm:t>
        <a:bodyPr/>
        <a:lstStyle/>
        <a:p>
          <a:endParaRPr lang="pl-PL"/>
        </a:p>
      </dgm:t>
    </dgm:pt>
    <dgm:pt modelId="{427A8E57-73D8-A04C-ADEF-1389066904B3}" type="sibTrans" cxnId="{C1B4245C-673B-284D-9E98-384FB6848AE2}">
      <dgm:prSet/>
      <dgm:spPr/>
      <dgm:t>
        <a:bodyPr/>
        <a:lstStyle/>
        <a:p>
          <a:endParaRPr lang="pl-PL"/>
        </a:p>
      </dgm:t>
    </dgm:pt>
    <dgm:pt modelId="{70921AC1-5EF5-B546-9657-7F5120FC7F13}" type="pres">
      <dgm:prSet presAssocID="{66DFE475-C788-6D4C-AFC0-B655E5EDA214}" presName="Name0" presStyleCnt="0">
        <dgm:presLayoutVars>
          <dgm:dir/>
          <dgm:animLvl val="lvl"/>
          <dgm:resizeHandles val="exact"/>
        </dgm:presLayoutVars>
      </dgm:prSet>
      <dgm:spPr/>
    </dgm:pt>
    <dgm:pt modelId="{D7F5E7F2-FDC2-644E-98E7-DC4310C1B08E}" type="pres">
      <dgm:prSet presAssocID="{609DB351-3E34-394E-88B6-E99FBFB96A97}" presName="boxAndChildren" presStyleCnt="0"/>
      <dgm:spPr/>
    </dgm:pt>
    <dgm:pt modelId="{45874D59-4A4E-7C48-9C63-132D1BFF979A}" type="pres">
      <dgm:prSet presAssocID="{609DB351-3E34-394E-88B6-E99FBFB96A97}" presName="parentTextBox" presStyleLbl="node1" presStyleIdx="0" presStyleCnt="3"/>
      <dgm:spPr/>
    </dgm:pt>
    <dgm:pt modelId="{6D0D257E-ED3D-1D4A-BBE6-FA1629518418}" type="pres">
      <dgm:prSet presAssocID="{E622BD11-B179-C747-BB4A-31C824C97AB8}" presName="sp" presStyleCnt="0"/>
      <dgm:spPr/>
    </dgm:pt>
    <dgm:pt modelId="{001CD439-F604-FE47-A7EB-104E451FA3D8}" type="pres">
      <dgm:prSet presAssocID="{2E3266D0-D8F0-5041-8950-C87A3B91D3C7}" presName="arrowAndChildren" presStyleCnt="0"/>
      <dgm:spPr/>
    </dgm:pt>
    <dgm:pt modelId="{F01C3FBF-AA67-8243-A7FF-96A70681828D}" type="pres">
      <dgm:prSet presAssocID="{2E3266D0-D8F0-5041-8950-C87A3B91D3C7}" presName="parentTextArrow" presStyleLbl="node1" presStyleIdx="1" presStyleCnt="3"/>
      <dgm:spPr/>
    </dgm:pt>
    <dgm:pt modelId="{14DEE63E-3596-F141-82DD-4A749B53A2E7}" type="pres">
      <dgm:prSet presAssocID="{3903CB64-2920-4C44-82DC-E33E3A5937A2}" presName="sp" presStyleCnt="0"/>
      <dgm:spPr/>
    </dgm:pt>
    <dgm:pt modelId="{7E5D5129-CDBB-A14B-ABD7-2C74A00172C8}" type="pres">
      <dgm:prSet presAssocID="{70B5FCE5-96D6-9E42-AA97-FA2CEE33DE4C}" presName="arrowAndChildren" presStyleCnt="0"/>
      <dgm:spPr/>
    </dgm:pt>
    <dgm:pt modelId="{C7DF04C9-6AAD-E741-B8A2-6742E6812E5D}" type="pres">
      <dgm:prSet presAssocID="{70B5FCE5-96D6-9E42-AA97-FA2CEE33DE4C}" presName="parentTextArrow" presStyleLbl="node1" presStyleIdx="2" presStyleCnt="3"/>
      <dgm:spPr/>
    </dgm:pt>
  </dgm:ptLst>
  <dgm:cxnLst>
    <dgm:cxn modelId="{C039C513-DC30-F540-878A-5AC84B804CDF}" type="presOf" srcId="{2E3266D0-D8F0-5041-8950-C87A3B91D3C7}" destId="{F01C3FBF-AA67-8243-A7FF-96A70681828D}" srcOrd="0" destOrd="0" presId="urn:microsoft.com/office/officeart/2005/8/layout/process4"/>
    <dgm:cxn modelId="{F960702D-C7A1-864A-B1E4-1A006BBB58E4}" srcId="{66DFE475-C788-6D4C-AFC0-B655E5EDA214}" destId="{70B5FCE5-96D6-9E42-AA97-FA2CEE33DE4C}" srcOrd="0" destOrd="0" parTransId="{6970FF0F-CB44-B545-8E00-D2DB16DFEFF9}" sibTransId="{3903CB64-2920-4C44-82DC-E33E3A5937A2}"/>
    <dgm:cxn modelId="{58B1A630-1097-0A49-827E-C8A58129692D}" type="presOf" srcId="{70B5FCE5-96D6-9E42-AA97-FA2CEE33DE4C}" destId="{C7DF04C9-6AAD-E741-B8A2-6742E6812E5D}" srcOrd="0" destOrd="0" presId="urn:microsoft.com/office/officeart/2005/8/layout/process4"/>
    <dgm:cxn modelId="{3D422440-92DE-654A-9268-3D78806E26D6}" type="presOf" srcId="{66DFE475-C788-6D4C-AFC0-B655E5EDA214}" destId="{70921AC1-5EF5-B546-9657-7F5120FC7F13}" srcOrd="0" destOrd="0" presId="urn:microsoft.com/office/officeart/2005/8/layout/process4"/>
    <dgm:cxn modelId="{C1B4245C-673B-284D-9E98-384FB6848AE2}" srcId="{66DFE475-C788-6D4C-AFC0-B655E5EDA214}" destId="{609DB351-3E34-394E-88B6-E99FBFB96A97}" srcOrd="2" destOrd="0" parTransId="{835C8E5A-E971-F345-9F1F-3F3D6123EF19}" sibTransId="{427A8E57-73D8-A04C-ADEF-1389066904B3}"/>
    <dgm:cxn modelId="{B504F17C-3BA2-5747-B2F3-B9E98C3C0E53}" type="presOf" srcId="{609DB351-3E34-394E-88B6-E99FBFB96A97}" destId="{45874D59-4A4E-7C48-9C63-132D1BFF979A}" srcOrd="0" destOrd="0" presId="urn:microsoft.com/office/officeart/2005/8/layout/process4"/>
    <dgm:cxn modelId="{3CF8A094-23B4-D149-82CC-512FE3084AEF}" srcId="{66DFE475-C788-6D4C-AFC0-B655E5EDA214}" destId="{2E3266D0-D8F0-5041-8950-C87A3B91D3C7}" srcOrd="1" destOrd="0" parTransId="{B3D186D4-EFF8-7A4C-82DD-6B63DACBCAD1}" sibTransId="{E622BD11-B179-C747-BB4A-31C824C97AB8}"/>
    <dgm:cxn modelId="{3BFFDABE-3A9B-C948-BABC-85C0F08ECE24}" type="presParOf" srcId="{70921AC1-5EF5-B546-9657-7F5120FC7F13}" destId="{D7F5E7F2-FDC2-644E-98E7-DC4310C1B08E}" srcOrd="0" destOrd="0" presId="urn:microsoft.com/office/officeart/2005/8/layout/process4"/>
    <dgm:cxn modelId="{E02CCD16-A692-7A49-86B0-EBDF377CEBAD}" type="presParOf" srcId="{D7F5E7F2-FDC2-644E-98E7-DC4310C1B08E}" destId="{45874D59-4A4E-7C48-9C63-132D1BFF979A}" srcOrd="0" destOrd="0" presId="urn:microsoft.com/office/officeart/2005/8/layout/process4"/>
    <dgm:cxn modelId="{4DCBAB77-C094-E845-B29E-536D5F214C29}" type="presParOf" srcId="{70921AC1-5EF5-B546-9657-7F5120FC7F13}" destId="{6D0D257E-ED3D-1D4A-BBE6-FA1629518418}" srcOrd="1" destOrd="0" presId="urn:microsoft.com/office/officeart/2005/8/layout/process4"/>
    <dgm:cxn modelId="{2A733C01-2861-CD44-8678-54C80B1DA368}" type="presParOf" srcId="{70921AC1-5EF5-B546-9657-7F5120FC7F13}" destId="{001CD439-F604-FE47-A7EB-104E451FA3D8}" srcOrd="2" destOrd="0" presId="urn:microsoft.com/office/officeart/2005/8/layout/process4"/>
    <dgm:cxn modelId="{7E525609-6BB8-7640-B27C-8467C5DF5884}" type="presParOf" srcId="{001CD439-F604-FE47-A7EB-104E451FA3D8}" destId="{F01C3FBF-AA67-8243-A7FF-96A70681828D}" srcOrd="0" destOrd="0" presId="urn:microsoft.com/office/officeart/2005/8/layout/process4"/>
    <dgm:cxn modelId="{122388F2-9933-5441-AA06-D1EC975751A7}" type="presParOf" srcId="{70921AC1-5EF5-B546-9657-7F5120FC7F13}" destId="{14DEE63E-3596-F141-82DD-4A749B53A2E7}" srcOrd="3" destOrd="0" presId="urn:microsoft.com/office/officeart/2005/8/layout/process4"/>
    <dgm:cxn modelId="{F0351D3F-6195-C247-BD49-7078D4DAF819}" type="presParOf" srcId="{70921AC1-5EF5-B546-9657-7F5120FC7F13}" destId="{7E5D5129-CDBB-A14B-ABD7-2C74A00172C8}" srcOrd="4" destOrd="0" presId="urn:microsoft.com/office/officeart/2005/8/layout/process4"/>
    <dgm:cxn modelId="{14DF40E4-2EDF-3745-ADB9-A13801B9A88D}" type="presParOf" srcId="{7E5D5129-CDBB-A14B-ABD7-2C74A00172C8}" destId="{C7DF04C9-6AAD-E741-B8A2-6742E6812E5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C9266A3-AA78-1643-9A44-6122B4E7CEC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pl-PL"/>
        </a:p>
      </dgm:t>
    </dgm:pt>
    <dgm:pt modelId="{B34FBB3A-6EC8-FE48-AF2B-9A11C22AC74F}">
      <dgm:prSet/>
      <dgm:spPr/>
      <dgm:t>
        <a:bodyPr/>
        <a:lstStyle/>
        <a:p>
          <a:r>
            <a:rPr lang="pl-PL" b="0" u="none" dirty="0"/>
            <a:t>Uprawniony może </a:t>
          </a:r>
          <a:r>
            <a:rPr lang="pl-PL" b="1" u="none" dirty="0"/>
            <a:t>zakazać</a:t>
          </a:r>
          <a:r>
            <a:rPr lang="pl-PL" dirty="0"/>
            <a:t> osobie trzeciej, niemającej jego zgody, korzystania z wynalazku w sposób zarobkowy lub zawodowy,</a:t>
          </a:r>
        </a:p>
      </dgm:t>
    </dgm:pt>
    <dgm:pt modelId="{25986E56-BEC0-2D4C-A4BE-51AB0457C21D}" type="parTrans" cxnId="{2FD65077-BE0A-D746-BDBB-BD8186C49380}">
      <dgm:prSet/>
      <dgm:spPr/>
      <dgm:t>
        <a:bodyPr/>
        <a:lstStyle/>
        <a:p>
          <a:endParaRPr lang="pl-PL"/>
        </a:p>
      </dgm:t>
    </dgm:pt>
    <dgm:pt modelId="{9DB7837C-9769-2444-AD35-C2BABE621B5D}" type="sibTrans" cxnId="{2FD65077-BE0A-D746-BDBB-BD8186C49380}">
      <dgm:prSet/>
      <dgm:spPr/>
      <dgm:t>
        <a:bodyPr/>
        <a:lstStyle/>
        <a:p>
          <a:endParaRPr lang="pl-PL"/>
        </a:p>
      </dgm:t>
    </dgm:pt>
    <dgm:pt modelId="{D1733A78-165E-2743-8918-55370B930F42}">
      <dgm:prSet/>
      <dgm:spPr/>
      <dgm:t>
        <a:bodyPr/>
        <a:lstStyle/>
        <a:p>
          <a:r>
            <a:rPr lang="pl-PL" dirty="0"/>
            <a:t>w drodze umowy </a:t>
          </a:r>
          <a:r>
            <a:rPr lang="pl-PL" b="1" dirty="0"/>
            <a:t>udzielić innej osobie upoważnienia</a:t>
          </a:r>
          <a:r>
            <a:rPr lang="pl-PL" dirty="0"/>
            <a:t> </a:t>
          </a:r>
          <a:r>
            <a:rPr lang="pl-PL" b="1" dirty="0"/>
            <a:t>(licencji) do korzystania </a:t>
          </a:r>
          <a:r>
            <a:rPr lang="pl-PL" dirty="0"/>
            <a:t>z jego wynalazku (umowa licencyjna),</a:t>
          </a:r>
        </a:p>
      </dgm:t>
    </dgm:pt>
    <dgm:pt modelId="{1944A9D1-26CB-3340-9DF5-0DBE3DB76658}" type="parTrans" cxnId="{1B6F7FE0-ADD5-4C46-8E6A-33E46A873CED}">
      <dgm:prSet/>
      <dgm:spPr/>
      <dgm:t>
        <a:bodyPr/>
        <a:lstStyle/>
        <a:p>
          <a:endParaRPr lang="pl-PL"/>
        </a:p>
      </dgm:t>
    </dgm:pt>
    <dgm:pt modelId="{D49EDA92-91AA-834A-9460-B02DBA36D5CC}" type="sibTrans" cxnId="{1B6F7FE0-ADD5-4C46-8E6A-33E46A873CED}">
      <dgm:prSet/>
      <dgm:spPr/>
      <dgm:t>
        <a:bodyPr/>
        <a:lstStyle/>
        <a:p>
          <a:endParaRPr lang="pl-PL"/>
        </a:p>
      </dgm:t>
    </dgm:pt>
    <dgm:pt modelId="{B133F490-F8CF-2B42-AEF1-C551EA1DFDF5}">
      <dgm:prSet/>
      <dgm:spPr/>
      <dgm:t>
        <a:bodyPr/>
        <a:lstStyle/>
        <a:p>
          <a:r>
            <a:rPr lang="pl-PL" b="0" i="0" u="none" dirty="0"/>
            <a:t>Prawo do wyłącznego korzystania </a:t>
          </a:r>
          <a:r>
            <a:rPr lang="pl-PL" b="0" i="0" u="none"/>
            <a:t>z wynalazku </a:t>
          </a:r>
          <a:r>
            <a:rPr lang="pl-PL" b="0" i="0" u="none" dirty="0"/>
            <a:t>przez określony czas, w sposób zarobkowy (przemysłowy, handlowy) na terytorium danego państwa lub państw, przyznane przez kompetentny organ państwowy, regionalny lub międzynarodowy.</a:t>
          </a:r>
          <a:endParaRPr lang="pl-PL" dirty="0"/>
        </a:p>
      </dgm:t>
    </dgm:pt>
    <dgm:pt modelId="{039E017E-8186-8C4B-ABF4-E33BAA80055D}" type="parTrans" cxnId="{9E296BAA-CB6B-594D-9100-3B11D4F6410C}">
      <dgm:prSet/>
      <dgm:spPr/>
    </dgm:pt>
    <dgm:pt modelId="{3F6C0403-41C7-6C43-97B9-6DFF3C2754C6}" type="sibTrans" cxnId="{9E296BAA-CB6B-594D-9100-3B11D4F6410C}">
      <dgm:prSet/>
      <dgm:spPr/>
    </dgm:pt>
    <dgm:pt modelId="{879DEF56-A855-724C-B790-B6B76AEB5768}" type="pres">
      <dgm:prSet presAssocID="{AC9266A3-AA78-1643-9A44-6122B4E7CECC}" presName="vert0" presStyleCnt="0">
        <dgm:presLayoutVars>
          <dgm:dir/>
          <dgm:animOne val="branch"/>
          <dgm:animLvl val="lvl"/>
        </dgm:presLayoutVars>
      </dgm:prSet>
      <dgm:spPr/>
    </dgm:pt>
    <dgm:pt modelId="{3CB318AF-BC8C-0C4D-AFBE-ED1ABBA3EEE9}" type="pres">
      <dgm:prSet presAssocID="{B133F490-F8CF-2B42-AEF1-C551EA1DFDF5}" presName="thickLine" presStyleLbl="alignNode1" presStyleIdx="0" presStyleCnt="3"/>
      <dgm:spPr/>
    </dgm:pt>
    <dgm:pt modelId="{F889C0D7-8952-EA4E-B90B-8793DE3A4782}" type="pres">
      <dgm:prSet presAssocID="{B133F490-F8CF-2B42-AEF1-C551EA1DFDF5}" presName="horz1" presStyleCnt="0"/>
      <dgm:spPr/>
    </dgm:pt>
    <dgm:pt modelId="{4E81AB10-83FA-A343-97A1-0894EE2E766B}" type="pres">
      <dgm:prSet presAssocID="{B133F490-F8CF-2B42-AEF1-C551EA1DFDF5}" presName="tx1" presStyleLbl="revTx" presStyleIdx="0" presStyleCnt="3"/>
      <dgm:spPr/>
    </dgm:pt>
    <dgm:pt modelId="{0BE89355-FBE7-B44E-9C36-B074E7C8EE40}" type="pres">
      <dgm:prSet presAssocID="{B133F490-F8CF-2B42-AEF1-C551EA1DFDF5}" presName="vert1" presStyleCnt="0"/>
      <dgm:spPr/>
    </dgm:pt>
    <dgm:pt modelId="{37E1F593-49EC-584C-A2E6-03260CF48580}" type="pres">
      <dgm:prSet presAssocID="{B34FBB3A-6EC8-FE48-AF2B-9A11C22AC74F}" presName="thickLine" presStyleLbl="alignNode1" presStyleIdx="1" presStyleCnt="3"/>
      <dgm:spPr/>
    </dgm:pt>
    <dgm:pt modelId="{EC75789E-4641-3D40-95C6-A3A1337DE0EA}" type="pres">
      <dgm:prSet presAssocID="{B34FBB3A-6EC8-FE48-AF2B-9A11C22AC74F}" presName="horz1" presStyleCnt="0"/>
      <dgm:spPr/>
    </dgm:pt>
    <dgm:pt modelId="{641643DE-0ABE-CC42-9C49-82C6F89FCB36}" type="pres">
      <dgm:prSet presAssocID="{B34FBB3A-6EC8-FE48-AF2B-9A11C22AC74F}" presName="tx1" presStyleLbl="revTx" presStyleIdx="1" presStyleCnt="3"/>
      <dgm:spPr/>
    </dgm:pt>
    <dgm:pt modelId="{AF043E79-17B2-6E43-9FC7-D67EBC65716E}" type="pres">
      <dgm:prSet presAssocID="{B34FBB3A-6EC8-FE48-AF2B-9A11C22AC74F}" presName="vert1" presStyleCnt="0"/>
      <dgm:spPr/>
    </dgm:pt>
    <dgm:pt modelId="{346D72DD-9F04-4C46-A33B-B8C34E897ECE}" type="pres">
      <dgm:prSet presAssocID="{D1733A78-165E-2743-8918-55370B930F42}" presName="thickLine" presStyleLbl="alignNode1" presStyleIdx="2" presStyleCnt="3"/>
      <dgm:spPr/>
    </dgm:pt>
    <dgm:pt modelId="{BD9E046B-2D10-6948-AACD-8A5B9066D990}" type="pres">
      <dgm:prSet presAssocID="{D1733A78-165E-2743-8918-55370B930F42}" presName="horz1" presStyleCnt="0"/>
      <dgm:spPr/>
    </dgm:pt>
    <dgm:pt modelId="{2197286F-454A-7046-BC7D-103FAA9F48BA}" type="pres">
      <dgm:prSet presAssocID="{D1733A78-165E-2743-8918-55370B930F42}" presName="tx1" presStyleLbl="revTx" presStyleIdx="2" presStyleCnt="3"/>
      <dgm:spPr/>
    </dgm:pt>
    <dgm:pt modelId="{E40393DF-CCC3-EF45-8EBE-1824C4804D07}" type="pres">
      <dgm:prSet presAssocID="{D1733A78-165E-2743-8918-55370B930F42}" presName="vert1" presStyleCnt="0"/>
      <dgm:spPr/>
    </dgm:pt>
  </dgm:ptLst>
  <dgm:cxnLst>
    <dgm:cxn modelId="{0A7AFC1B-2F5D-1B49-A8AF-4A5DAE3686F7}" type="presOf" srcId="{D1733A78-165E-2743-8918-55370B930F42}" destId="{2197286F-454A-7046-BC7D-103FAA9F48BA}" srcOrd="0" destOrd="0" presId="urn:microsoft.com/office/officeart/2008/layout/LinedList"/>
    <dgm:cxn modelId="{3254C565-CC5B-6143-A9DE-6E4A184C94F9}" type="presOf" srcId="{AC9266A3-AA78-1643-9A44-6122B4E7CECC}" destId="{879DEF56-A855-724C-B790-B6B76AEB5768}" srcOrd="0" destOrd="0" presId="urn:microsoft.com/office/officeart/2008/layout/LinedList"/>
    <dgm:cxn modelId="{2FD65077-BE0A-D746-BDBB-BD8186C49380}" srcId="{AC9266A3-AA78-1643-9A44-6122B4E7CECC}" destId="{B34FBB3A-6EC8-FE48-AF2B-9A11C22AC74F}" srcOrd="1" destOrd="0" parTransId="{25986E56-BEC0-2D4C-A4BE-51AB0457C21D}" sibTransId="{9DB7837C-9769-2444-AD35-C2BABE621B5D}"/>
    <dgm:cxn modelId="{27A1637E-8E7E-DE46-867B-CB081F85CD5A}" type="presOf" srcId="{B34FBB3A-6EC8-FE48-AF2B-9A11C22AC74F}" destId="{641643DE-0ABE-CC42-9C49-82C6F89FCB36}" srcOrd="0" destOrd="0" presId="urn:microsoft.com/office/officeart/2008/layout/LinedList"/>
    <dgm:cxn modelId="{54D8FD8C-D370-EF48-A98C-3B2010CACADF}" type="presOf" srcId="{B133F490-F8CF-2B42-AEF1-C551EA1DFDF5}" destId="{4E81AB10-83FA-A343-97A1-0894EE2E766B}" srcOrd="0" destOrd="0" presId="urn:microsoft.com/office/officeart/2008/layout/LinedList"/>
    <dgm:cxn modelId="{9E296BAA-CB6B-594D-9100-3B11D4F6410C}" srcId="{AC9266A3-AA78-1643-9A44-6122B4E7CECC}" destId="{B133F490-F8CF-2B42-AEF1-C551EA1DFDF5}" srcOrd="0" destOrd="0" parTransId="{039E017E-8186-8C4B-ABF4-E33BAA80055D}" sibTransId="{3F6C0403-41C7-6C43-97B9-6DFF3C2754C6}"/>
    <dgm:cxn modelId="{1B6F7FE0-ADD5-4C46-8E6A-33E46A873CED}" srcId="{AC9266A3-AA78-1643-9A44-6122B4E7CECC}" destId="{D1733A78-165E-2743-8918-55370B930F42}" srcOrd="2" destOrd="0" parTransId="{1944A9D1-26CB-3340-9DF5-0DBE3DB76658}" sibTransId="{D49EDA92-91AA-834A-9460-B02DBA36D5CC}"/>
    <dgm:cxn modelId="{D2321B8A-9762-8547-A734-3BC81C996D30}" type="presParOf" srcId="{879DEF56-A855-724C-B790-B6B76AEB5768}" destId="{3CB318AF-BC8C-0C4D-AFBE-ED1ABBA3EEE9}" srcOrd="0" destOrd="0" presId="urn:microsoft.com/office/officeart/2008/layout/LinedList"/>
    <dgm:cxn modelId="{1ED98A36-4F39-504F-B086-BC68B41901CC}" type="presParOf" srcId="{879DEF56-A855-724C-B790-B6B76AEB5768}" destId="{F889C0D7-8952-EA4E-B90B-8793DE3A4782}" srcOrd="1" destOrd="0" presId="urn:microsoft.com/office/officeart/2008/layout/LinedList"/>
    <dgm:cxn modelId="{6098C1F4-4067-E84C-9DF4-DA020FA81CFB}" type="presParOf" srcId="{F889C0D7-8952-EA4E-B90B-8793DE3A4782}" destId="{4E81AB10-83FA-A343-97A1-0894EE2E766B}" srcOrd="0" destOrd="0" presId="urn:microsoft.com/office/officeart/2008/layout/LinedList"/>
    <dgm:cxn modelId="{4EDB787B-CF4C-5546-87CE-2368D5295533}" type="presParOf" srcId="{F889C0D7-8952-EA4E-B90B-8793DE3A4782}" destId="{0BE89355-FBE7-B44E-9C36-B074E7C8EE40}" srcOrd="1" destOrd="0" presId="urn:microsoft.com/office/officeart/2008/layout/LinedList"/>
    <dgm:cxn modelId="{F3DE0A1A-BE24-B243-A758-2DA7DB294B93}" type="presParOf" srcId="{879DEF56-A855-724C-B790-B6B76AEB5768}" destId="{37E1F593-49EC-584C-A2E6-03260CF48580}" srcOrd="2" destOrd="0" presId="urn:microsoft.com/office/officeart/2008/layout/LinedList"/>
    <dgm:cxn modelId="{2B83A934-C54C-D545-9757-71C86006F724}" type="presParOf" srcId="{879DEF56-A855-724C-B790-B6B76AEB5768}" destId="{EC75789E-4641-3D40-95C6-A3A1337DE0EA}" srcOrd="3" destOrd="0" presId="urn:microsoft.com/office/officeart/2008/layout/LinedList"/>
    <dgm:cxn modelId="{38A1403D-80F9-1945-96AA-17FBD651BCDB}" type="presParOf" srcId="{EC75789E-4641-3D40-95C6-A3A1337DE0EA}" destId="{641643DE-0ABE-CC42-9C49-82C6F89FCB36}" srcOrd="0" destOrd="0" presId="urn:microsoft.com/office/officeart/2008/layout/LinedList"/>
    <dgm:cxn modelId="{B1AA5FBC-9AE7-C445-9F7E-1412243B427F}" type="presParOf" srcId="{EC75789E-4641-3D40-95C6-A3A1337DE0EA}" destId="{AF043E79-17B2-6E43-9FC7-D67EBC65716E}" srcOrd="1" destOrd="0" presId="urn:microsoft.com/office/officeart/2008/layout/LinedList"/>
    <dgm:cxn modelId="{EB33CCA1-4CE1-0D49-9A4B-00DC79831C25}" type="presParOf" srcId="{879DEF56-A855-724C-B790-B6B76AEB5768}" destId="{346D72DD-9F04-4C46-A33B-B8C34E897ECE}" srcOrd="4" destOrd="0" presId="urn:microsoft.com/office/officeart/2008/layout/LinedList"/>
    <dgm:cxn modelId="{149879E7-01E0-ED4A-9A61-FF7F35AD987E}" type="presParOf" srcId="{879DEF56-A855-724C-B790-B6B76AEB5768}" destId="{BD9E046B-2D10-6948-AACD-8A5B9066D990}" srcOrd="5" destOrd="0" presId="urn:microsoft.com/office/officeart/2008/layout/LinedList"/>
    <dgm:cxn modelId="{AFCA1685-CE65-CB49-A5CB-7B4A19DC8B46}" type="presParOf" srcId="{BD9E046B-2D10-6948-AACD-8A5B9066D990}" destId="{2197286F-454A-7046-BC7D-103FAA9F48BA}" srcOrd="0" destOrd="0" presId="urn:microsoft.com/office/officeart/2008/layout/LinedList"/>
    <dgm:cxn modelId="{D516923A-88C6-4246-9ADE-45E10BA3ADA7}" type="presParOf" srcId="{BD9E046B-2D10-6948-AACD-8A5B9066D990}" destId="{E40393DF-CCC3-EF45-8EBE-1824C4804D0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89F26-FF48-45CF-86F6-7F99B939C34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044B7B7A-147F-4422-8F2D-6FE174A773B3}">
      <dgm:prSet/>
      <dgm:spPr/>
      <dgm:t>
        <a:bodyPr/>
        <a:lstStyle/>
        <a:p>
          <a:r>
            <a:rPr lang="pl-PL" b="1" dirty="0"/>
            <a:t>Choć są wynalazkami, to nie można opatentować – art. 29 </a:t>
          </a:r>
          <a:r>
            <a:rPr lang="pl-PL" b="1" dirty="0" err="1"/>
            <a:t>p.w.p</a:t>
          </a:r>
          <a:r>
            <a:rPr lang="pl-PL" b="1" dirty="0"/>
            <a:t>.:</a:t>
          </a:r>
          <a:endParaRPr lang="en-US" dirty="0"/>
        </a:p>
      </dgm:t>
    </dgm:pt>
    <dgm:pt modelId="{EFCD6691-AC75-4A88-A833-9ED681C6F47A}" type="parTrans" cxnId="{B967C632-5885-4966-B0B4-9451D02BB09E}">
      <dgm:prSet/>
      <dgm:spPr/>
      <dgm:t>
        <a:bodyPr/>
        <a:lstStyle/>
        <a:p>
          <a:endParaRPr lang="en-US"/>
        </a:p>
      </dgm:t>
    </dgm:pt>
    <dgm:pt modelId="{419BD24F-6A34-421C-9842-CCAAD92FC160}" type="sibTrans" cxnId="{B967C632-5885-4966-B0B4-9451D02BB09E}">
      <dgm:prSet/>
      <dgm:spPr/>
      <dgm:t>
        <a:bodyPr/>
        <a:lstStyle/>
        <a:p>
          <a:endParaRPr lang="en-US"/>
        </a:p>
      </dgm:t>
    </dgm:pt>
    <dgm:pt modelId="{7C47BA94-2F5E-4B90-9791-959A141E6308}">
      <dgm:prSet/>
      <dgm:spPr/>
      <dgm:t>
        <a:bodyPr/>
        <a:lstStyle/>
        <a:p>
          <a:r>
            <a:rPr lang="pl-PL"/>
            <a:t>8) rozwiązań których wykorzystanie byłoby sprzeczne z porządkiem publicznym lub dobrymi obyczajami;</a:t>
          </a:r>
          <a:endParaRPr lang="en-US"/>
        </a:p>
      </dgm:t>
    </dgm:pt>
    <dgm:pt modelId="{0866FCED-C408-42B6-AF7C-CC2267B323A3}" type="parTrans" cxnId="{0849929B-FD18-4AAB-99EF-89CCBEFFE1E4}">
      <dgm:prSet/>
      <dgm:spPr/>
      <dgm:t>
        <a:bodyPr/>
        <a:lstStyle/>
        <a:p>
          <a:endParaRPr lang="en-US"/>
        </a:p>
      </dgm:t>
    </dgm:pt>
    <dgm:pt modelId="{12434A29-2F89-453C-AB5F-3C57AEAE7FF4}" type="sibTrans" cxnId="{0849929B-FD18-4AAB-99EF-89CCBEFFE1E4}">
      <dgm:prSet/>
      <dgm:spPr/>
      <dgm:t>
        <a:bodyPr/>
        <a:lstStyle/>
        <a:p>
          <a:endParaRPr lang="en-US"/>
        </a:p>
      </dgm:t>
    </dgm:pt>
    <dgm:pt modelId="{BF8DAFA8-C6EA-4E8A-A5E2-EFEC8A504139}">
      <dgm:prSet/>
      <dgm:spPr/>
      <dgm:t>
        <a:bodyPr/>
        <a:lstStyle/>
        <a:p>
          <a:r>
            <a:rPr lang="pl-PL"/>
            <a:t>Np. środek maskujący obecność alkoholu w organizmie, sposoby hodowli zwierząt powodujące ich cierpienie, </a:t>
          </a:r>
          <a:endParaRPr lang="en-US"/>
        </a:p>
      </dgm:t>
    </dgm:pt>
    <dgm:pt modelId="{A2CE9CA1-6CDD-4D09-B5E9-02FFA06E313C}" type="parTrans" cxnId="{C70662A3-7A63-48FF-AFCE-D2A010B665AE}">
      <dgm:prSet/>
      <dgm:spPr/>
      <dgm:t>
        <a:bodyPr/>
        <a:lstStyle/>
        <a:p>
          <a:endParaRPr lang="en-US"/>
        </a:p>
      </dgm:t>
    </dgm:pt>
    <dgm:pt modelId="{2D2E6ADE-6A3C-46BC-8971-8B97544F925C}" type="sibTrans" cxnId="{C70662A3-7A63-48FF-AFCE-D2A010B665AE}">
      <dgm:prSet/>
      <dgm:spPr/>
      <dgm:t>
        <a:bodyPr/>
        <a:lstStyle/>
        <a:p>
          <a:endParaRPr lang="en-US"/>
        </a:p>
      </dgm:t>
    </dgm:pt>
    <dgm:pt modelId="{00CA1E24-192D-4F6D-92D9-E09AF86A3096}">
      <dgm:prSet/>
      <dgm:spPr/>
      <dgm:t>
        <a:bodyPr/>
        <a:lstStyle/>
        <a:p>
          <a:r>
            <a:rPr lang="pl-PL"/>
            <a:t>9) odmian roślin lub rasy zwierząt oraz biologicznych sposobów ich hodowli;</a:t>
          </a:r>
          <a:endParaRPr lang="en-US"/>
        </a:p>
      </dgm:t>
    </dgm:pt>
    <dgm:pt modelId="{FB361794-6EFB-43FF-B7F3-78A01B5CD53B}" type="parTrans" cxnId="{1AA1C111-6905-4227-8F12-8708FBC0D107}">
      <dgm:prSet/>
      <dgm:spPr/>
      <dgm:t>
        <a:bodyPr/>
        <a:lstStyle/>
        <a:p>
          <a:endParaRPr lang="en-US"/>
        </a:p>
      </dgm:t>
    </dgm:pt>
    <dgm:pt modelId="{E7355BD4-5C08-43B6-A9D3-50E27D54CCD9}" type="sibTrans" cxnId="{1AA1C111-6905-4227-8F12-8708FBC0D107}">
      <dgm:prSet/>
      <dgm:spPr/>
      <dgm:t>
        <a:bodyPr/>
        <a:lstStyle/>
        <a:p>
          <a:endParaRPr lang="en-US"/>
        </a:p>
      </dgm:t>
    </dgm:pt>
    <dgm:pt modelId="{94E973B8-710F-498D-AC03-FDD44A3CF0AC}">
      <dgm:prSet/>
      <dgm:spPr/>
      <dgm:t>
        <a:bodyPr/>
        <a:lstStyle/>
        <a:p>
          <a:r>
            <a:rPr lang="pl-PL"/>
            <a:t>Np. nowa odmiana róży lub sposób jej hodowli (jeśli polega na wykorzystaniu czysto biologicznych metod)</a:t>
          </a:r>
          <a:endParaRPr lang="en-US"/>
        </a:p>
      </dgm:t>
    </dgm:pt>
    <dgm:pt modelId="{EFEC6371-C885-4D13-9C53-22F1E4689681}" type="parTrans" cxnId="{14B38797-2F4F-42A6-B52E-6C1C1B885CE3}">
      <dgm:prSet/>
      <dgm:spPr/>
      <dgm:t>
        <a:bodyPr/>
        <a:lstStyle/>
        <a:p>
          <a:endParaRPr lang="en-US"/>
        </a:p>
      </dgm:t>
    </dgm:pt>
    <dgm:pt modelId="{730E95F2-39B9-4C64-9895-773A14FC155C}" type="sibTrans" cxnId="{14B38797-2F4F-42A6-B52E-6C1C1B885CE3}">
      <dgm:prSet/>
      <dgm:spPr/>
      <dgm:t>
        <a:bodyPr/>
        <a:lstStyle/>
        <a:p>
          <a:endParaRPr lang="en-US"/>
        </a:p>
      </dgm:t>
    </dgm:pt>
    <dgm:pt modelId="{94DD0AE3-14A2-46BC-A871-BB389B8C506A}">
      <dgm:prSet/>
      <dgm:spPr/>
      <dgm:t>
        <a:bodyPr/>
        <a:lstStyle/>
        <a:p>
          <a:r>
            <a:rPr lang="pl-PL"/>
            <a:t>10) sposobu leczenia ludzi i zwierząt oraz sposobu diagnostyki</a:t>
          </a:r>
          <a:endParaRPr lang="en-US"/>
        </a:p>
      </dgm:t>
    </dgm:pt>
    <dgm:pt modelId="{A2ABE34D-C85D-43BF-AEE1-FBA4F77C2729}" type="parTrans" cxnId="{638C188F-7E6F-40E3-A4FC-AD7154E6CB3C}">
      <dgm:prSet/>
      <dgm:spPr/>
      <dgm:t>
        <a:bodyPr/>
        <a:lstStyle/>
        <a:p>
          <a:endParaRPr lang="en-US"/>
        </a:p>
      </dgm:t>
    </dgm:pt>
    <dgm:pt modelId="{FE6CB889-35CE-49F7-A54A-9B4ADC182C12}" type="sibTrans" cxnId="{638C188F-7E6F-40E3-A4FC-AD7154E6CB3C}">
      <dgm:prSet/>
      <dgm:spPr/>
      <dgm:t>
        <a:bodyPr/>
        <a:lstStyle/>
        <a:p>
          <a:endParaRPr lang="en-US"/>
        </a:p>
      </dgm:t>
    </dgm:pt>
    <dgm:pt modelId="{F1DF6A11-28DF-4D27-A430-FABECD6FCAB9}">
      <dgm:prSet/>
      <dgm:spPr/>
      <dgm:t>
        <a:bodyPr/>
        <a:lstStyle/>
        <a:p>
          <a:r>
            <a:rPr lang="pl-PL"/>
            <a:t>Np. leczenie złamanej nogi poprzez usztywnienie śrubami, </a:t>
          </a:r>
          <a:endParaRPr lang="en-US"/>
        </a:p>
      </dgm:t>
    </dgm:pt>
    <dgm:pt modelId="{35804013-EA7D-4EF2-9572-56F8FFBFBE6E}" type="parTrans" cxnId="{AEF82396-2E63-4355-B9E8-561E4C1603C5}">
      <dgm:prSet/>
      <dgm:spPr/>
      <dgm:t>
        <a:bodyPr/>
        <a:lstStyle/>
        <a:p>
          <a:endParaRPr lang="en-US"/>
        </a:p>
      </dgm:t>
    </dgm:pt>
    <dgm:pt modelId="{655228B5-F27B-4034-9113-505F48C64635}" type="sibTrans" cxnId="{AEF82396-2E63-4355-B9E8-561E4C1603C5}">
      <dgm:prSet/>
      <dgm:spPr/>
      <dgm:t>
        <a:bodyPr/>
        <a:lstStyle/>
        <a:p>
          <a:endParaRPr lang="en-US"/>
        </a:p>
      </dgm:t>
    </dgm:pt>
    <dgm:pt modelId="{158C4BA2-7FF9-9648-B338-2F8EF7AE50B5}" type="pres">
      <dgm:prSet presAssocID="{E5C89F26-FF48-45CF-86F6-7F99B939C34F}" presName="linear" presStyleCnt="0">
        <dgm:presLayoutVars>
          <dgm:animLvl val="lvl"/>
          <dgm:resizeHandles val="exact"/>
        </dgm:presLayoutVars>
      </dgm:prSet>
      <dgm:spPr/>
    </dgm:pt>
    <dgm:pt modelId="{146F43F7-38C2-9248-9B03-98D81FE2E252}" type="pres">
      <dgm:prSet presAssocID="{044B7B7A-147F-4422-8F2D-6FE174A773B3}" presName="parentText" presStyleLbl="node1" presStyleIdx="0" presStyleCnt="4">
        <dgm:presLayoutVars>
          <dgm:chMax val="0"/>
          <dgm:bulletEnabled val="1"/>
        </dgm:presLayoutVars>
      </dgm:prSet>
      <dgm:spPr/>
    </dgm:pt>
    <dgm:pt modelId="{E5EAEC25-5231-1D44-9A1A-7BEB4D6032DD}" type="pres">
      <dgm:prSet presAssocID="{419BD24F-6A34-421C-9842-CCAAD92FC160}" presName="spacer" presStyleCnt="0"/>
      <dgm:spPr/>
    </dgm:pt>
    <dgm:pt modelId="{4D452814-9A61-124A-8890-AD2C83AD0FBC}" type="pres">
      <dgm:prSet presAssocID="{7C47BA94-2F5E-4B90-9791-959A141E6308}" presName="parentText" presStyleLbl="node1" presStyleIdx="1" presStyleCnt="4">
        <dgm:presLayoutVars>
          <dgm:chMax val="0"/>
          <dgm:bulletEnabled val="1"/>
        </dgm:presLayoutVars>
      </dgm:prSet>
      <dgm:spPr/>
    </dgm:pt>
    <dgm:pt modelId="{21B2A247-2AA1-704D-AE5E-3CBC45B78CD9}" type="pres">
      <dgm:prSet presAssocID="{7C47BA94-2F5E-4B90-9791-959A141E6308}" presName="childText" presStyleLbl="revTx" presStyleIdx="0" presStyleCnt="3">
        <dgm:presLayoutVars>
          <dgm:bulletEnabled val="1"/>
        </dgm:presLayoutVars>
      </dgm:prSet>
      <dgm:spPr/>
    </dgm:pt>
    <dgm:pt modelId="{5C7ACA85-E506-6344-9AD3-348255184255}" type="pres">
      <dgm:prSet presAssocID="{00CA1E24-192D-4F6D-92D9-E09AF86A3096}" presName="parentText" presStyleLbl="node1" presStyleIdx="2" presStyleCnt="4">
        <dgm:presLayoutVars>
          <dgm:chMax val="0"/>
          <dgm:bulletEnabled val="1"/>
        </dgm:presLayoutVars>
      </dgm:prSet>
      <dgm:spPr/>
    </dgm:pt>
    <dgm:pt modelId="{C7AF0DE3-F25F-514A-9865-9FD0B339BF8A}" type="pres">
      <dgm:prSet presAssocID="{00CA1E24-192D-4F6D-92D9-E09AF86A3096}" presName="childText" presStyleLbl="revTx" presStyleIdx="1" presStyleCnt="3">
        <dgm:presLayoutVars>
          <dgm:bulletEnabled val="1"/>
        </dgm:presLayoutVars>
      </dgm:prSet>
      <dgm:spPr/>
    </dgm:pt>
    <dgm:pt modelId="{E4168B25-1E91-DC4F-B874-56E92ECE6612}" type="pres">
      <dgm:prSet presAssocID="{94DD0AE3-14A2-46BC-A871-BB389B8C506A}" presName="parentText" presStyleLbl="node1" presStyleIdx="3" presStyleCnt="4">
        <dgm:presLayoutVars>
          <dgm:chMax val="0"/>
          <dgm:bulletEnabled val="1"/>
        </dgm:presLayoutVars>
      </dgm:prSet>
      <dgm:spPr/>
    </dgm:pt>
    <dgm:pt modelId="{FE1CDBE3-5E6B-2342-B01A-F8843A2D0B03}" type="pres">
      <dgm:prSet presAssocID="{94DD0AE3-14A2-46BC-A871-BB389B8C506A}" presName="childText" presStyleLbl="revTx" presStyleIdx="2" presStyleCnt="3">
        <dgm:presLayoutVars>
          <dgm:bulletEnabled val="1"/>
        </dgm:presLayoutVars>
      </dgm:prSet>
      <dgm:spPr/>
    </dgm:pt>
  </dgm:ptLst>
  <dgm:cxnLst>
    <dgm:cxn modelId="{6719D602-A05B-B447-9748-5E14D92D8C5C}" type="presOf" srcId="{94E973B8-710F-498D-AC03-FDD44A3CF0AC}" destId="{C7AF0DE3-F25F-514A-9865-9FD0B339BF8A}" srcOrd="0" destOrd="0" presId="urn:microsoft.com/office/officeart/2005/8/layout/vList2"/>
    <dgm:cxn modelId="{1AA1C111-6905-4227-8F12-8708FBC0D107}" srcId="{E5C89F26-FF48-45CF-86F6-7F99B939C34F}" destId="{00CA1E24-192D-4F6D-92D9-E09AF86A3096}" srcOrd="2" destOrd="0" parTransId="{FB361794-6EFB-43FF-B7F3-78A01B5CD53B}" sibTransId="{E7355BD4-5C08-43B6-A9D3-50E27D54CCD9}"/>
    <dgm:cxn modelId="{1D18AE1C-9CF6-FB40-A170-3C9E1C5B503A}" type="presOf" srcId="{7C47BA94-2F5E-4B90-9791-959A141E6308}" destId="{4D452814-9A61-124A-8890-AD2C83AD0FBC}" srcOrd="0" destOrd="0" presId="urn:microsoft.com/office/officeart/2005/8/layout/vList2"/>
    <dgm:cxn modelId="{2275D624-41D2-C641-BE5A-993EE0F5A76F}" type="presOf" srcId="{94DD0AE3-14A2-46BC-A871-BB389B8C506A}" destId="{E4168B25-1E91-DC4F-B874-56E92ECE6612}" srcOrd="0" destOrd="0" presId="urn:microsoft.com/office/officeart/2005/8/layout/vList2"/>
    <dgm:cxn modelId="{B967C632-5885-4966-B0B4-9451D02BB09E}" srcId="{E5C89F26-FF48-45CF-86F6-7F99B939C34F}" destId="{044B7B7A-147F-4422-8F2D-6FE174A773B3}" srcOrd="0" destOrd="0" parTransId="{EFCD6691-AC75-4A88-A833-9ED681C6F47A}" sibTransId="{419BD24F-6A34-421C-9842-CCAAD92FC160}"/>
    <dgm:cxn modelId="{383B183F-B051-4247-BE0E-D223A5ADDD62}" type="presOf" srcId="{BF8DAFA8-C6EA-4E8A-A5E2-EFEC8A504139}" destId="{21B2A247-2AA1-704D-AE5E-3CBC45B78CD9}" srcOrd="0" destOrd="0" presId="urn:microsoft.com/office/officeart/2005/8/layout/vList2"/>
    <dgm:cxn modelId="{638C188F-7E6F-40E3-A4FC-AD7154E6CB3C}" srcId="{E5C89F26-FF48-45CF-86F6-7F99B939C34F}" destId="{94DD0AE3-14A2-46BC-A871-BB389B8C506A}" srcOrd="3" destOrd="0" parTransId="{A2ABE34D-C85D-43BF-AEE1-FBA4F77C2729}" sibTransId="{FE6CB889-35CE-49F7-A54A-9B4ADC182C12}"/>
    <dgm:cxn modelId="{7CCA0A96-0783-6949-8A37-3F4CBBFE578E}" type="presOf" srcId="{00CA1E24-192D-4F6D-92D9-E09AF86A3096}" destId="{5C7ACA85-E506-6344-9AD3-348255184255}" srcOrd="0" destOrd="0" presId="urn:microsoft.com/office/officeart/2005/8/layout/vList2"/>
    <dgm:cxn modelId="{AEF82396-2E63-4355-B9E8-561E4C1603C5}" srcId="{94DD0AE3-14A2-46BC-A871-BB389B8C506A}" destId="{F1DF6A11-28DF-4D27-A430-FABECD6FCAB9}" srcOrd="0" destOrd="0" parTransId="{35804013-EA7D-4EF2-9572-56F8FFBFBE6E}" sibTransId="{655228B5-F27B-4034-9113-505F48C64635}"/>
    <dgm:cxn modelId="{14B38797-2F4F-42A6-B52E-6C1C1B885CE3}" srcId="{00CA1E24-192D-4F6D-92D9-E09AF86A3096}" destId="{94E973B8-710F-498D-AC03-FDD44A3CF0AC}" srcOrd="0" destOrd="0" parTransId="{EFEC6371-C885-4D13-9C53-22F1E4689681}" sibTransId="{730E95F2-39B9-4C64-9895-773A14FC155C}"/>
    <dgm:cxn modelId="{C8174F98-6328-7549-A400-CDA3FCE6A7D3}" type="presOf" srcId="{E5C89F26-FF48-45CF-86F6-7F99B939C34F}" destId="{158C4BA2-7FF9-9648-B338-2F8EF7AE50B5}" srcOrd="0" destOrd="0" presId="urn:microsoft.com/office/officeart/2005/8/layout/vList2"/>
    <dgm:cxn modelId="{0849929B-FD18-4AAB-99EF-89CCBEFFE1E4}" srcId="{E5C89F26-FF48-45CF-86F6-7F99B939C34F}" destId="{7C47BA94-2F5E-4B90-9791-959A141E6308}" srcOrd="1" destOrd="0" parTransId="{0866FCED-C408-42B6-AF7C-CC2267B323A3}" sibTransId="{12434A29-2F89-453C-AB5F-3C57AEAE7FF4}"/>
    <dgm:cxn modelId="{C40F80A2-1EEF-0647-B8F3-845D614C58DB}" type="presOf" srcId="{044B7B7A-147F-4422-8F2D-6FE174A773B3}" destId="{146F43F7-38C2-9248-9B03-98D81FE2E252}" srcOrd="0" destOrd="0" presId="urn:microsoft.com/office/officeart/2005/8/layout/vList2"/>
    <dgm:cxn modelId="{C70662A3-7A63-48FF-AFCE-D2A010B665AE}" srcId="{7C47BA94-2F5E-4B90-9791-959A141E6308}" destId="{BF8DAFA8-C6EA-4E8A-A5E2-EFEC8A504139}" srcOrd="0" destOrd="0" parTransId="{A2CE9CA1-6CDD-4D09-B5E9-02FFA06E313C}" sibTransId="{2D2E6ADE-6A3C-46BC-8971-8B97544F925C}"/>
    <dgm:cxn modelId="{50406AC9-3E27-B542-AADE-FB5D196C1532}" type="presOf" srcId="{F1DF6A11-28DF-4D27-A430-FABECD6FCAB9}" destId="{FE1CDBE3-5E6B-2342-B01A-F8843A2D0B03}" srcOrd="0" destOrd="0" presId="urn:microsoft.com/office/officeart/2005/8/layout/vList2"/>
    <dgm:cxn modelId="{0A79A8D2-7AED-1E40-B2B9-FB06E1889AA4}" type="presParOf" srcId="{158C4BA2-7FF9-9648-B338-2F8EF7AE50B5}" destId="{146F43F7-38C2-9248-9B03-98D81FE2E252}" srcOrd="0" destOrd="0" presId="urn:microsoft.com/office/officeart/2005/8/layout/vList2"/>
    <dgm:cxn modelId="{DA6F512F-21B5-CB4C-867D-3A9E6D423195}" type="presParOf" srcId="{158C4BA2-7FF9-9648-B338-2F8EF7AE50B5}" destId="{E5EAEC25-5231-1D44-9A1A-7BEB4D6032DD}" srcOrd="1" destOrd="0" presId="urn:microsoft.com/office/officeart/2005/8/layout/vList2"/>
    <dgm:cxn modelId="{83E1620C-B7E2-2A47-BC07-085029260057}" type="presParOf" srcId="{158C4BA2-7FF9-9648-B338-2F8EF7AE50B5}" destId="{4D452814-9A61-124A-8890-AD2C83AD0FBC}" srcOrd="2" destOrd="0" presId="urn:microsoft.com/office/officeart/2005/8/layout/vList2"/>
    <dgm:cxn modelId="{926A2B04-C9DD-5146-81A2-076FB21E85B4}" type="presParOf" srcId="{158C4BA2-7FF9-9648-B338-2F8EF7AE50B5}" destId="{21B2A247-2AA1-704D-AE5E-3CBC45B78CD9}" srcOrd="3" destOrd="0" presId="urn:microsoft.com/office/officeart/2005/8/layout/vList2"/>
    <dgm:cxn modelId="{A607BE32-891B-464B-B22B-52DE6B98E2D1}" type="presParOf" srcId="{158C4BA2-7FF9-9648-B338-2F8EF7AE50B5}" destId="{5C7ACA85-E506-6344-9AD3-348255184255}" srcOrd="4" destOrd="0" presId="urn:microsoft.com/office/officeart/2005/8/layout/vList2"/>
    <dgm:cxn modelId="{02653636-3B9E-AD41-99F8-25BB4E3DC72A}" type="presParOf" srcId="{158C4BA2-7FF9-9648-B338-2F8EF7AE50B5}" destId="{C7AF0DE3-F25F-514A-9865-9FD0B339BF8A}" srcOrd="5" destOrd="0" presId="urn:microsoft.com/office/officeart/2005/8/layout/vList2"/>
    <dgm:cxn modelId="{D42ADC5F-7BE8-4E4B-B25B-E2A66F5816D5}" type="presParOf" srcId="{158C4BA2-7FF9-9648-B338-2F8EF7AE50B5}" destId="{E4168B25-1E91-DC4F-B874-56E92ECE6612}" srcOrd="6" destOrd="0" presId="urn:microsoft.com/office/officeart/2005/8/layout/vList2"/>
    <dgm:cxn modelId="{49543F40-1D7F-9F47-9EB5-2FC0C81CACB5}" type="presParOf" srcId="{158C4BA2-7FF9-9648-B338-2F8EF7AE50B5}" destId="{FE1CDBE3-5E6B-2342-B01A-F8843A2D0B03}"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9BAE0D9-CF1D-AC4D-97F8-A0EDBE1581D5}"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pl-PL"/>
        </a:p>
      </dgm:t>
    </dgm:pt>
    <dgm:pt modelId="{2428289C-AFDA-BE43-A1A3-269912AF4E23}">
      <dgm:prSet phldrT="[Tekst]"/>
      <dgm:spPr/>
      <dgm:t>
        <a:bodyPr/>
        <a:lstStyle/>
        <a:p>
          <a:pPr>
            <a:lnSpc>
              <a:spcPct val="100000"/>
            </a:lnSpc>
            <a:defRPr b="1"/>
          </a:pPr>
          <a:r>
            <a:rPr lang="pl-PL"/>
            <a:t>sposoby</a:t>
          </a:r>
        </a:p>
      </dgm:t>
    </dgm:pt>
    <dgm:pt modelId="{A61B974E-750D-2246-8E79-10EAC4BC7108}" type="parTrans" cxnId="{DB8166B2-983D-3D44-AC4D-149CBB56FEEF}">
      <dgm:prSet/>
      <dgm:spPr/>
      <dgm:t>
        <a:bodyPr/>
        <a:lstStyle/>
        <a:p>
          <a:endParaRPr lang="pl-PL"/>
        </a:p>
      </dgm:t>
    </dgm:pt>
    <dgm:pt modelId="{0593C6D3-8A5C-164D-B2A5-98A514292DD1}" type="sibTrans" cxnId="{DB8166B2-983D-3D44-AC4D-149CBB56FEEF}">
      <dgm:prSet/>
      <dgm:spPr/>
      <dgm:t>
        <a:bodyPr/>
        <a:lstStyle/>
        <a:p>
          <a:endParaRPr lang="pl-PL"/>
        </a:p>
      </dgm:t>
    </dgm:pt>
    <dgm:pt modelId="{81920F42-1056-8744-B2CC-135B9EDBE6D7}">
      <dgm:prSet phldrT="[Tekst]"/>
      <dgm:spPr/>
      <dgm:t>
        <a:bodyPr/>
        <a:lstStyle/>
        <a:p>
          <a:pPr>
            <a:lnSpc>
              <a:spcPct val="100000"/>
            </a:lnSpc>
          </a:pPr>
          <a:r>
            <a:rPr lang="pl-PL" dirty="0"/>
            <a:t>Wynalazki technologiczne</a:t>
          </a:r>
        </a:p>
      </dgm:t>
    </dgm:pt>
    <dgm:pt modelId="{0CF4769D-032E-6244-B968-4AAA069BAA90}" type="parTrans" cxnId="{705F8513-41E0-CB49-A7BC-B403FA1880B1}">
      <dgm:prSet/>
      <dgm:spPr/>
      <dgm:t>
        <a:bodyPr/>
        <a:lstStyle/>
        <a:p>
          <a:endParaRPr lang="pl-PL"/>
        </a:p>
      </dgm:t>
    </dgm:pt>
    <dgm:pt modelId="{1462CD84-C94F-D14E-B66D-E91092D747C2}" type="sibTrans" cxnId="{705F8513-41E0-CB49-A7BC-B403FA1880B1}">
      <dgm:prSet/>
      <dgm:spPr/>
      <dgm:t>
        <a:bodyPr/>
        <a:lstStyle/>
        <a:p>
          <a:endParaRPr lang="pl-PL"/>
        </a:p>
      </dgm:t>
    </dgm:pt>
    <dgm:pt modelId="{3D5C0818-4887-E249-BD0C-E4184224B64F}">
      <dgm:prSet phldrT="[Tekst]"/>
      <dgm:spPr/>
      <dgm:t>
        <a:bodyPr/>
        <a:lstStyle/>
        <a:p>
          <a:pPr>
            <a:lnSpc>
              <a:spcPct val="100000"/>
            </a:lnSpc>
          </a:pPr>
          <a:r>
            <a:rPr lang="pl-PL" dirty="0"/>
            <a:t>Metody działania</a:t>
          </a:r>
        </a:p>
        <a:p>
          <a:pPr>
            <a:lnSpc>
              <a:spcPct val="100000"/>
            </a:lnSpc>
          </a:pPr>
          <a:endParaRPr lang="pl-PL" dirty="0"/>
        </a:p>
        <a:p>
          <a:pPr>
            <a:lnSpc>
              <a:spcPct val="100000"/>
            </a:lnSpc>
          </a:pPr>
          <a:r>
            <a:rPr lang="pl-PL" dirty="0"/>
            <a:t>Np. sposób wytwarzania produktu, sposób pomiaru, sposób przetwarzania</a:t>
          </a:r>
        </a:p>
      </dgm:t>
    </dgm:pt>
    <dgm:pt modelId="{18E20D87-34C5-9C4D-B35A-E32D0D4847D2}" type="parTrans" cxnId="{7D228079-D9A3-624F-A255-58F018B72DC6}">
      <dgm:prSet/>
      <dgm:spPr/>
      <dgm:t>
        <a:bodyPr/>
        <a:lstStyle/>
        <a:p>
          <a:endParaRPr lang="pl-PL"/>
        </a:p>
      </dgm:t>
    </dgm:pt>
    <dgm:pt modelId="{8021B6D4-473E-4844-962F-1C300F7A7C13}" type="sibTrans" cxnId="{7D228079-D9A3-624F-A255-58F018B72DC6}">
      <dgm:prSet/>
      <dgm:spPr/>
      <dgm:t>
        <a:bodyPr/>
        <a:lstStyle/>
        <a:p>
          <a:endParaRPr lang="pl-PL"/>
        </a:p>
      </dgm:t>
    </dgm:pt>
    <dgm:pt modelId="{2436CA48-486E-F24A-9E5B-F58C408E7C88}">
      <dgm:prSet phldrT="[Tekst]"/>
      <dgm:spPr/>
      <dgm:t>
        <a:bodyPr/>
        <a:lstStyle/>
        <a:p>
          <a:pPr>
            <a:lnSpc>
              <a:spcPct val="100000"/>
            </a:lnSpc>
            <a:defRPr b="1"/>
          </a:pPr>
          <a:r>
            <a:rPr lang="pl-PL"/>
            <a:t>urządzenia</a:t>
          </a:r>
        </a:p>
      </dgm:t>
    </dgm:pt>
    <dgm:pt modelId="{A67D0649-0D67-CA44-953E-DF13D5E47745}" type="parTrans" cxnId="{462938D9-1C23-6141-A55A-5BA47437C68C}">
      <dgm:prSet/>
      <dgm:spPr/>
      <dgm:t>
        <a:bodyPr/>
        <a:lstStyle/>
        <a:p>
          <a:endParaRPr lang="pl-PL"/>
        </a:p>
      </dgm:t>
    </dgm:pt>
    <dgm:pt modelId="{D5EE9939-53CE-A14D-BB44-B50F3956F28B}" type="sibTrans" cxnId="{462938D9-1C23-6141-A55A-5BA47437C68C}">
      <dgm:prSet/>
      <dgm:spPr/>
      <dgm:t>
        <a:bodyPr/>
        <a:lstStyle/>
        <a:p>
          <a:endParaRPr lang="pl-PL"/>
        </a:p>
      </dgm:t>
    </dgm:pt>
    <dgm:pt modelId="{E7BB59AC-7358-AF4D-9E6E-422070FB450C}">
      <dgm:prSet phldrT="[Tekst]"/>
      <dgm:spPr/>
      <dgm:t>
        <a:bodyPr/>
        <a:lstStyle/>
        <a:p>
          <a:pPr>
            <a:lnSpc>
              <a:spcPct val="100000"/>
            </a:lnSpc>
          </a:pPr>
          <a:r>
            <a:rPr lang="pl-PL"/>
            <a:t>Wynalazki konstrukcyjne</a:t>
          </a:r>
        </a:p>
      </dgm:t>
    </dgm:pt>
    <dgm:pt modelId="{A88C61A0-AADB-904E-A375-793A937E7FA3}" type="parTrans" cxnId="{641899D1-6160-424B-94FC-CCD930C7738F}">
      <dgm:prSet/>
      <dgm:spPr/>
      <dgm:t>
        <a:bodyPr/>
        <a:lstStyle/>
        <a:p>
          <a:endParaRPr lang="pl-PL"/>
        </a:p>
      </dgm:t>
    </dgm:pt>
    <dgm:pt modelId="{F4761CF6-78C1-D746-892C-DA7EBA7ED6FE}" type="sibTrans" cxnId="{641899D1-6160-424B-94FC-CCD930C7738F}">
      <dgm:prSet/>
      <dgm:spPr/>
      <dgm:t>
        <a:bodyPr/>
        <a:lstStyle/>
        <a:p>
          <a:endParaRPr lang="pl-PL"/>
        </a:p>
      </dgm:t>
    </dgm:pt>
    <dgm:pt modelId="{1A440BC7-1077-914B-B05A-F10A8E95517A}">
      <dgm:prSet phldrT="[Tekst]"/>
      <dgm:spPr/>
      <dgm:t>
        <a:bodyPr/>
        <a:lstStyle/>
        <a:p>
          <a:pPr>
            <a:lnSpc>
              <a:spcPct val="100000"/>
            </a:lnSpc>
          </a:pPr>
          <a:r>
            <a:rPr lang="pl-PL" dirty="0"/>
            <a:t>Przedmioty ukształtowane przestrzennie i układy</a:t>
          </a:r>
        </a:p>
        <a:p>
          <a:pPr>
            <a:lnSpc>
              <a:spcPct val="100000"/>
            </a:lnSpc>
          </a:pPr>
          <a:endParaRPr lang="pl-PL" dirty="0"/>
        </a:p>
        <a:p>
          <a:pPr>
            <a:lnSpc>
              <a:spcPct val="100000"/>
            </a:lnSpc>
          </a:pPr>
          <a:r>
            <a:rPr lang="pl-PL" dirty="0"/>
            <a:t>Np. narzędzia, maszyny, aparaty</a:t>
          </a:r>
        </a:p>
      </dgm:t>
    </dgm:pt>
    <dgm:pt modelId="{52E80AF3-F04D-BC4D-AC0A-FD826121242E}" type="parTrans" cxnId="{F35AC47E-C9F5-6F4B-B7AB-BFF72BCD68AE}">
      <dgm:prSet/>
      <dgm:spPr/>
      <dgm:t>
        <a:bodyPr/>
        <a:lstStyle/>
        <a:p>
          <a:endParaRPr lang="pl-PL"/>
        </a:p>
      </dgm:t>
    </dgm:pt>
    <dgm:pt modelId="{ED3672CB-3A7B-5B47-B9D2-33386550C10C}" type="sibTrans" cxnId="{F35AC47E-C9F5-6F4B-B7AB-BFF72BCD68AE}">
      <dgm:prSet/>
      <dgm:spPr/>
      <dgm:t>
        <a:bodyPr/>
        <a:lstStyle/>
        <a:p>
          <a:endParaRPr lang="pl-PL"/>
        </a:p>
      </dgm:t>
    </dgm:pt>
    <dgm:pt modelId="{0AFA1BB7-DC0E-5743-BB2D-B35B7CCEE3A0}">
      <dgm:prSet phldrT="[Tekst]"/>
      <dgm:spPr/>
      <dgm:t>
        <a:bodyPr/>
        <a:lstStyle/>
        <a:p>
          <a:pPr>
            <a:lnSpc>
              <a:spcPct val="100000"/>
            </a:lnSpc>
            <a:defRPr b="1"/>
          </a:pPr>
          <a:r>
            <a:rPr lang="pl-PL"/>
            <a:t>produkty</a:t>
          </a:r>
        </a:p>
      </dgm:t>
    </dgm:pt>
    <dgm:pt modelId="{A4AE6FAB-25A5-F34B-B5EF-2C7C0D3F5190}" type="parTrans" cxnId="{544E39AF-B65B-ED49-8BEA-D27EBA062181}">
      <dgm:prSet/>
      <dgm:spPr/>
      <dgm:t>
        <a:bodyPr/>
        <a:lstStyle/>
        <a:p>
          <a:endParaRPr lang="pl-PL"/>
        </a:p>
      </dgm:t>
    </dgm:pt>
    <dgm:pt modelId="{F5681B00-EB47-414D-9A44-21ECE55FCAF8}" type="sibTrans" cxnId="{544E39AF-B65B-ED49-8BEA-D27EBA062181}">
      <dgm:prSet/>
      <dgm:spPr/>
      <dgm:t>
        <a:bodyPr/>
        <a:lstStyle/>
        <a:p>
          <a:endParaRPr lang="pl-PL"/>
        </a:p>
      </dgm:t>
    </dgm:pt>
    <dgm:pt modelId="{3FAD11EE-044A-A14C-8C3E-EDDBCE9652AA}">
      <dgm:prSet phldrT="[Tekst]"/>
      <dgm:spPr/>
      <dgm:t>
        <a:bodyPr/>
        <a:lstStyle/>
        <a:p>
          <a:pPr>
            <a:lnSpc>
              <a:spcPct val="100000"/>
            </a:lnSpc>
          </a:pPr>
          <a:r>
            <a:rPr lang="pl-PL"/>
            <a:t>Przedmioty nieukształtowane</a:t>
          </a:r>
        </a:p>
      </dgm:t>
    </dgm:pt>
    <dgm:pt modelId="{7BED643A-6D3E-304A-B0FC-F6726F32ED94}" type="parTrans" cxnId="{D512BE38-61E9-104F-A4F7-445925BE90BB}">
      <dgm:prSet/>
      <dgm:spPr/>
      <dgm:t>
        <a:bodyPr/>
        <a:lstStyle/>
        <a:p>
          <a:endParaRPr lang="pl-PL"/>
        </a:p>
      </dgm:t>
    </dgm:pt>
    <dgm:pt modelId="{128B9FB1-E1C5-9E4F-B2F4-903289503082}" type="sibTrans" cxnId="{D512BE38-61E9-104F-A4F7-445925BE90BB}">
      <dgm:prSet/>
      <dgm:spPr/>
      <dgm:t>
        <a:bodyPr/>
        <a:lstStyle/>
        <a:p>
          <a:endParaRPr lang="pl-PL"/>
        </a:p>
      </dgm:t>
    </dgm:pt>
    <dgm:pt modelId="{77805CA9-037A-3540-A1E2-9722EDF0CF79}">
      <dgm:prSet phldrT="[Tekst]"/>
      <dgm:spPr/>
      <dgm:t>
        <a:bodyPr/>
        <a:lstStyle/>
        <a:p>
          <a:pPr>
            <a:lnSpc>
              <a:spcPct val="100000"/>
            </a:lnSpc>
          </a:pPr>
          <a:r>
            <a:rPr lang="pl-PL" dirty="0"/>
            <a:t>Np. substancje, mieszaniny, związki chemiczne, fragmenty organizmów żywych </a:t>
          </a:r>
        </a:p>
      </dgm:t>
    </dgm:pt>
    <dgm:pt modelId="{713DA513-D0A2-B34A-A2C9-8966DCEAEFB3}" type="parTrans" cxnId="{0B6DBA88-D61A-2C45-B778-3A9285432CCF}">
      <dgm:prSet/>
      <dgm:spPr/>
      <dgm:t>
        <a:bodyPr/>
        <a:lstStyle/>
        <a:p>
          <a:endParaRPr lang="pl-PL"/>
        </a:p>
      </dgm:t>
    </dgm:pt>
    <dgm:pt modelId="{18EA936A-8B71-8C4F-A1B4-D58E88373F01}" type="sibTrans" cxnId="{0B6DBA88-D61A-2C45-B778-3A9285432CCF}">
      <dgm:prSet/>
      <dgm:spPr/>
      <dgm:t>
        <a:bodyPr/>
        <a:lstStyle/>
        <a:p>
          <a:endParaRPr lang="pl-PL"/>
        </a:p>
      </dgm:t>
    </dgm:pt>
    <dgm:pt modelId="{8D9D00B8-3075-F748-B28B-59DF5CF391DC}">
      <dgm:prSet/>
      <dgm:spPr/>
      <dgm:t>
        <a:bodyPr/>
        <a:lstStyle/>
        <a:p>
          <a:pPr>
            <a:lnSpc>
              <a:spcPct val="100000"/>
            </a:lnSpc>
            <a:defRPr b="1"/>
          </a:pPr>
          <a:r>
            <a:rPr lang="pl-PL"/>
            <a:t>zastosowania</a:t>
          </a:r>
        </a:p>
      </dgm:t>
    </dgm:pt>
    <dgm:pt modelId="{8836E7B6-8FB0-CB4D-8FBA-E9C001A7B097}" type="parTrans" cxnId="{162F6B84-8E5E-4240-BBEA-8B61168FB92A}">
      <dgm:prSet/>
      <dgm:spPr/>
      <dgm:t>
        <a:bodyPr/>
        <a:lstStyle/>
        <a:p>
          <a:endParaRPr lang="pl-PL"/>
        </a:p>
      </dgm:t>
    </dgm:pt>
    <dgm:pt modelId="{EC1CCED7-462B-3840-9C7B-5712FFFB882F}" type="sibTrans" cxnId="{162F6B84-8E5E-4240-BBEA-8B61168FB92A}">
      <dgm:prSet/>
      <dgm:spPr/>
      <dgm:t>
        <a:bodyPr/>
        <a:lstStyle/>
        <a:p>
          <a:endParaRPr lang="pl-PL"/>
        </a:p>
      </dgm:t>
    </dgm:pt>
    <dgm:pt modelId="{4FB1A621-F78F-489B-82C4-F77D464B9510}" type="pres">
      <dgm:prSet presAssocID="{09BAE0D9-CF1D-AC4D-97F8-A0EDBE1581D5}" presName="root" presStyleCnt="0">
        <dgm:presLayoutVars>
          <dgm:dir/>
          <dgm:resizeHandles val="exact"/>
        </dgm:presLayoutVars>
      </dgm:prSet>
      <dgm:spPr/>
    </dgm:pt>
    <dgm:pt modelId="{1C02B987-B8A3-46C3-B41E-DC4B2921BF5D}" type="pres">
      <dgm:prSet presAssocID="{2428289C-AFDA-BE43-A1A3-269912AF4E23}" presName="compNode" presStyleCnt="0"/>
      <dgm:spPr/>
    </dgm:pt>
    <dgm:pt modelId="{1D1196E3-1B60-47CA-A0F0-38629F9D5897}" type="pres">
      <dgm:prSet presAssocID="{2428289C-AFDA-BE43-A1A3-269912AF4E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ezpieczeństwo laptopa"/>
        </a:ext>
      </dgm:extLst>
    </dgm:pt>
    <dgm:pt modelId="{6D3ECF86-41D8-4ECE-B80C-A59696DE7789}" type="pres">
      <dgm:prSet presAssocID="{2428289C-AFDA-BE43-A1A3-269912AF4E23}" presName="iconSpace" presStyleCnt="0"/>
      <dgm:spPr/>
    </dgm:pt>
    <dgm:pt modelId="{85A843BC-69AF-433F-BF38-CDEEBC5A76A1}" type="pres">
      <dgm:prSet presAssocID="{2428289C-AFDA-BE43-A1A3-269912AF4E23}" presName="parTx" presStyleLbl="revTx" presStyleIdx="0" presStyleCnt="8">
        <dgm:presLayoutVars>
          <dgm:chMax val="0"/>
          <dgm:chPref val="0"/>
        </dgm:presLayoutVars>
      </dgm:prSet>
      <dgm:spPr/>
    </dgm:pt>
    <dgm:pt modelId="{1F4682C3-55BE-493A-A895-7138B7314F1A}" type="pres">
      <dgm:prSet presAssocID="{2428289C-AFDA-BE43-A1A3-269912AF4E23}" presName="txSpace" presStyleCnt="0"/>
      <dgm:spPr/>
    </dgm:pt>
    <dgm:pt modelId="{D6B467B2-8782-4D22-8811-38377D168042}" type="pres">
      <dgm:prSet presAssocID="{2428289C-AFDA-BE43-A1A3-269912AF4E23}" presName="desTx" presStyleLbl="revTx" presStyleIdx="1" presStyleCnt="8">
        <dgm:presLayoutVars/>
      </dgm:prSet>
      <dgm:spPr/>
    </dgm:pt>
    <dgm:pt modelId="{C29B8A38-B787-44AC-BC05-032F5083FB25}" type="pres">
      <dgm:prSet presAssocID="{0593C6D3-8A5C-164D-B2A5-98A514292DD1}" presName="sibTrans" presStyleCnt="0"/>
      <dgm:spPr/>
    </dgm:pt>
    <dgm:pt modelId="{FF23E85F-E36B-4F0C-A262-A9AF0E8BB32A}" type="pres">
      <dgm:prSet presAssocID="{2436CA48-486E-F24A-9E5B-F58C408E7C88}" presName="compNode" presStyleCnt="0"/>
      <dgm:spPr/>
    </dgm:pt>
    <dgm:pt modelId="{03BFE4D6-4275-4C08-9DD4-21507A93DE12}" type="pres">
      <dgm:prSet presAssocID="{2436CA48-486E-F24A-9E5B-F58C408E7C8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 kontur"/>
        </a:ext>
      </dgm:extLst>
    </dgm:pt>
    <dgm:pt modelId="{84750D98-46BA-4A02-AD81-71B26185C991}" type="pres">
      <dgm:prSet presAssocID="{2436CA48-486E-F24A-9E5B-F58C408E7C88}" presName="iconSpace" presStyleCnt="0"/>
      <dgm:spPr/>
    </dgm:pt>
    <dgm:pt modelId="{B20B716F-2B7E-409E-B2CF-0CA59D4B65FD}" type="pres">
      <dgm:prSet presAssocID="{2436CA48-486E-F24A-9E5B-F58C408E7C88}" presName="parTx" presStyleLbl="revTx" presStyleIdx="2" presStyleCnt="8">
        <dgm:presLayoutVars>
          <dgm:chMax val="0"/>
          <dgm:chPref val="0"/>
        </dgm:presLayoutVars>
      </dgm:prSet>
      <dgm:spPr/>
    </dgm:pt>
    <dgm:pt modelId="{696853DE-6F94-476A-A6C2-2BBD349AC6D8}" type="pres">
      <dgm:prSet presAssocID="{2436CA48-486E-F24A-9E5B-F58C408E7C88}" presName="txSpace" presStyleCnt="0"/>
      <dgm:spPr/>
    </dgm:pt>
    <dgm:pt modelId="{C0B13C9C-EC35-4182-B230-458792A55A90}" type="pres">
      <dgm:prSet presAssocID="{2436CA48-486E-F24A-9E5B-F58C408E7C88}" presName="desTx" presStyleLbl="revTx" presStyleIdx="3" presStyleCnt="8">
        <dgm:presLayoutVars/>
      </dgm:prSet>
      <dgm:spPr/>
    </dgm:pt>
    <dgm:pt modelId="{49D765F9-9266-400D-AB6D-198F17C0BB5D}" type="pres">
      <dgm:prSet presAssocID="{D5EE9939-53CE-A14D-BB44-B50F3956F28B}" presName="sibTrans" presStyleCnt="0"/>
      <dgm:spPr/>
    </dgm:pt>
    <dgm:pt modelId="{603CD774-D394-49A2-BE09-BECEF4E4CE70}" type="pres">
      <dgm:prSet presAssocID="{0AFA1BB7-DC0E-5743-BB2D-B35B7CCEE3A0}" presName="compNode" presStyleCnt="0"/>
      <dgm:spPr/>
    </dgm:pt>
    <dgm:pt modelId="{47E37823-B455-4B91-9B9C-0510B45A01F6}" type="pres">
      <dgm:prSet presAssocID="{0AFA1BB7-DC0E-5743-BB2D-B35B7CCEE3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apsułka"/>
        </a:ext>
      </dgm:extLst>
    </dgm:pt>
    <dgm:pt modelId="{AC077F86-4653-42F9-A9D6-272BAE9DC4C4}" type="pres">
      <dgm:prSet presAssocID="{0AFA1BB7-DC0E-5743-BB2D-B35B7CCEE3A0}" presName="iconSpace" presStyleCnt="0"/>
      <dgm:spPr/>
    </dgm:pt>
    <dgm:pt modelId="{33B825D2-048F-41D9-B844-0668A2CAA93A}" type="pres">
      <dgm:prSet presAssocID="{0AFA1BB7-DC0E-5743-BB2D-B35B7CCEE3A0}" presName="parTx" presStyleLbl="revTx" presStyleIdx="4" presStyleCnt="8">
        <dgm:presLayoutVars>
          <dgm:chMax val="0"/>
          <dgm:chPref val="0"/>
        </dgm:presLayoutVars>
      </dgm:prSet>
      <dgm:spPr/>
    </dgm:pt>
    <dgm:pt modelId="{2754A6D4-EC41-41D2-8A32-9B430A867324}" type="pres">
      <dgm:prSet presAssocID="{0AFA1BB7-DC0E-5743-BB2D-B35B7CCEE3A0}" presName="txSpace" presStyleCnt="0"/>
      <dgm:spPr/>
    </dgm:pt>
    <dgm:pt modelId="{9CF4C8CA-59A9-4D96-9BB9-76F72916CEA1}" type="pres">
      <dgm:prSet presAssocID="{0AFA1BB7-DC0E-5743-BB2D-B35B7CCEE3A0}" presName="desTx" presStyleLbl="revTx" presStyleIdx="5" presStyleCnt="8">
        <dgm:presLayoutVars/>
      </dgm:prSet>
      <dgm:spPr/>
    </dgm:pt>
    <dgm:pt modelId="{9A2ACC6E-EC21-445E-BF34-477FF377AA3A}" type="pres">
      <dgm:prSet presAssocID="{F5681B00-EB47-414D-9A44-21ECE55FCAF8}" presName="sibTrans" presStyleCnt="0"/>
      <dgm:spPr/>
    </dgm:pt>
    <dgm:pt modelId="{6009BB24-9621-49AE-B31F-9B035F92BFD5}" type="pres">
      <dgm:prSet presAssocID="{8D9D00B8-3075-F748-B28B-59DF5CF391DC}" presName="compNode" presStyleCnt="0"/>
      <dgm:spPr/>
    </dgm:pt>
    <dgm:pt modelId="{0289FC3B-00F6-41F3-B32D-DBB2B4396918}" type="pres">
      <dgm:prSet presAssocID="{8D9D00B8-3075-F748-B28B-59DF5CF391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YML pliku"/>
        </a:ext>
      </dgm:extLst>
    </dgm:pt>
    <dgm:pt modelId="{2CA83B0F-A5FD-4743-9F4B-2E37A9FBE459}" type="pres">
      <dgm:prSet presAssocID="{8D9D00B8-3075-F748-B28B-59DF5CF391DC}" presName="iconSpace" presStyleCnt="0"/>
      <dgm:spPr/>
    </dgm:pt>
    <dgm:pt modelId="{D8208F8D-5349-45BE-8CE3-EC6C8D3FFC8F}" type="pres">
      <dgm:prSet presAssocID="{8D9D00B8-3075-F748-B28B-59DF5CF391DC}" presName="parTx" presStyleLbl="revTx" presStyleIdx="6" presStyleCnt="8">
        <dgm:presLayoutVars>
          <dgm:chMax val="0"/>
          <dgm:chPref val="0"/>
        </dgm:presLayoutVars>
      </dgm:prSet>
      <dgm:spPr/>
    </dgm:pt>
    <dgm:pt modelId="{A7163799-8FE1-4727-9039-82E2FDEE091C}" type="pres">
      <dgm:prSet presAssocID="{8D9D00B8-3075-F748-B28B-59DF5CF391DC}" presName="txSpace" presStyleCnt="0"/>
      <dgm:spPr/>
    </dgm:pt>
    <dgm:pt modelId="{E5E5C48B-6660-480F-BD32-4D7A9F1B0794}" type="pres">
      <dgm:prSet presAssocID="{8D9D00B8-3075-F748-B28B-59DF5CF391DC}" presName="desTx" presStyleLbl="revTx" presStyleIdx="7" presStyleCnt="8">
        <dgm:presLayoutVars/>
      </dgm:prSet>
      <dgm:spPr/>
    </dgm:pt>
  </dgm:ptLst>
  <dgm:cxnLst>
    <dgm:cxn modelId="{C0CD130C-32A5-824E-B8FC-F4704CA4FB51}" type="presOf" srcId="{3D5C0818-4887-E249-BD0C-E4184224B64F}" destId="{D6B467B2-8782-4D22-8811-38377D168042}" srcOrd="0" destOrd="1" presId="urn:microsoft.com/office/officeart/2018/2/layout/IconLabelDescriptionList"/>
    <dgm:cxn modelId="{705F8513-41E0-CB49-A7BC-B403FA1880B1}" srcId="{2428289C-AFDA-BE43-A1A3-269912AF4E23}" destId="{81920F42-1056-8744-B2CC-135B9EDBE6D7}" srcOrd="0" destOrd="0" parTransId="{0CF4769D-032E-6244-B968-4AAA069BAA90}" sibTransId="{1462CD84-C94F-D14E-B66D-E91092D747C2}"/>
    <dgm:cxn modelId="{AFED2A19-655D-6249-A87E-85C1EC69797F}" type="presOf" srcId="{2428289C-AFDA-BE43-A1A3-269912AF4E23}" destId="{85A843BC-69AF-433F-BF38-CDEEBC5A76A1}" srcOrd="0" destOrd="0" presId="urn:microsoft.com/office/officeart/2018/2/layout/IconLabelDescriptionList"/>
    <dgm:cxn modelId="{AAE0DF1A-D426-C341-9485-58880E05BD21}" type="presOf" srcId="{2436CA48-486E-F24A-9E5B-F58C408E7C88}" destId="{B20B716F-2B7E-409E-B2CF-0CA59D4B65FD}" srcOrd="0" destOrd="0" presId="urn:microsoft.com/office/officeart/2018/2/layout/IconLabelDescriptionList"/>
    <dgm:cxn modelId="{D512BE38-61E9-104F-A4F7-445925BE90BB}" srcId="{0AFA1BB7-DC0E-5743-BB2D-B35B7CCEE3A0}" destId="{3FAD11EE-044A-A14C-8C3E-EDDBCE9652AA}" srcOrd="0" destOrd="0" parTransId="{7BED643A-6D3E-304A-B0FC-F6726F32ED94}" sibTransId="{128B9FB1-E1C5-9E4F-B2F4-903289503082}"/>
    <dgm:cxn modelId="{462F9444-535D-7D41-BECD-9F7303F2239C}" type="presOf" srcId="{E7BB59AC-7358-AF4D-9E6E-422070FB450C}" destId="{C0B13C9C-EC35-4182-B230-458792A55A90}" srcOrd="0" destOrd="0" presId="urn:microsoft.com/office/officeart/2018/2/layout/IconLabelDescriptionList"/>
    <dgm:cxn modelId="{6283F44C-F35C-DB48-B866-E555AF91D9B4}" type="presOf" srcId="{09BAE0D9-CF1D-AC4D-97F8-A0EDBE1581D5}" destId="{4FB1A621-F78F-489B-82C4-F77D464B9510}" srcOrd="0" destOrd="0" presId="urn:microsoft.com/office/officeart/2018/2/layout/IconLabelDescriptionList"/>
    <dgm:cxn modelId="{7D228079-D9A3-624F-A255-58F018B72DC6}" srcId="{2428289C-AFDA-BE43-A1A3-269912AF4E23}" destId="{3D5C0818-4887-E249-BD0C-E4184224B64F}" srcOrd="1" destOrd="0" parTransId="{18E20D87-34C5-9C4D-B35A-E32D0D4847D2}" sibTransId="{8021B6D4-473E-4844-962F-1C300F7A7C13}"/>
    <dgm:cxn modelId="{F35AC47E-C9F5-6F4B-B7AB-BFF72BCD68AE}" srcId="{2436CA48-486E-F24A-9E5B-F58C408E7C88}" destId="{1A440BC7-1077-914B-B05A-F10A8E95517A}" srcOrd="1" destOrd="0" parTransId="{52E80AF3-F04D-BC4D-AC0A-FD826121242E}" sibTransId="{ED3672CB-3A7B-5B47-B9D2-33386550C10C}"/>
    <dgm:cxn modelId="{162F6B84-8E5E-4240-BBEA-8B61168FB92A}" srcId="{09BAE0D9-CF1D-AC4D-97F8-A0EDBE1581D5}" destId="{8D9D00B8-3075-F748-B28B-59DF5CF391DC}" srcOrd="3" destOrd="0" parTransId="{8836E7B6-8FB0-CB4D-8FBA-E9C001A7B097}" sibTransId="{EC1CCED7-462B-3840-9C7B-5712FFFB882F}"/>
    <dgm:cxn modelId="{0B6DBA88-D61A-2C45-B778-3A9285432CCF}" srcId="{0AFA1BB7-DC0E-5743-BB2D-B35B7CCEE3A0}" destId="{77805CA9-037A-3540-A1E2-9722EDF0CF79}" srcOrd="1" destOrd="0" parTransId="{713DA513-D0A2-B34A-A2C9-8966DCEAEFB3}" sibTransId="{18EA936A-8B71-8C4F-A1B4-D58E88373F01}"/>
    <dgm:cxn modelId="{D0C06894-46B1-D14D-A5D0-EB6548F7D9B1}" type="presOf" srcId="{0AFA1BB7-DC0E-5743-BB2D-B35B7CCEE3A0}" destId="{33B825D2-048F-41D9-B844-0668A2CAA93A}" srcOrd="0" destOrd="0" presId="urn:microsoft.com/office/officeart/2018/2/layout/IconLabelDescriptionList"/>
    <dgm:cxn modelId="{C7328699-4192-4548-981D-0584EAD04FBA}" type="presOf" srcId="{8D9D00B8-3075-F748-B28B-59DF5CF391DC}" destId="{D8208F8D-5349-45BE-8CE3-EC6C8D3FFC8F}" srcOrd="0" destOrd="0" presId="urn:microsoft.com/office/officeart/2018/2/layout/IconLabelDescriptionList"/>
    <dgm:cxn modelId="{688F31AA-DD0A-6846-8F7A-4C0AA95F2D87}" type="presOf" srcId="{3FAD11EE-044A-A14C-8C3E-EDDBCE9652AA}" destId="{9CF4C8CA-59A9-4D96-9BB9-76F72916CEA1}" srcOrd="0" destOrd="0" presId="urn:microsoft.com/office/officeart/2018/2/layout/IconLabelDescriptionList"/>
    <dgm:cxn modelId="{544E39AF-B65B-ED49-8BEA-D27EBA062181}" srcId="{09BAE0D9-CF1D-AC4D-97F8-A0EDBE1581D5}" destId="{0AFA1BB7-DC0E-5743-BB2D-B35B7CCEE3A0}" srcOrd="2" destOrd="0" parTransId="{A4AE6FAB-25A5-F34B-B5EF-2C7C0D3F5190}" sibTransId="{F5681B00-EB47-414D-9A44-21ECE55FCAF8}"/>
    <dgm:cxn modelId="{7FC437B2-F2D4-9E40-8617-55FA1CC7AF67}" type="presOf" srcId="{1A440BC7-1077-914B-B05A-F10A8E95517A}" destId="{C0B13C9C-EC35-4182-B230-458792A55A90}" srcOrd="0" destOrd="1" presId="urn:microsoft.com/office/officeart/2018/2/layout/IconLabelDescriptionList"/>
    <dgm:cxn modelId="{DB8166B2-983D-3D44-AC4D-149CBB56FEEF}" srcId="{09BAE0D9-CF1D-AC4D-97F8-A0EDBE1581D5}" destId="{2428289C-AFDA-BE43-A1A3-269912AF4E23}" srcOrd="0" destOrd="0" parTransId="{A61B974E-750D-2246-8E79-10EAC4BC7108}" sibTransId="{0593C6D3-8A5C-164D-B2A5-98A514292DD1}"/>
    <dgm:cxn modelId="{830DCCB6-0EBC-C048-B938-4ACFFCC3E133}" type="presOf" srcId="{81920F42-1056-8744-B2CC-135B9EDBE6D7}" destId="{D6B467B2-8782-4D22-8811-38377D168042}" srcOrd="0" destOrd="0" presId="urn:microsoft.com/office/officeart/2018/2/layout/IconLabelDescriptionList"/>
    <dgm:cxn modelId="{7D5B5CCF-D0DF-554C-B27C-C4BA3075A7FC}" type="presOf" srcId="{77805CA9-037A-3540-A1E2-9722EDF0CF79}" destId="{9CF4C8CA-59A9-4D96-9BB9-76F72916CEA1}" srcOrd="0" destOrd="1" presId="urn:microsoft.com/office/officeart/2018/2/layout/IconLabelDescriptionList"/>
    <dgm:cxn modelId="{641899D1-6160-424B-94FC-CCD930C7738F}" srcId="{2436CA48-486E-F24A-9E5B-F58C408E7C88}" destId="{E7BB59AC-7358-AF4D-9E6E-422070FB450C}" srcOrd="0" destOrd="0" parTransId="{A88C61A0-AADB-904E-A375-793A937E7FA3}" sibTransId="{F4761CF6-78C1-D746-892C-DA7EBA7ED6FE}"/>
    <dgm:cxn modelId="{462938D9-1C23-6141-A55A-5BA47437C68C}" srcId="{09BAE0D9-CF1D-AC4D-97F8-A0EDBE1581D5}" destId="{2436CA48-486E-F24A-9E5B-F58C408E7C88}" srcOrd="1" destOrd="0" parTransId="{A67D0649-0D67-CA44-953E-DF13D5E47745}" sibTransId="{D5EE9939-53CE-A14D-BB44-B50F3956F28B}"/>
    <dgm:cxn modelId="{90EC9A0D-57B1-1C40-A46F-2AAC472D41D0}" type="presParOf" srcId="{4FB1A621-F78F-489B-82C4-F77D464B9510}" destId="{1C02B987-B8A3-46C3-B41E-DC4B2921BF5D}" srcOrd="0" destOrd="0" presId="urn:microsoft.com/office/officeart/2018/2/layout/IconLabelDescriptionList"/>
    <dgm:cxn modelId="{71D7399E-4B22-054E-813F-B806D4C5A079}" type="presParOf" srcId="{1C02B987-B8A3-46C3-B41E-DC4B2921BF5D}" destId="{1D1196E3-1B60-47CA-A0F0-38629F9D5897}" srcOrd="0" destOrd="0" presId="urn:microsoft.com/office/officeart/2018/2/layout/IconLabelDescriptionList"/>
    <dgm:cxn modelId="{BAB8F645-075A-B448-98C3-0BE15D0E91D3}" type="presParOf" srcId="{1C02B987-B8A3-46C3-B41E-DC4B2921BF5D}" destId="{6D3ECF86-41D8-4ECE-B80C-A59696DE7789}" srcOrd="1" destOrd="0" presId="urn:microsoft.com/office/officeart/2018/2/layout/IconLabelDescriptionList"/>
    <dgm:cxn modelId="{ED2ECFF5-7695-DF45-B661-5905555D50CC}" type="presParOf" srcId="{1C02B987-B8A3-46C3-B41E-DC4B2921BF5D}" destId="{85A843BC-69AF-433F-BF38-CDEEBC5A76A1}" srcOrd="2" destOrd="0" presId="urn:microsoft.com/office/officeart/2018/2/layout/IconLabelDescriptionList"/>
    <dgm:cxn modelId="{B877D9D1-714B-944F-8276-56DBA6C8DFF6}" type="presParOf" srcId="{1C02B987-B8A3-46C3-B41E-DC4B2921BF5D}" destId="{1F4682C3-55BE-493A-A895-7138B7314F1A}" srcOrd="3" destOrd="0" presId="urn:microsoft.com/office/officeart/2018/2/layout/IconLabelDescriptionList"/>
    <dgm:cxn modelId="{95112106-AE02-7D4A-BC79-9F017A97CDD4}" type="presParOf" srcId="{1C02B987-B8A3-46C3-B41E-DC4B2921BF5D}" destId="{D6B467B2-8782-4D22-8811-38377D168042}" srcOrd="4" destOrd="0" presId="urn:microsoft.com/office/officeart/2018/2/layout/IconLabelDescriptionList"/>
    <dgm:cxn modelId="{35D10754-AA76-F941-80FC-4251F69C5200}" type="presParOf" srcId="{4FB1A621-F78F-489B-82C4-F77D464B9510}" destId="{C29B8A38-B787-44AC-BC05-032F5083FB25}" srcOrd="1" destOrd="0" presId="urn:microsoft.com/office/officeart/2018/2/layout/IconLabelDescriptionList"/>
    <dgm:cxn modelId="{41FF7133-DA93-8F4D-8814-9487BD8AA21D}" type="presParOf" srcId="{4FB1A621-F78F-489B-82C4-F77D464B9510}" destId="{FF23E85F-E36B-4F0C-A262-A9AF0E8BB32A}" srcOrd="2" destOrd="0" presId="urn:microsoft.com/office/officeart/2018/2/layout/IconLabelDescriptionList"/>
    <dgm:cxn modelId="{85A0AD5D-085E-8140-A880-B04843C1EB92}" type="presParOf" srcId="{FF23E85F-E36B-4F0C-A262-A9AF0E8BB32A}" destId="{03BFE4D6-4275-4C08-9DD4-21507A93DE12}" srcOrd="0" destOrd="0" presId="urn:microsoft.com/office/officeart/2018/2/layout/IconLabelDescriptionList"/>
    <dgm:cxn modelId="{0F152266-6F03-8A47-B795-12514DFD3256}" type="presParOf" srcId="{FF23E85F-E36B-4F0C-A262-A9AF0E8BB32A}" destId="{84750D98-46BA-4A02-AD81-71B26185C991}" srcOrd="1" destOrd="0" presId="urn:microsoft.com/office/officeart/2018/2/layout/IconLabelDescriptionList"/>
    <dgm:cxn modelId="{4256C6E5-5868-A440-BDE2-B04102DBC64A}" type="presParOf" srcId="{FF23E85F-E36B-4F0C-A262-A9AF0E8BB32A}" destId="{B20B716F-2B7E-409E-B2CF-0CA59D4B65FD}" srcOrd="2" destOrd="0" presId="urn:microsoft.com/office/officeart/2018/2/layout/IconLabelDescriptionList"/>
    <dgm:cxn modelId="{2B428F36-750D-DE40-9623-BE7D661E50F7}" type="presParOf" srcId="{FF23E85F-E36B-4F0C-A262-A9AF0E8BB32A}" destId="{696853DE-6F94-476A-A6C2-2BBD349AC6D8}" srcOrd="3" destOrd="0" presId="urn:microsoft.com/office/officeart/2018/2/layout/IconLabelDescriptionList"/>
    <dgm:cxn modelId="{80599C36-5F70-2A4E-B83B-ADB70B7B4DD0}" type="presParOf" srcId="{FF23E85F-E36B-4F0C-A262-A9AF0E8BB32A}" destId="{C0B13C9C-EC35-4182-B230-458792A55A90}" srcOrd="4" destOrd="0" presId="urn:microsoft.com/office/officeart/2018/2/layout/IconLabelDescriptionList"/>
    <dgm:cxn modelId="{485EFB3F-B4C4-974F-A789-7931C78E2CA5}" type="presParOf" srcId="{4FB1A621-F78F-489B-82C4-F77D464B9510}" destId="{49D765F9-9266-400D-AB6D-198F17C0BB5D}" srcOrd="3" destOrd="0" presId="urn:microsoft.com/office/officeart/2018/2/layout/IconLabelDescriptionList"/>
    <dgm:cxn modelId="{553B8F9B-A43E-1F4D-A70E-83F8CF49E20F}" type="presParOf" srcId="{4FB1A621-F78F-489B-82C4-F77D464B9510}" destId="{603CD774-D394-49A2-BE09-BECEF4E4CE70}" srcOrd="4" destOrd="0" presId="urn:microsoft.com/office/officeart/2018/2/layout/IconLabelDescriptionList"/>
    <dgm:cxn modelId="{39207E58-9BE9-734B-A4E5-2D5FAC4D0ECB}" type="presParOf" srcId="{603CD774-D394-49A2-BE09-BECEF4E4CE70}" destId="{47E37823-B455-4B91-9B9C-0510B45A01F6}" srcOrd="0" destOrd="0" presId="urn:microsoft.com/office/officeart/2018/2/layout/IconLabelDescriptionList"/>
    <dgm:cxn modelId="{7D1670E8-D120-DC49-BF84-79BACB2FDE3F}" type="presParOf" srcId="{603CD774-D394-49A2-BE09-BECEF4E4CE70}" destId="{AC077F86-4653-42F9-A9D6-272BAE9DC4C4}" srcOrd="1" destOrd="0" presId="urn:microsoft.com/office/officeart/2018/2/layout/IconLabelDescriptionList"/>
    <dgm:cxn modelId="{DA3DE025-B2D4-D248-850B-75ACABB9E5F2}" type="presParOf" srcId="{603CD774-D394-49A2-BE09-BECEF4E4CE70}" destId="{33B825D2-048F-41D9-B844-0668A2CAA93A}" srcOrd="2" destOrd="0" presId="urn:microsoft.com/office/officeart/2018/2/layout/IconLabelDescriptionList"/>
    <dgm:cxn modelId="{358941A0-4CC0-2D42-BF01-18B924A6DAF7}" type="presParOf" srcId="{603CD774-D394-49A2-BE09-BECEF4E4CE70}" destId="{2754A6D4-EC41-41D2-8A32-9B430A867324}" srcOrd="3" destOrd="0" presId="urn:microsoft.com/office/officeart/2018/2/layout/IconLabelDescriptionList"/>
    <dgm:cxn modelId="{512A7AB5-F1A2-564C-87FE-7FEA0618F31E}" type="presParOf" srcId="{603CD774-D394-49A2-BE09-BECEF4E4CE70}" destId="{9CF4C8CA-59A9-4D96-9BB9-76F72916CEA1}" srcOrd="4" destOrd="0" presId="urn:microsoft.com/office/officeart/2018/2/layout/IconLabelDescriptionList"/>
    <dgm:cxn modelId="{1D8C6475-D1C9-3C40-802D-253B61E21635}" type="presParOf" srcId="{4FB1A621-F78F-489B-82C4-F77D464B9510}" destId="{9A2ACC6E-EC21-445E-BF34-477FF377AA3A}" srcOrd="5" destOrd="0" presId="urn:microsoft.com/office/officeart/2018/2/layout/IconLabelDescriptionList"/>
    <dgm:cxn modelId="{F9BCE648-5447-B942-AC3B-978638249C48}" type="presParOf" srcId="{4FB1A621-F78F-489B-82C4-F77D464B9510}" destId="{6009BB24-9621-49AE-B31F-9B035F92BFD5}" srcOrd="6" destOrd="0" presId="urn:microsoft.com/office/officeart/2018/2/layout/IconLabelDescriptionList"/>
    <dgm:cxn modelId="{26048B66-C5B4-5449-AC4A-8E926F7EF56A}" type="presParOf" srcId="{6009BB24-9621-49AE-B31F-9B035F92BFD5}" destId="{0289FC3B-00F6-41F3-B32D-DBB2B4396918}" srcOrd="0" destOrd="0" presId="urn:microsoft.com/office/officeart/2018/2/layout/IconLabelDescriptionList"/>
    <dgm:cxn modelId="{8C040674-6FDE-F643-A026-A6963A79C39D}" type="presParOf" srcId="{6009BB24-9621-49AE-B31F-9B035F92BFD5}" destId="{2CA83B0F-A5FD-4743-9F4B-2E37A9FBE459}" srcOrd="1" destOrd="0" presId="urn:microsoft.com/office/officeart/2018/2/layout/IconLabelDescriptionList"/>
    <dgm:cxn modelId="{47A43A23-58C2-B248-A6EE-8F2A70EF64D1}" type="presParOf" srcId="{6009BB24-9621-49AE-B31F-9B035F92BFD5}" destId="{D8208F8D-5349-45BE-8CE3-EC6C8D3FFC8F}" srcOrd="2" destOrd="0" presId="urn:microsoft.com/office/officeart/2018/2/layout/IconLabelDescriptionList"/>
    <dgm:cxn modelId="{67B9314A-F196-CD4F-B621-83869CBEB25C}" type="presParOf" srcId="{6009BB24-9621-49AE-B31F-9B035F92BFD5}" destId="{A7163799-8FE1-4727-9039-82E2FDEE091C}" srcOrd="3" destOrd="0" presId="urn:microsoft.com/office/officeart/2018/2/layout/IconLabelDescriptionList"/>
    <dgm:cxn modelId="{FE90E0C2-F74A-4A4C-B286-495A596FE993}" type="presParOf" srcId="{6009BB24-9621-49AE-B31F-9B035F92BFD5}" destId="{E5E5C48B-6660-480F-BD32-4D7A9F1B079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17E02B2-6B00-491D-80A7-4567DE9D9C0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6E1B070-01A7-4D63-9509-FFC20179B115}">
      <dgm:prSet/>
      <dgm:spPr/>
      <dgm:t>
        <a:bodyPr/>
        <a:lstStyle/>
        <a:p>
          <a:r>
            <a:rPr lang="pl-PL" dirty="0">
              <a:latin typeface="Helvetica" pitchFamily="2" charset="0"/>
            </a:rPr>
            <a:t>Przykłady wzorów użytkowych</a:t>
          </a:r>
          <a:endParaRPr lang="en-US" dirty="0">
            <a:latin typeface="Helvetica" pitchFamily="2" charset="0"/>
          </a:endParaRPr>
        </a:p>
      </dgm:t>
    </dgm:pt>
    <dgm:pt modelId="{051FA1EE-F2DF-4E40-8011-4EBCBC14B753}" type="parTrans" cxnId="{FC7563C5-3D35-4C04-A04F-DCAFA6721747}">
      <dgm:prSet/>
      <dgm:spPr/>
      <dgm:t>
        <a:bodyPr/>
        <a:lstStyle/>
        <a:p>
          <a:endParaRPr lang="en-US"/>
        </a:p>
      </dgm:t>
    </dgm:pt>
    <dgm:pt modelId="{9571DC19-867B-459E-8246-74A25631276A}" type="sibTrans" cxnId="{FC7563C5-3D35-4C04-A04F-DCAFA6721747}">
      <dgm:prSet/>
      <dgm:spPr/>
      <dgm:t>
        <a:bodyPr/>
        <a:lstStyle/>
        <a:p>
          <a:endParaRPr lang="en-US"/>
        </a:p>
      </dgm:t>
    </dgm:pt>
    <dgm:pt modelId="{CAEBD934-54D0-4EE0-9ED5-2A55F2A4D676}">
      <dgm:prSet/>
      <dgm:spPr/>
      <dgm:t>
        <a:bodyPr/>
        <a:lstStyle/>
        <a:p>
          <a:r>
            <a:rPr lang="pl-PL" dirty="0">
              <a:latin typeface="Helvetica" pitchFamily="2" charset="0"/>
            </a:rPr>
            <a:t>całe urządzenia lub ich elementy;</a:t>
          </a:r>
          <a:endParaRPr lang="en-US" dirty="0">
            <a:latin typeface="Helvetica" pitchFamily="2" charset="0"/>
          </a:endParaRPr>
        </a:p>
      </dgm:t>
    </dgm:pt>
    <dgm:pt modelId="{CDC249FA-DD58-48FE-B991-FC869C358122}" type="parTrans" cxnId="{26B5841C-B988-44B0-9F68-5C8439F541BE}">
      <dgm:prSet/>
      <dgm:spPr/>
      <dgm:t>
        <a:bodyPr/>
        <a:lstStyle/>
        <a:p>
          <a:endParaRPr lang="en-US"/>
        </a:p>
      </dgm:t>
    </dgm:pt>
    <dgm:pt modelId="{D95B17B0-AAC3-4003-B086-18277943737A}" type="sibTrans" cxnId="{26B5841C-B988-44B0-9F68-5C8439F541BE}">
      <dgm:prSet/>
      <dgm:spPr/>
      <dgm:t>
        <a:bodyPr/>
        <a:lstStyle/>
        <a:p>
          <a:endParaRPr lang="en-US"/>
        </a:p>
      </dgm:t>
    </dgm:pt>
    <dgm:pt modelId="{D13962C3-C4E1-4AC8-8B50-D1B9E377D530}">
      <dgm:prSet/>
      <dgm:spPr/>
      <dgm:t>
        <a:bodyPr/>
        <a:lstStyle/>
        <a:p>
          <a:r>
            <a:rPr lang="pl-PL" dirty="0">
              <a:latin typeface="Helvetica" pitchFamily="2" charset="0"/>
            </a:rPr>
            <a:t>wytwory wykorzystywane w budownictwie;</a:t>
          </a:r>
          <a:endParaRPr lang="en-US" dirty="0">
            <a:latin typeface="Helvetica" pitchFamily="2" charset="0"/>
          </a:endParaRPr>
        </a:p>
      </dgm:t>
    </dgm:pt>
    <dgm:pt modelId="{DB8BEA1E-EAD2-4782-8CE7-FEAC96AF43AE}" type="parTrans" cxnId="{6042C847-9CB5-4AA7-A501-729FDD070527}">
      <dgm:prSet/>
      <dgm:spPr/>
      <dgm:t>
        <a:bodyPr/>
        <a:lstStyle/>
        <a:p>
          <a:endParaRPr lang="en-US"/>
        </a:p>
      </dgm:t>
    </dgm:pt>
    <dgm:pt modelId="{68C29A16-7FB4-464D-9DB7-A86AA9E261E2}" type="sibTrans" cxnId="{6042C847-9CB5-4AA7-A501-729FDD070527}">
      <dgm:prSet/>
      <dgm:spPr/>
      <dgm:t>
        <a:bodyPr/>
        <a:lstStyle/>
        <a:p>
          <a:endParaRPr lang="en-US"/>
        </a:p>
      </dgm:t>
    </dgm:pt>
    <dgm:pt modelId="{C64C2A96-518E-43DA-90A5-0E9E308C783F}">
      <dgm:prSet/>
      <dgm:spPr/>
      <dgm:t>
        <a:bodyPr/>
        <a:lstStyle/>
        <a:p>
          <a:r>
            <a:rPr lang="pl-PL" dirty="0">
              <a:latin typeface="Helvetica" pitchFamily="2" charset="0"/>
            </a:rPr>
            <a:t>meble lub ich fragmenty;</a:t>
          </a:r>
          <a:endParaRPr lang="en-US" dirty="0">
            <a:latin typeface="Helvetica" pitchFamily="2" charset="0"/>
          </a:endParaRPr>
        </a:p>
      </dgm:t>
    </dgm:pt>
    <dgm:pt modelId="{54760C61-8851-407B-84CF-E5E00DCEE99A}" type="parTrans" cxnId="{49EC79BB-7A7C-4D3B-B19F-C28D58CA33B9}">
      <dgm:prSet/>
      <dgm:spPr/>
      <dgm:t>
        <a:bodyPr/>
        <a:lstStyle/>
        <a:p>
          <a:endParaRPr lang="en-US"/>
        </a:p>
      </dgm:t>
    </dgm:pt>
    <dgm:pt modelId="{AE49BB8A-A21F-4FF3-A9DF-646CC64BEC6B}" type="sibTrans" cxnId="{49EC79BB-7A7C-4D3B-B19F-C28D58CA33B9}">
      <dgm:prSet/>
      <dgm:spPr/>
      <dgm:t>
        <a:bodyPr/>
        <a:lstStyle/>
        <a:p>
          <a:endParaRPr lang="en-US"/>
        </a:p>
      </dgm:t>
    </dgm:pt>
    <dgm:pt modelId="{FFB56B19-A6AF-40B5-AC37-FD2FE101B05B}">
      <dgm:prSet/>
      <dgm:spPr/>
      <dgm:t>
        <a:bodyPr/>
        <a:lstStyle/>
        <a:p>
          <a:r>
            <a:rPr lang="pl-PL" dirty="0">
              <a:latin typeface="Helvetica" pitchFamily="2" charset="0"/>
            </a:rPr>
            <a:t>przedmioty do gier i zabawki;</a:t>
          </a:r>
          <a:endParaRPr lang="en-US" dirty="0">
            <a:latin typeface="Helvetica" pitchFamily="2" charset="0"/>
          </a:endParaRPr>
        </a:p>
      </dgm:t>
    </dgm:pt>
    <dgm:pt modelId="{ACCB7FC2-001D-4CD9-95AD-3B13D97D7DBA}" type="parTrans" cxnId="{CC4FA681-E2ED-4DF7-B63B-528B073F5974}">
      <dgm:prSet/>
      <dgm:spPr/>
      <dgm:t>
        <a:bodyPr/>
        <a:lstStyle/>
        <a:p>
          <a:endParaRPr lang="en-US"/>
        </a:p>
      </dgm:t>
    </dgm:pt>
    <dgm:pt modelId="{92875CAB-4C7B-4CA5-A345-5D17E82346A8}" type="sibTrans" cxnId="{CC4FA681-E2ED-4DF7-B63B-528B073F5974}">
      <dgm:prSet/>
      <dgm:spPr/>
      <dgm:t>
        <a:bodyPr/>
        <a:lstStyle/>
        <a:p>
          <a:endParaRPr lang="en-US"/>
        </a:p>
      </dgm:t>
    </dgm:pt>
    <dgm:pt modelId="{4BB736A2-9C4E-438E-9EDA-2E90790A5023}">
      <dgm:prSet/>
      <dgm:spPr/>
      <dgm:t>
        <a:bodyPr/>
        <a:lstStyle/>
        <a:p>
          <a:r>
            <a:rPr lang="pl-PL" dirty="0">
              <a:latin typeface="Helvetica" pitchFamily="2" charset="0"/>
            </a:rPr>
            <a:t>produkty codziennego użytku.</a:t>
          </a:r>
          <a:endParaRPr lang="en-US" dirty="0">
            <a:latin typeface="Helvetica" pitchFamily="2" charset="0"/>
          </a:endParaRPr>
        </a:p>
      </dgm:t>
    </dgm:pt>
    <dgm:pt modelId="{EDEB86CB-BC28-4236-8AB3-1880E85A4DE3}" type="parTrans" cxnId="{285EFAA6-AC21-4173-9642-404E2A50B195}">
      <dgm:prSet/>
      <dgm:spPr/>
      <dgm:t>
        <a:bodyPr/>
        <a:lstStyle/>
        <a:p>
          <a:endParaRPr lang="en-US"/>
        </a:p>
      </dgm:t>
    </dgm:pt>
    <dgm:pt modelId="{C8C3360D-51CA-4CB3-BA36-C31760060591}" type="sibTrans" cxnId="{285EFAA6-AC21-4173-9642-404E2A50B195}">
      <dgm:prSet/>
      <dgm:spPr/>
      <dgm:t>
        <a:bodyPr/>
        <a:lstStyle/>
        <a:p>
          <a:endParaRPr lang="en-US"/>
        </a:p>
      </dgm:t>
    </dgm:pt>
    <dgm:pt modelId="{CB19C31C-ACF3-4542-8447-E1D8DAC52CA8}" type="pres">
      <dgm:prSet presAssocID="{617E02B2-6B00-491D-80A7-4567DE9D9C02}" presName="linear" presStyleCnt="0">
        <dgm:presLayoutVars>
          <dgm:dir/>
          <dgm:animLvl val="lvl"/>
          <dgm:resizeHandles val="exact"/>
        </dgm:presLayoutVars>
      </dgm:prSet>
      <dgm:spPr/>
    </dgm:pt>
    <dgm:pt modelId="{42E291E4-1882-CB4E-A990-47A663526E85}" type="pres">
      <dgm:prSet presAssocID="{56E1B070-01A7-4D63-9509-FFC20179B115}" presName="parentLin" presStyleCnt="0"/>
      <dgm:spPr/>
    </dgm:pt>
    <dgm:pt modelId="{7F2154A3-330A-0346-8098-61E989D6EFB3}" type="pres">
      <dgm:prSet presAssocID="{56E1B070-01A7-4D63-9509-FFC20179B115}" presName="parentLeftMargin" presStyleLbl="node1" presStyleIdx="0" presStyleCnt="1"/>
      <dgm:spPr/>
    </dgm:pt>
    <dgm:pt modelId="{FE0068DB-D281-1442-90C5-A8E95A0BD910}" type="pres">
      <dgm:prSet presAssocID="{56E1B070-01A7-4D63-9509-FFC20179B115}" presName="parentText" presStyleLbl="node1" presStyleIdx="0" presStyleCnt="1">
        <dgm:presLayoutVars>
          <dgm:chMax val="0"/>
          <dgm:bulletEnabled val="1"/>
        </dgm:presLayoutVars>
      </dgm:prSet>
      <dgm:spPr/>
    </dgm:pt>
    <dgm:pt modelId="{121FDE02-55C0-6544-971A-7B2B492C52B9}" type="pres">
      <dgm:prSet presAssocID="{56E1B070-01A7-4D63-9509-FFC20179B115}" presName="negativeSpace" presStyleCnt="0"/>
      <dgm:spPr/>
    </dgm:pt>
    <dgm:pt modelId="{7F11F047-B05D-2343-AF91-C1000EC2DFE4}" type="pres">
      <dgm:prSet presAssocID="{56E1B070-01A7-4D63-9509-FFC20179B115}" presName="childText" presStyleLbl="conFgAcc1" presStyleIdx="0" presStyleCnt="1" custScaleX="85871" custScaleY="105652">
        <dgm:presLayoutVars>
          <dgm:bulletEnabled val="1"/>
        </dgm:presLayoutVars>
      </dgm:prSet>
      <dgm:spPr/>
    </dgm:pt>
  </dgm:ptLst>
  <dgm:cxnLst>
    <dgm:cxn modelId="{02BA8201-539E-D44B-BE87-191DC9FA53C1}" type="presOf" srcId="{56E1B070-01A7-4D63-9509-FFC20179B115}" destId="{7F2154A3-330A-0346-8098-61E989D6EFB3}" srcOrd="0" destOrd="0" presId="urn:microsoft.com/office/officeart/2005/8/layout/list1"/>
    <dgm:cxn modelId="{E8A50E0B-6129-D249-97E4-45AEE94AE511}" type="presOf" srcId="{4BB736A2-9C4E-438E-9EDA-2E90790A5023}" destId="{7F11F047-B05D-2343-AF91-C1000EC2DFE4}" srcOrd="0" destOrd="4" presId="urn:microsoft.com/office/officeart/2005/8/layout/list1"/>
    <dgm:cxn modelId="{88E7831A-8453-8A4D-B1E2-4DC9E070B90B}" type="presOf" srcId="{617E02B2-6B00-491D-80A7-4567DE9D9C02}" destId="{CB19C31C-ACF3-4542-8447-E1D8DAC52CA8}" srcOrd="0" destOrd="0" presId="urn:microsoft.com/office/officeart/2005/8/layout/list1"/>
    <dgm:cxn modelId="{26B5841C-B988-44B0-9F68-5C8439F541BE}" srcId="{56E1B070-01A7-4D63-9509-FFC20179B115}" destId="{CAEBD934-54D0-4EE0-9ED5-2A55F2A4D676}" srcOrd="0" destOrd="0" parTransId="{CDC249FA-DD58-48FE-B991-FC869C358122}" sibTransId="{D95B17B0-AAC3-4003-B086-18277943737A}"/>
    <dgm:cxn modelId="{6042C847-9CB5-4AA7-A501-729FDD070527}" srcId="{56E1B070-01A7-4D63-9509-FFC20179B115}" destId="{D13962C3-C4E1-4AC8-8B50-D1B9E377D530}" srcOrd="1" destOrd="0" parTransId="{DB8BEA1E-EAD2-4782-8CE7-FEAC96AF43AE}" sibTransId="{68C29A16-7FB4-464D-9DB7-A86AA9E261E2}"/>
    <dgm:cxn modelId="{866A5E4D-126A-CF4C-AF2B-60B27594FC7C}" type="presOf" srcId="{FFB56B19-A6AF-40B5-AC37-FD2FE101B05B}" destId="{7F11F047-B05D-2343-AF91-C1000EC2DFE4}" srcOrd="0" destOrd="3" presId="urn:microsoft.com/office/officeart/2005/8/layout/list1"/>
    <dgm:cxn modelId="{1428AA61-53AF-434D-A07C-EF5C4D1FB6D5}" type="presOf" srcId="{C64C2A96-518E-43DA-90A5-0E9E308C783F}" destId="{7F11F047-B05D-2343-AF91-C1000EC2DFE4}" srcOrd="0" destOrd="2" presId="urn:microsoft.com/office/officeart/2005/8/layout/list1"/>
    <dgm:cxn modelId="{3D1CB263-C565-5C4D-8C9C-7FE70144043A}" type="presOf" srcId="{CAEBD934-54D0-4EE0-9ED5-2A55F2A4D676}" destId="{7F11F047-B05D-2343-AF91-C1000EC2DFE4}" srcOrd="0" destOrd="0" presId="urn:microsoft.com/office/officeart/2005/8/layout/list1"/>
    <dgm:cxn modelId="{CC4FA681-E2ED-4DF7-B63B-528B073F5974}" srcId="{56E1B070-01A7-4D63-9509-FFC20179B115}" destId="{FFB56B19-A6AF-40B5-AC37-FD2FE101B05B}" srcOrd="3" destOrd="0" parTransId="{ACCB7FC2-001D-4CD9-95AD-3B13D97D7DBA}" sibTransId="{92875CAB-4C7B-4CA5-A345-5D17E82346A8}"/>
    <dgm:cxn modelId="{285EFAA6-AC21-4173-9642-404E2A50B195}" srcId="{56E1B070-01A7-4D63-9509-FFC20179B115}" destId="{4BB736A2-9C4E-438E-9EDA-2E90790A5023}" srcOrd="4" destOrd="0" parTransId="{EDEB86CB-BC28-4236-8AB3-1880E85A4DE3}" sibTransId="{C8C3360D-51CA-4CB3-BA36-C31760060591}"/>
    <dgm:cxn modelId="{49EC79BB-7A7C-4D3B-B19F-C28D58CA33B9}" srcId="{56E1B070-01A7-4D63-9509-FFC20179B115}" destId="{C64C2A96-518E-43DA-90A5-0E9E308C783F}" srcOrd="2" destOrd="0" parTransId="{54760C61-8851-407B-84CF-E5E00DCEE99A}" sibTransId="{AE49BB8A-A21F-4FF3-A9DF-646CC64BEC6B}"/>
    <dgm:cxn modelId="{FC7563C5-3D35-4C04-A04F-DCAFA6721747}" srcId="{617E02B2-6B00-491D-80A7-4567DE9D9C02}" destId="{56E1B070-01A7-4D63-9509-FFC20179B115}" srcOrd="0" destOrd="0" parTransId="{051FA1EE-F2DF-4E40-8011-4EBCBC14B753}" sibTransId="{9571DC19-867B-459E-8246-74A25631276A}"/>
    <dgm:cxn modelId="{943D3DDF-7C49-4047-B980-C745ECF90A23}" type="presOf" srcId="{D13962C3-C4E1-4AC8-8B50-D1B9E377D530}" destId="{7F11F047-B05D-2343-AF91-C1000EC2DFE4}" srcOrd="0" destOrd="1" presId="urn:microsoft.com/office/officeart/2005/8/layout/list1"/>
    <dgm:cxn modelId="{D0F2BCE3-C83B-1943-A765-0271978EBCBB}" type="presOf" srcId="{56E1B070-01A7-4D63-9509-FFC20179B115}" destId="{FE0068DB-D281-1442-90C5-A8E95A0BD910}" srcOrd="1" destOrd="0" presId="urn:microsoft.com/office/officeart/2005/8/layout/list1"/>
    <dgm:cxn modelId="{4B5F2721-472E-8543-B232-DABAEEBF88B5}" type="presParOf" srcId="{CB19C31C-ACF3-4542-8447-E1D8DAC52CA8}" destId="{42E291E4-1882-CB4E-A990-47A663526E85}" srcOrd="0" destOrd="0" presId="urn:microsoft.com/office/officeart/2005/8/layout/list1"/>
    <dgm:cxn modelId="{5B35B2FC-9BC5-BD40-B4D6-1D8333CD92CE}" type="presParOf" srcId="{42E291E4-1882-CB4E-A990-47A663526E85}" destId="{7F2154A3-330A-0346-8098-61E989D6EFB3}" srcOrd="0" destOrd="0" presId="urn:microsoft.com/office/officeart/2005/8/layout/list1"/>
    <dgm:cxn modelId="{B33EE221-1755-9040-A0D5-6695F2C2AF74}" type="presParOf" srcId="{42E291E4-1882-CB4E-A990-47A663526E85}" destId="{FE0068DB-D281-1442-90C5-A8E95A0BD910}" srcOrd="1" destOrd="0" presId="urn:microsoft.com/office/officeart/2005/8/layout/list1"/>
    <dgm:cxn modelId="{86B429B3-2789-C14F-AC06-E27E371C3198}" type="presParOf" srcId="{CB19C31C-ACF3-4542-8447-E1D8DAC52CA8}" destId="{121FDE02-55C0-6544-971A-7B2B492C52B9}" srcOrd="1" destOrd="0" presId="urn:microsoft.com/office/officeart/2005/8/layout/list1"/>
    <dgm:cxn modelId="{5B3494D4-1270-4542-B0FA-3C6DAC8943A2}" type="presParOf" srcId="{CB19C31C-ACF3-4542-8447-E1D8DAC52CA8}" destId="{7F11F047-B05D-2343-AF91-C1000EC2DFE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8EAB820-84EF-4A25-BFB8-C76C87D7641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D14B7C2-0DFB-4581-8BC2-9EB6A1E2CADC}">
      <dgm:prSet/>
      <dgm:spPr/>
      <dgm:t>
        <a:bodyPr/>
        <a:lstStyle/>
        <a:p>
          <a:r>
            <a:rPr lang="pl-PL"/>
            <a:t>Przykłady wzorów przemysłowych:</a:t>
          </a:r>
          <a:endParaRPr lang="en-US"/>
        </a:p>
      </dgm:t>
    </dgm:pt>
    <dgm:pt modelId="{D9CD98BF-3F46-47C7-977F-5F972580233F}" type="parTrans" cxnId="{6FE04FFC-1BED-4A95-87C3-A4725ED72C21}">
      <dgm:prSet/>
      <dgm:spPr/>
      <dgm:t>
        <a:bodyPr/>
        <a:lstStyle/>
        <a:p>
          <a:endParaRPr lang="en-US"/>
        </a:p>
      </dgm:t>
    </dgm:pt>
    <dgm:pt modelId="{334551DC-2B3E-4EBE-932D-C2BB76BECB1A}" type="sibTrans" cxnId="{6FE04FFC-1BED-4A95-87C3-A4725ED72C21}">
      <dgm:prSet/>
      <dgm:spPr/>
      <dgm:t>
        <a:bodyPr/>
        <a:lstStyle/>
        <a:p>
          <a:endParaRPr lang="en-US"/>
        </a:p>
      </dgm:t>
    </dgm:pt>
    <dgm:pt modelId="{70094BDF-11CC-4F87-8E7B-98735AF40DAA}">
      <dgm:prSet/>
      <dgm:spPr/>
      <dgm:t>
        <a:bodyPr/>
        <a:lstStyle/>
        <a:p>
          <a:r>
            <a:rPr lang="pl-PL"/>
            <a:t>odzież, obuwie, nakrycia głowy;</a:t>
          </a:r>
          <a:endParaRPr lang="en-US"/>
        </a:p>
      </dgm:t>
    </dgm:pt>
    <dgm:pt modelId="{950A5333-BACF-4C18-AE37-C7E907E0A063}" type="parTrans" cxnId="{25E18029-4F80-4627-95FE-362A352048A7}">
      <dgm:prSet/>
      <dgm:spPr/>
      <dgm:t>
        <a:bodyPr/>
        <a:lstStyle/>
        <a:p>
          <a:endParaRPr lang="en-US"/>
        </a:p>
      </dgm:t>
    </dgm:pt>
    <dgm:pt modelId="{CD055567-6B09-4BBC-94C1-6EEC44BA259E}" type="sibTrans" cxnId="{25E18029-4F80-4627-95FE-362A352048A7}">
      <dgm:prSet/>
      <dgm:spPr/>
      <dgm:t>
        <a:bodyPr/>
        <a:lstStyle/>
        <a:p>
          <a:endParaRPr lang="en-US"/>
        </a:p>
      </dgm:t>
    </dgm:pt>
    <dgm:pt modelId="{77E0739C-888E-4F99-BA81-AEA484BA1056}">
      <dgm:prSet/>
      <dgm:spPr/>
      <dgm:t>
        <a:bodyPr/>
        <a:lstStyle/>
        <a:p>
          <a:r>
            <a:rPr lang="pl-PL"/>
            <a:t>produkty spożywcze jak cukierki;</a:t>
          </a:r>
          <a:endParaRPr lang="en-US"/>
        </a:p>
      </dgm:t>
    </dgm:pt>
    <dgm:pt modelId="{7258A42E-E5BF-4078-886C-531E20B23EE3}" type="parTrans" cxnId="{8D9C8E86-DE4D-47FC-B502-B3BFD108C9D4}">
      <dgm:prSet/>
      <dgm:spPr/>
      <dgm:t>
        <a:bodyPr/>
        <a:lstStyle/>
        <a:p>
          <a:endParaRPr lang="en-US"/>
        </a:p>
      </dgm:t>
    </dgm:pt>
    <dgm:pt modelId="{7015100C-6181-407A-9BBF-EE329C7F28F4}" type="sibTrans" cxnId="{8D9C8E86-DE4D-47FC-B502-B3BFD108C9D4}">
      <dgm:prSet/>
      <dgm:spPr/>
      <dgm:t>
        <a:bodyPr/>
        <a:lstStyle/>
        <a:p>
          <a:endParaRPr lang="en-US"/>
        </a:p>
      </dgm:t>
    </dgm:pt>
    <dgm:pt modelId="{76028CD2-D54D-4331-B93F-44D46B5B98E1}">
      <dgm:prSet/>
      <dgm:spPr/>
      <dgm:t>
        <a:bodyPr/>
        <a:lstStyle/>
        <a:p>
          <a:r>
            <a:rPr lang="pl-PL"/>
            <a:t>gry, zabawki, meble;</a:t>
          </a:r>
          <a:endParaRPr lang="en-US"/>
        </a:p>
      </dgm:t>
    </dgm:pt>
    <dgm:pt modelId="{BB6BEF25-14CF-43FE-8915-CF1E6D28B825}" type="parTrans" cxnId="{C01DC5D1-BFF3-4DD9-8E94-0C1183259B01}">
      <dgm:prSet/>
      <dgm:spPr/>
      <dgm:t>
        <a:bodyPr/>
        <a:lstStyle/>
        <a:p>
          <a:endParaRPr lang="en-US"/>
        </a:p>
      </dgm:t>
    </dgm:pt>
    <dgm:pt modelId="{89EFE6DF-0E9C-472C-B259-1FF77B07979E}" type="sibTrans" cxnId="{C01DC5D1-BFF3-4DD9-8E94-0C1183259B01}">
      <dgm:prSet/>
      <dgm:spPr/>
      <dgm:t>
        <a:bodyPr/>
        <a:lstStyle/>
        <a:p>
          <a:endParaRPr lang="en-US"/>
        </a:p>
      </dgm:t>
    </dgm:pt>
    <dgm:pt modelId="{EF03CB4E-1630-42E3-AA0A-371F5070D4BE}">
      <dgm:prSet/>
      <dgm:spPr/>
      <dgm:t>
        <a:bodyPr/>
        <a:lstStyle/>
        <a:p>
          <a:r>
            <a:rPr lang="pl-PL"/>
            <a:t>sygnet i logo firmowe;</a:t>
          </a:r>
          <a:endParaRPr lang="en-US"/>
        </a:p>
      </dgm:t>
    </dgm:pt>
    <dgm:pt modelId="{7ACEE45B-067E-4877-B91A-803456407547}" type="parTrans" cxnId="{9233A031-CB5D-46D6-A398-89CD87C1C16B}">
      <dgm:prSet/>
      <dgm:spPr/>
      <dgm:t>
        <a:bodyPr/>
        <a:lstStyle/>
        <a:p>
          <a:endParaRPr lang="en-US"/>
        </a:p>
      </dgm:t>
    </dgm:pt>
    <dgm:pt modelId="{DFAAEB5E-060D-405D-B7BB-56CD6EE621ED}" type="sibTrans" cxnId="{9233A031-CB5D-46D6-A398-89CD87C1C16B}">
      <dgm:prSet/>
      <dgm:spPr/>
      <dgm:t>
        <a:bodyPr/>
        <a:lstStyle/>
        <a:p>
          <a:endParaRPr lang="en-US"/>
        </a:p>
      </dgm:t>
    </dgm:pt>
    <dgm:pt modelId="{83C79D4C-8FF3-40C9-A5DE-3CA6EF0EA83A}">
      <dgm:prSet/>
      <dgm:spPr/>
      <dgm:t>
        <a:bodyPr/>
        <a:lstStyle/>
        <a:p>
          <a:r>
            <a:rPr lang="pl-PL"/>
            <a:t>przedmioty codziennego użytku.</a:t>
          </a:r>
          <a:endParaRPr lang="en-US"/>
        </a:p>
      </dgm:t>
    </dgm:pt>
    <dgm:pt modelId="{82453CCB-798C-443E-BE76-7AAC458A2720}" type="parTrans" cxnId="{3F2EA796-66C6-4557-A464-49DA1744CACE}">
      <dgm:prSet/>
      <dgm:spPr/>
      <dgm:t>
        <a:bodyPr/>
        <a:lstStyle/>
        <a:p>
          <a:endParaRPr lang="en-US"/>
        </a:p>
      </dgm:t>
    </dgm:pt>
    <dgm:pt modelId="{FB181C7A-2640-4BB1-AAE4-3FB9CF034EDB}" type="sibTrans" cxnId="{3F2EA796-66C6-4557-A464-49DA1744CACE}">
      <dgm:prSet/>
      <dgm:spPr/>
      <dgm:t>
        <a:bodyPr/>
        <a:lstStyle/>
        <a:p>
          <a:endParaRPr lang="en-US"/>
        </a:p>
      </dgm:t>
    </dgm:pt>
    <dgm:pt modelId="{D84DD5D0-5969-BA46-B76B-69915EDCD1E5}" type="pres">
      <dgm:prSet presAssocID="{18EAB820-84EF-4A25-BFB8-C76C87D76413}" presName="linear" presStyleCnt="0">
        <dgm:presLayoutVars>
          <dgm:animLvl val="lvl"/>
          <dgm:resizeHandles val="exact"/>
        </dgm:presLayoutVars>
      </dgm:prSet>
      <dgm:spPr/>
    </dgm:pt>
    <dgm:pt modelId="{E9D6207B-9FE7-E042-9C09-8D2872F2EED1}" type="pres">
      <dgm:prSet presAssocID="{ED14B7C2-0DFB-4581-8BC2-9EB6A1E2CADC}" presName="parentText" presStyleLbl="node1" presStyleIdx="0" presStyleCnt="1">
        <dgm:presLayoutVars>
          <dgm:chMax val="0"/>
          <dgm:bulletEnabled val="1"/>
        </dgm:presLayoutVars>
      </dgm:prSet>
      <dgm:spPr/>
    </dgm:pt>
    <dgm:pt modelId="{717F520C-B5A4-4549-B68C-820D7A31D9DD}" type="pres">
      <dgm:prSet presAssocID="{ED14B7C2-0DFB-4581-8BC2-9EB6A1E2CADC}" presName="childText" presStyleLbl="revTx" presStyleIdx="0" presStyleCnt="1">
        <dgm:presLayoutVars>
          <dgm:bulletEnabled val="1"/>
        </dgm:presLayoutVars>
      </dgm:prSet>
      <dgm:spPr/>
    </dgm:pt>
  </dgm:ptLst>
  <dgm:cxnLst>
    <dgm:cxn modelId="{25E18029-4F80-4627-95FE-362A352048A7}" srcId="{ED14B7C2-0DFB-4581-8BC2-9EB6A1E2CADC}" destId="{70094BDF-11CC-4F87-8E7B-98735AF40DAA}" srcOrd="0" destOrd="0" parTransId="{950A5333-BACF-4C18-AE37-C7E907E0A063}" sibTransId="{CD055567-6B09-4BBC-94C1-6EEC44BA259E}"/>
    <dgm:cxn modelId="{9233A031-CB5D-46D6-A398-89CD87C1C16B}" srcId="{ED14B7C2-0DFB-4581-8BC2-9EB6A1E2CADC}" destId="{EF03CB4E-1630-42E3-AA0A-371F5070D4BE}" srcOrd="3" destOrd="0" parTransId="{7ACEE45B-067E-4877-B91A-803456407547}" sibTransId="{DFAAEB5E-060D-405D-B7BB-56CD6EE621ED}"/>
    <dgm:cxn modelId="{F1A7BF70-CAC3-AA40-92CE-8156DD4E8307}" type="presOf" srcId="{EF03CB4E-1630-42E3-AA0A-371F5070D4BE}" destId="{717F520C-B5A4-4549-B68C-820D7A31D9DD}" srcOrd="0" destOrd="3" presId="urn:microsoft.com/office/officeart/2005/8/layout/vList2"/>
    <dgm:cxn modelId="{6575417D-29A3-C04C-BBC0-1DFD562D9285}" type="presOf" srcId="{83C79D4C-8FF3-40C9-A5DE-3CA6EF0EA83A}" destId="{717F520C-B5A4-4549-B68C-820D7A31D9DD}" srcOrd="0" destOrd="4" presId="urn:microsoft.com/office/officeart/2005/8/layout/vList2"/>
    <dgm:cxn modelId="{8D9C8E86-DE4D-47FC-B502-B3BFD108C9D4}" srcId="{ED14B7C2-0DFB-4581-8BC2-9EB6A1E2CADC}" destId="{77E0739C-888E-4F99-BA81-AEA484BA1056}" srcOrd="1" destOrd="0" parTransId="{7258A42E-E5BF-4078-886C-531E20B23EE3}" sibTransId="{7015100C-6181-407A-9BBF-EE329C7F28F4}"/>
    <dgm:cxn modelId="{4F640F96-EF5F-4D40-A781-93388B663A56}" type="presOf" srcId="{77E0739C-888E-4F99-BA81-AEA484BA1056}" destId="{717F520C-B5A4-4549-B68C-820D7A31D9DD}" srcOrd="0" destOrd="1" presId="urn:microsoft.com/office/officeart/2005/8/layout/vList2"/>
    <dgm:cxn modelId="{3F2EA796-66C6-4557-A464-49DA1744CACE}" srcId="{ED14B7C2-0DFB-4581-8BC2-9EB6A1E2CADC}" destId="{83C79D4C-8FF3-40C9-A5DE-3CA6EF0EA83A}" srcOrd="4" destOrd="0" parTransId="{82453CCB-798C-443E-BE76-7AAC458A2720}" sibTransId="{FB181C7A-2640-4BB1-AAE4-3FB9CF034EDB}"/>
    <dgm:cxn modelId="{09CE12B9-C2EC-E44F-BD1B-CCBF1FE1B2D9}" type="presOf" srcId="{ED14B7C2-0DFB-4581-8BC2-9EB6A1E2CADC}" destId="{E9D6207B-9FE7-E042-9C09-8D2872F2EED1}" srcOrd="0" destOrd="0" presId="urn:microsoft.com/office/officeart/2005/8/layout/vList2"/>
    <dgm:cxn modelId="{F5D51BBB-A19C-A247-9509-E3E2A1A35AD6}" type="presOf" srcId="{18EAB820-84EF-4A25-BFB8-C76C87D76413}" destId="{D84DD5D0-5969-BA46-B76B-69915EDCD1E5}" srcOrd="0" destOrd="0" presId="urn:microsoft.com/office/officeart/2005/8/layout/vList2"/>
    <dgm:cxn modelId="{C01DC5D1-BFF3-4DD9-8E94-0C1183259B01}" srcId="{ED14B7C2-0DFB-4581-8BC2-9EB6A1E2CADC}" destId="{76028CD2-D54D-4331-B93F-44D46B5B98E1}" srcOrd="2" destOrd="0" parTransId="{BB6BEF25-14CF-43FE-8915-CF1E6D28B825}" sibTransId="{89EFE6DF-0E9C-472C-B259-1FF77B07979E}"/>
    <dgm:cxn modelId="{6F6FFBD1-D484-ED49-AC0B-52FF7667718F}" type="presOf" srcId="{70094BDF-11CC-4F87-8E7B-98735AF40DAA}" destId="{717F520C-B5A4-4549-B68C-820D7A31D9DD}" srcOrd="0" destOrd="0" presId="urn:microsoft.com/office/officeart/2005/8/layout/vList2"/>
    <dgm:cxn modelId="{7A42BFDC-B6F7-264D-A0F4-AB30398AF543}" type="presOf" srcId="{76028CD2-D54D-4331-B93F-44D46B5B98E1}" destId="{717F520C-B5A4-4549-B68C-820D7A31D9DD}" srcOrd="0" destOrd="2" presId="urn:microsoft.com/office/officeart/2005/8/layout/vList2"/>
    <dgm:cxn modelId="{6FE04FFC-1BED-4A95-87C3-A4725ED72C21}" srcId="{18EAB820-84EF-4A25-BFB8-C76C87D76413}" destId="{ED14B7C2-0DFB-4581-8BC2-9EB6A1E2CADC}" srcOrd="0" destOrd="0" parTransId="{D9CD98BF-3F46-47C7-977F-5F972580233F}" sibTransId="{334551DC-2B3E-4EBE-932D-C2BB76BECB1A}"/>
    <dgm:cxn modelId="{B44CAA37-0154-6244-898F-00F1C5975F2D}" type="presParOf" srcId="{D84DD5D0-5969-BA46-B76B-69915EDCD1E5}" destId="{E9D6207B-9FE7-E042-9C09-8D2872F2EED1}" srcOrd="0" destOrd="0" presId="urn:microsoft.com/office/officeart/2005/8/layout/vList2"/>
    <dgm:cxn modelId="{0D309DAB-DB7E-D54A-BA70-5C9584D365DB}" type="presParOf" srcId="{D84DD5D0-5969-BA46-B76B-69915EDCD1E5}" destId="{717F520C-B5A4-4549-B68C-820D7A31D9D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932B9B0-C6CB-4A44-9488-7D71C6C01F65}"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3A13BA3-1070-4393-A31A-3C35CA668C08}">
      <dgm:prSet/>
      <dgm:spPr/>
      <dgm:t>
        <a:bodyPr/>
        <a:lstStyle/>
        <a:p>
          <a:pPr>
            <a:lnSpc>
              <a:spcPct val="100000"/>
            </a:lnSpc>
            <a:defRPr cap="all"/>
          </a:pPr>
          <a:r>
            <a:rPr lang="pl-PL"/>
            <a:t>Opakowania oraz etykiety, </a:t>
          </a:r>
          <a:endParaRPr lang="en-US"/>
        </a:p>
      </dgm:t>
    </dgm:pt>
    <dgm:pt modelId="{BBAE4F13-2053-4C76-87A2-2F0967EB838C}" type="parTrans" cxnId="{0A51F4AD-2CB6-479E-AB85-C8FC5117160A}">
      <dgm:prSet/>
      <dgm:spPr/>
      <dgm:t>
        <a:bodyPr/>
        <a:lstStyle/>
        <a:p>
          <a:endParaRPr lang="en-US"/>
        </a:p>
      </dgm:t>
    </dgm:pt>
    <dgm:pt modelId="{4C5325F5-49AA-41D5-9D05-1C04C390D4A4}" type="sibTrans" cxnId="{0A51F4AD-2CB6-479E-AB85-C8FC5117160A}">
      <dgm:prSet/>
      <dgm:spPr/>
      <dgm:t>
        <a:bodyPr/>
        <a:lstStyle/>
        <a:p>
          <a:pPr>
            <a:lnSpc>
              <a:spcPct val="100000"/>
            </a:lnSpc>
          </a:pPr>
          <a:endParaRPr lang="en-US"/>
        </a:p>
      </dgm:t>
    </dgm:pt>
    <dgm:pt modelId="{C65D8F4B-C00B-48CD-B3D2-66154ADA5DD5}">
      <dgm:prSet/>
      <dgm:spPr/>
      <dgm:t>
        <a:bodyPr/>
        <a:lstStyle/>
        <a:p>
          <a:pPr>
            <a:lnSpc>
              <a:spcPct val="100000"/>
            </a:lnSpc>
            <a:defRPr cap="all"/>
          </a:pPr>
          <a:r>
            <a:rPr lang="pl-PL"/>
            <a:t>Przedmioty codziennego użytku, </a:t>
          </a:r>
          <a:endParaRPr lang="en-US"/>
        </a:p>
      </dgm:t>
    </dgm:pt>
    <dgm:pt modelId="{71DF7313-2D66-497F-AFDC-C594F7169CB6}" type="parTrans" cxnId="{C8351BCE-C542-47E0-AA07-23A5AD3C7BDD}">
      <dgm:prSet/>
      <dgm:spPr/>
      <dgm:t>
        <a:bodyPr/>
        <a:lstStyle/>
        <a:p>
          <a:endParaRPr lang="en-US"/>
        </a:p>
      </dgm:t>
    </dgm:pt>
    <dgm:pt modelId="{E82B8A48-637C-4A50-89D3-3DADD1668601}" type="sibTrans" cxnId="{C8351BCE-C542-47E0-AA07-23A5AD3C7BDD}">
      <dgm:prSet/>
      <dgm:spPr/>
      <dgm:t>
        <a:bodyPr/>
        <a:lstStyle/>
        <a:p>
          <a:pPr>
            <a:lnSpc>
              <a:spcPct val="100000"/>
            </a:lnSpc>
          </a:pPr>
          <a:endParaRPr lang="en-US"/>
        </a:p>
      </dgm:t>
    </dgm:pt>
    <dgm:pt modelId="{EAFD1FE2-47BD-4626-AE02-72F94F284EEC}">
      <dgm:prSet/>
      <dgm:spPr/>
      <dgm:t>
        <a:bodyPr/>
        <a:lstStyle/>
        <a:p>
          <a:pPr>
            <a:lnSpc>
              <a:spcPct val="100000"/>
            </a:lnSpc>
            <a:defRPr cap="all"/>
          </a:pPr>
          <a:r>
            <a:rPr lang="pl-PL"/>
            <a:t>Stojaki, meble, lampy,</a:t>
          </a:r>
          <a:endParaRPr lang="en-US"/>
        </a:p>
      </dgm:t>
    </dgm:pt>
    <dgm:pt modelId="{59A70FCC-52CD-4EC5-B1F7-9534626E8914}" type="parTrans" cxnId="{260D9C76-4E5E-4002-8BD2-199270E7D238}">
      <dgm:prSet/>
      <dgm:spPr/>
      <dgm:t>
        <a:bodyPr/>
        <a:lstStyle/>
        <a:p>
          <a:endParaRPr lang="en-US"/>
        </a:p>
      </dgm:t>
    </dgm:pt>
    <dgm:pt modelId="{CB9BD5BF-7E06-4D02-9C44-5008EC7A57D1}" type="sibTrans" cxnId="{260D9C76-4E5E-4002-8BD2-199270E7D238}">
      <dgm:prSet/>
      <dgm:spPr/>
      <dgm:t>
        <a:bodyPr/>
        <a:lstStyle/>
        <a:p>
          <a:pPr>
            <a:lnSpc>
              <a:spcPct val="100000"/>
            </a:lnSpc>
          </a:pPr>
          <a:endParaRPr lang="en-US"/>
        </a:p>
      </dgm:t>
    </dgm:pt>
    <dgm:pt modelId="{2299A264-6631-42AC-AF5B-EFE08F8D499C}">
      <dgm:prSet/>
      <dgm:spPr/>
      <dgm:t>
        <a:bodyPr/>
        <a:lstStyle/>
        <a:p>
          <a:pPr>
            <a:lnSpc>
              <a:spcPct val="100000"/>
            </a:lnSpc>
            <a:defRPr cap="all"/>
          </a:pPr>
          <a:r>
            <a:rPr lang="pl-PL"/>
            <a:t>Odzież, obuwie</a:t>
          </a:r>
          <a:endParaRPr lang="en-US"/>
        </a:p>
      </dgm:t>
    </dgm:pt>
    <dgm:pt modelId="{9934F0A0-B29A-44BF-B157-CC7D1A673D02}" type="parTrans" cxnId="{82708C4F-C936-4459-8EC1-132D083B1EDE}">
      <dgm:prSet/>
      <dgm:spPr/>
      <dgm:t>
        <a:bodyPr/>
        <a:lstStyle/>
        <a:p>
          <a:endParaRPr lang="en-US"/>
        </a:p>
      </dgm:t>
    </dgm:pt>
    <dgm:pt modelId="{ABBCA263-E5AF-4E18-89C4-F73C9E8C8C39}" type="sibTrans" cxnId="{82708C4F-C936-4459-8EC1-132D083B1EDE}">
      <dgm:prSet/>
      <dgm:spPr/>
      <dgm:t>
        <a:bodyPr/>
        <a:lstStyle/>
        <a:p>
          <a:pPr>
            <a:lnSpc>
              <a:spcPct val="100000"/>
            </a:lnSpc>
          </a:pPr>
          <a:endParaRPr lang="en-US"/>
        </a:p>
      </dgm:t>
    </dgm:pt>
    <dgm:pt modelId="{ECB66C1C-A7F7-482D-B42A-CD8F7C9EB5BB}">
      <dgm:prSet/>
      <dgm:spPr/>
      <dgm:t>
        <a:bodyPr/>
        <a:lstStyle/>
        <a:p>
          <a:pPr>
            <a:lnSpc>
              <a:spcPct val="100000"/>
            </a:lnSpc>
            <a:defRPr cap="all"/>
          </a:pPr>
          <a:r>
            <a:rPr lang="pl-PL"/>
            <a:t>Zabawki, klocki, gry planszowe,</a:t>
          </a:r>
          <a:endParaRPr lang="en-US"/>
        </a:p>
      </dgm:t>
    </dgm:pt>
    <dgm:pt modelId="{6B8A63C1-574D-4C25-93B2-9DA067508F70}" type="parTrans" cxnId="{E77B959A-0F9C-4CA2-B52A-BBA156A86580}">
      <dgm:prSet/>
      <dgm:spPr/>
      <dgm:t>
        <a:bodyPr/>
        <a:lstStyle/>
        <a:p>
          <a:endParaRPr lang="en-US"/>
        </a:p>
      </dgm:t>
    </dgm:pt>
    <dgm:pt modelId="{B4EAB015-DE12-4DA8-8893-99CF29C1BCA9}" type="sibTrans" cxnId="{E77B959A-0F9C-4CA2-B52A-BBA156A86580}">
      <dgm:prSet/>
      <dgm:spPr/>
      <dgm:t>
        <a:bodyPr/>
        <a:lstStyle/>
        <a:p>
          <a:pPr>
            <a:lnSpc>
              <a:spcPct val="100000"/>
            </a:lnSpc>
          </a:pPr>
          <a:endParaRPr lang="en-US"/>
        </a:p>
      </dgm:t>
    </dgm:pt>
    <dgm:pt modelId="{DECF504C-24A6-4558-98BD-CED840F38247}">
      <dgm:prSet/>
      <dgm:spPr/>
      <dgm:t>
        <a:bodyPr/>
        <a:lstStyle/>
        <a:p>
          <a:pPr>
            <a:lnSpc>
              <a:spcPct val="100000"/>
            </a:lnSpc>
            <a:defRPr cap="all"/>
          </a:pPr>
          <a:r>
            <a:rPr lang="pl-PL"/>
            <a:t>Wyroby spożywcze np. słodycze,</a:t>
          </a:r>
          <a:endParaRPr lang="en-US"/>
        </a:p>
      </dgm:t>
    </dgm:pt>
    <dgm:pt modelId="{F3A3CC33-4C32-4C4F-84B5-DEFE148842F6}" type="parTrans" cxnId="{6B8B3E69-E6A3-45E9-A4BE-5C5AC2642B59}">
      <dgm:prSet/>
      <dgm:spPr/>
      <dgm:t>
        <a:bodyPr/>
        <a:lstStyle/>
        <a:p>
          <a:endParaRPr lang="en-US"/>
        </a:p>
      </dgm:t>
    </dgm:pt>
    <dgm:pt modelId="{F04C030B-D6B1-4A26-A960-55E6FC288EE2}" type="sibTrans" cxnId="{6B8B3E69-E6A3-45E9-A4BE-5C5AC2642B59}">
      <dgm:prSet/>
      <dgm:spPr/>
      <dgm:t>
        <a:bodyPr/>
        <a:lstStyle/>
        <a:p>
          <a:pPr>
            <a:lnSpc>
              <a:spcPct val="100000"/>
            </a:lnSpc>
          </a:pPr>
          <a:endParaRPr lang="en-US"/>
        </a:p>
      </dgm:t>
    </dgm:pt>
    <dgm:pt modelId="{9D116759-E36C-4D52-B92B-DB228C9F5AF9}">
      <dgm:prSet/>
      <dgm:spPr/>
      <dgm:t>
        <a:bodyPr/>
        <a:lstStyle/>
        <a:p>
          <a:pPr>
            <a:lnSpc>
              <a:spcPct val="100000"/>
            </a:lnSpc>
            <a:defRPr cap="all"/>
          </a:pPr>
          <a:r>
            <a:rPr lang="pl-PL"/>
            <a:t>Maszyny i części maszyn,</a:t>
          </a:r>
          <a:endParaRPr lang="en-US"/>
        </a:p>
      </dgm:t>
    </dgm:pt>
    <dgm:pt modelId="{DF7D8123-C188-4A99-8EB0-B739D467EDCF}" type="parTrans" cxnId="{6272BCCA-93E4-48C0-A4B4-48314E2555D8}">
      <dgm:prSet/>
      <dgm:spPr/>
      <dgm:t>
        <a:bodyPr/>
        <a:lstStyle/>
        <a:p>
          <a:endParaRPr lang="en-US"/>
        </a:p>
      </dgm:t>
    </dgm:pt>
    <dgm:pt modelId="{3760C6D2-BEC5-4404-82F5-0B222BBDADA2}" type="sibTrans" cxnId="{6272BCCA-93E4-48C0-A4B4-48314E2555D8}">
      <dgm:prSet/>
      <dgm:spPr/>
      <dgm:t>
        <a:bodyPr/>
        <a:lstStyle/>
        <a:p>
          <a:pPr>
            <a:lnSpc>
              <a:spcPct val="100000"/>
            </a:lnSpc>
          </a:pPr>
          <a:endParaRPr lang="en-US"/>
        </a:p>
      </dgm:t>
    </dgm:pt>
    <dgm:pt modelId="{D212DE74-F97E-4B24-8C67-231DFBCF3445}">
      <dgm:prSet/>
      <dgm:spPr/>
      <dgm:t>
        <a:bodyPr/>
        <a:lstStyle/>
        <a:p>
          <a:pPr>
            <a:lnSpc>
              <a:spcPct val="100000"/>
            </a:lnSpc>
            <a:defRPr cap="all"/>
          </a:pPr>
          <a:r>
            <a:rPr lang="pl-PL"/>
            <a:t>Rysunki, grafiki, logo</a:t>
          </a:r>
          <a:endParaRPr lang="en-US"/>
        </a:p>
      </dgm:t>
    </dgm:pt>
    <dgm:pt modelId="{2170236D-3D2A-4678-9109-F2FB0CC434BC}" type="parTrans" cxnId="{A463A7EC-FAF7-496E-BB23-74548B0D973F}">
      <dgm:prSet/>
      <dgm:spPr/>
      <dgm:t>
        <a:bodyPr/>
        <a:lstStyle/>
        <a:p>
          <a:endParaRPr lang="en-US"/>
        </a:p>
      </dgm:t>
    </dgm:pt>
    <dgm:pt modelId="{AC7CB547-3D07-4110-847A-F16355B9E5AF}" type="sibTrans" cxnId="{A463A7EC-FAF7-496E-BB23-74548B0D973F}">
      <dgm:prSet/>
      <dgm:spPr/>
      <dgm:t>
        <a:bodyPr/>
        <a:lstStyle/>
        <a:p>
          <a:endParaRPr lang="en-US"/>
        </a:p>
      </dgm:t>
    </dgm:pt>
    <dgm:pt modelId="{81DF0599-A86B-40DA-836D-F098D4B2706C}" type="pres">
      <dgm:prSet presAssocID="{8932B9B0-C6CB-4A44-9488-7D71C6C01F65}" presName="root" presStyleCnt="0">
        <dgm:presLayoutVars>
          <dgm:dir/>
          <dgm:resizeHandles val="exact"/>
        </dgm:presLayoutVars>
      </dgm:prSet>
      <dgm:spPr/>
    </dgm:pt>
    <dgm:pt modelId="{7E5815D9-0038-4475-9C1B-DC80CEB580E6}" type="pres">
      <dgm:prSet presAssocID="{A3A13BA3-1070-4393-A31A-3C35CA668C08}" presName="compNode" presStyleCnt="0"/>
      <dgm:spPr/>
    </dgm:pt>
    <dgm:pt modelId="{9790A2C0-6F80-4500-8A9F-A42D79978B67}" type="pres">
      <dgm:prSet presAssocID="{A3A13BA3-1070-4393-A31A-3C35CA668C08}" presName="iconBgRect" presStyleLbl="bgShp" presStyleIdx="0" presStyleCnt="8"/>
      <dgm:spPr/>
    </dgm:pt>
    <dgm:pt modelId="{C6B39DD0-6E32-46F5-9AF2-699C26DC2208}" type="pres">
      <dgm:prSet presAssocID="{A3A13BA3-1070-4393-A31A-3C35CA668C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tykieta"/>
        </a:ext>
      </dgm:extLst>
    </dgm:pt>
    <dgm:pt modelId="{958EF806-55DA-499F-92CD-23AA18A604EE}" type="pres">
      <dgm:prSet presAssocID="{A3A13BA3-1070-4393-A31A-3C35CA668C08}" presName="spaceRect" presStyleCnt="0"/>
      <dgm:spPr/>
    </dgm:pt>
    <dgm:pt modelId="{1A62060E-C2A1-4299-AC2C-74212EFD6C3D}" type="pres">
      <dgm:prSet presAssocID="{A3A13BA3-1070-4393-A31A-3C35CA668C08}" presName="textRect" presStyleLbl="revTx" presStyleIdx="0" presStyleCnt="8">
        <dgm:presLayoutVars>
          <dgm:chMax val="1"/>
          <dgm:chPref val="1"/>
        </dgm:presLayoutVars>
      </dgm:prSet>
      <dgm:spPr/>
    </dgm:pt>
    <dgm:pt modelId="{BA03E19A-F746-4439-B49F-BFBC052E9B6E}" type="pres">
      <dgm:prSet presAssocID="{4C5325F5-49AA-41D5-9D05-1C04C390D4A4}" presName="sibTrans" presStyleCnt="0"/>
      <dgm:spPr/>
    </dgm:pt>
    <dgm:pt modelId="{2537317F-E37B-48E2-8A65-E0AEED8D9D91}" type="pres">
      <dgm:prSet presAssocID="{C65D8F4B-C00B-48CD-B3D2-66154ADA5DD5}" presName="compNode" presStyleCnt="0"/>
      <dgm:spPr/>
    </dgm:pt>
    <dgm:pt modelId="{25EA1F62-4737-430E-9835-8FD9BF33F015}" type="pres">
      <dgm:prSet presAssocID="{C65D8F4B-C00B-48CD-B3D2-66154ADA5DD5}" presName="iconBgRect" presStyleLbl="bgShp" presStyleIdx="1" presStyleCnt="8"/>
      <dgm:spPr/>
    </dgm:pt>
    <dgm:pt modelId="{52F91AB0-D746-4103-9F53-32D6923A7DD4}" type="pres">
      <dgm:prSet presAssocID="{C65D8F4B-C00B-48CD-B3D2-66154ADA5DD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olba"/>
        </a:ext>
      </dgm:extLst>
    </dgm:pt>
    <dgm:pt modelId="{24ED486E-D2CF-41EC-BA4B-28A55E3CA775}" type="pres">
      <dgm:prSet presAssocID="{C65D8F4B-C00B-48CD-B3D2-66154ADA5DD5}" presName="spaceRect" presStyleCnt="0"/>
      <dgm:spPr/>
    </dgm:pt>
    <dgm:pt modelId="{C3A8BB21-3A8C-41A0-ADF5-0EB17DEAABFE}" type="pres">
      <dgm:prSet presAssocID="{C65D8F4B-C00B-48CD-B3D2-66154ADA5DD5}" presName="textRect" presStyleLbl="revTx" presStyleIdx="1" presStyleCnt="8">
        <dgm:presLayoutVars>
          <dgm:chMax val="1"/>
          <dgm:chPref val="1"/>
        </dgm:presLayoutVars>
      </dgm:prSet>
      <dgm:spPr/>
    </dgm:pt>
    <dgm:pt modelId="{8344135A-FB45-4006-9005-2CDA8C70F3AC}" type="pres">
      <dgm:prSet presAssocID="{E82B8A48-637C-4A50-89D3-3DADD1668601}" presName="sibTrans" presStyleCnt="0"/>
      <dgm:spPr/>
    </dgm:pt>
    <dgm:pt modelId="{8CCC2EBA-4082-425A-A358-41E2EA140841}" type="pres">
      <dgm:prSet presAssocID="{EAFD1FE2-47BD-4626-AE02-72F94F284EEC}" presName="compNode" presStyleCnt="0"/>
      <dgm:spPr/>
    </dgm:pt>
    <dgm:pt modelId="{DF24927F-842A-451A-AFEA-640AD9E563D4}" type="pres">
      <dgm:prSet presAssocID="{EAFD1FE2-47BD-4626-AE02-72F94F284EEC}" presName="iconBgRect" presStyleLbl="bgShp" presStyleIdx="2" presStyleCnt="8"/>
      <dgm:spPr/>
    </dgm:pt>
    <dgm:pt modelId="{FC809E55-81B0-484E-9708-5BB78BA8BD28}" type="pres">
      <dgm:prSet presAssocID="{EAFD1FE2-47BD-4626-AE02-72F94F284EE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atarnia"/>
        </a:ext>
      </dgm:extLst>
    </dgm:pt>
    <dgm:pt modelId="{F1A4D7BC-16A5-4767-A898-FEB6CBD757E7}" type="pres">
      <dgm:prSet presAssocID="{EAFD1FE2-47BD-4626-AE02-72F94F284EEC}" presName="spaceRect" presStyleCnt="0"/>
      <dgm:spPr/>
    </dgm:pt>
    <dgm:pt modelId="{2B992970-FC1A-4DB7-B12A-23D1B5249018}" type="pres">
      <dgm:prSet presAssocID="{EAFD1FE2-47BD-4626-AE02-72F94F284EEC}" presName="textRect" presStyleLbl="revTx" presStyleIdx="2" presStyleCnt="8">
        <dgm:presLayoutVars>
          <dgm:chMax val="1"/>
          <dgm:chPref val="1"/>
        </dgm:presLayoutVars>
      </dgm:prSet>
      <dgm:spPr/>
    </dgm:pt>
    <dgm:pt modelId="{E67384C2-1F48-4CA0-AA7A-2A4CBD6A5B45}" type="pres">
      <dgm:prSet presAssocID="{CB9BD5BF-7E06-4D02-9C44-5008EC7A57D1}" presName="sibTrans" presStyleCnt="0"/>
      <dgm:spPr/>
    </dgm:pt>
    <dgm:pt modelId="{8637BD23-9E9D-4BEB-98D3-431EA35ACA9C}" type="pres">
      <dgm:prSet presAssocID="{2299A264-6631-42AC-AF5B-EFE08F8D499C}" presName="compNode" presStyleCnt="0"/>
      <dgm:spPr/>
    </dgm:pt>
    <dgm:pt modelId="{3D60427C-3712-4014-ADFC-6198CC513BD5}" type="pres">
      <dgm:prSet presAssocID="{2299A264-6631-42AC-AF5B-EFE08F8D499C}" presName="iconBgRect" presStyleLbl="bgShp" presStyleIdx="3" presStyleCnt="8"/>
      <dgm:spPr/>
    </dgm:pt>
    <dgm:pt modelId="{9A97B39F-9199-475D-B259-62BE9A90CF22}" type="pres">
      <dgm:prSet presAssocID="{2299A264-6631-42AC-AF5B-EFE08F8D499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t"/>
        </a:ext>
      </dgm:extLst>
    </dgm:pt>
    <dgm:pt modelId="{9799B5E1-55CA-4AA9-9AFF-5309E5B85C22}" type="pres">
      <dgm:prSet presAssocID="{2299A264-6631-42AC-AF5B-EFE08F8D499C}" presName="spaceRect" presStyleCnt="0"/>
      <dgm:spPr/>
    </dgm:pt>
    <dgm:pt modelId="{72D11C77-8920-4061-AB18-815DF788FF55}" type="pres">
      <dgm:prSet presAssocID="{2299A264-6631-42AC-AF5B-EFE08F8D499C}" presName="textRect" presStyleLbl="revTx" presStyleIdx="3" presStyleCnt="8">
        <dgm:presLayoutVars>
          <dgm:chMax val="1"/>
          <dgm:chPref val="1"/>
        </dgm:presLayoutVars>
      </dgm:prSet>
      <dgm:spPr/>
    </dgm:pt>
    <dgm:pt modelId="{E2163EFA-3826-4851-AC57-1CCE7E9DFD5A}" type="pres">
      <dgm:prSet presAssocID="{ABBCA263-E5AF-4E18-89C4-F73C9E8C8C39}" presName="sibTrans" presStyleCnt="0"/>
      <dgm:spPr/>
    </dgm:pt>
    <dgm:pt modelId="{39F3707B-FB94-4FE4-AE49-30FA6F871002}" type="pres">
      <dgm:prSet presAssocID="{ECB66C1C-A7F7-482D-B42A-CD8F7C9EB5BB}" presName="compNode" presStyleCnt="0"/>
      <dgm:spPr/>
    </dgm:pt>
    <dgm:pt modelId="{9EA8A70C-0772-4D24-B9D5-AAAE1EE7DFD3}" type="pres">
      <dgm:prSet presAssocID="{ECB66C1C-A7F7-482D-B42A-CD8F7C9EB5BB}" presName="iconBgRect" presStyleLbl="bgShp" presStyleIdx="4" presStyleCnt="8"/>
      <dgm:spPr/>
    </dgm:pt>
    <dgm:pt modelId="{62FD3B02-AF4D-4007-9377-07BD1C708088}" type="pres">
      <dgm:prSet presAssocID="{ECB66C1C-A7F7-482D-B42A-CD8F7C9EB5B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ubber duck"/>
        </a:ext>
      </dgm:extLst>
    </dgm:pt>
    <dgm:pt modelId="{E01F219B-9D90-479C-940D-F2915BD784FB}" type="pres">
      <dgm:prSet presAssocID="{ECB66C1C-A7F7-482D-B42A-CD8F7C9EB5BB}" presName="spaceRect" presStyleCnt="0"/>
      <dgm:spPr/>
    </dgm:pt>
    <dgm:pt modelId="{70C140B3-878A-4DB7-95B6-4295EBDA9807}" type="pres">
      <dgm:prSet presAssocID="{ECB66C1C-A7F7-482D-B42A-CD8F7C9EB5BB}" presName="textRect" presStyleLbl="revTx" presStyleIdx="4" presStyleCnt="8">
        <dgm:presLayoutVars>
          <dgm:chMax val="1"/>
          <dgm:chPref val="1"/>
        </dgm:presLayoutVars>
      </dgm:prSet>
      <dgm:spPr/>
    </dgm:pt>
    <dgm:pt modelId="{CAC9AA4E-DEE7-419F-9475-3AB72873A35C}" type="pres">
      <dgm:prSet presAssocID="{B4EAB015-DE12-4DA8-8893-99CF29C1BCA9}" presName="sibTrans" presStyleCnt="0"/>
      <dgm:spPr/>
    </dgm:pt>
    <dgm:pt modelId="{060EDF78-78EC-456F-89A6-88057DBAF440}" type="pres">
      <dgm:prSet presAssocID="{DECF504C-24A6-4558-98BD-CED840F38247}" presName="compNode" presStyleCnt="0"/>
      <dgm:spPr/>
    </dgm:pt>
    <dgm:pt modelId="{8A6EF56C-9C66-4127-9869-05E0C70DBE69}" type="pres">
      <dgm:prSet presAssocID="{DECF504C-24A6-4558-98BD-CED840F38247}" presName="iconBgRect" presStyleLbl="bgShp" presStyleIdx="5" presStyleCnt="8"/>
      <dgm:spPr/>
    </dgm:pt>
    <dgm:pt modelId="{CCC3E165-EE85-41A9-83D2-11D467C84E34}" type="pres">
      <dgm:prSet presAssocID="{DECF504C-24A6-4558-98BD-CED840F3824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zak"/>
        </a:ext>
      </dgm:extLst>
    </dgm:pt>
    <dgm:pt modelId="{5942CE93-1CA7-477E-8CFF-7D5E29DBD000}" type="pres">
      <dgm:prSet presAssocID="{DECF504C-24A6-4558-98BD-CED840F38247}" presName="spaceRect" presStyleCnt="0"/>
      <dgm:spPr/>
    </dgm:pt>
    <dgm:pt modelId="{36206A29-5A4F-40C2-A12A-D677ED968958}" type="pres">
      <dgm:prSet presAssocID="{DECF504C-24A6-4558-98BD-CED840F38247}" presName="textRect" presStyleLbl="revTx" presStyleIdx="5" presStyleCnt="8">
        <dgm:presLayoutVars>
          <dgm:chMax val="1"/>
          <dgm:chPref val="1"/>
        </dgm:presLayoutVars>
      </dgm:prSet>
      <dgm:spPr/>
    </dgm:pt>
    <dgm:pt modelId="{2327A46B-0F98-439E-9E8C-AE52C70308DA}" type="pres">
      <dgm:prSet presAssocID="{F04C030B-D6B1-4A26-A960-55E6FC288EE2}" presName="sibTrans" presStyleCnt="0"/>
      <dgm:spPr/>
    </dgm:pt>
    <dgm:pt modelId="{8D9C3DAE-979F-429A-B354-9E9008A04F4A}" type="pres">
      <dgm:prSet presAssocID="{9D116759-E36C-4D52-B92B-DB228C9F5AF9}" presName="compNode" presStyleCnt="0"/>
      <dgm:spPr/>
    </dgm:pt>
    <dgm:pt modelId="{3746E335-E6EF-4399-8C84-FCDCC4843667}" type="pres">
      <dgm:prSet presAssocID="{9D116759-E36C-4D52-B92B-DB228C9F5AF9}" presName="iconBgRect" presStyleLbl="bgShp" presStyleIdx="6" presStyleCnt="8"/>
      <dgm:spPr/>
    </dgm:pt>
    <dgm:pt modelId="{4E188571-7D4A-4BDD-9B5D-701B110EF89F}" type="pres">
      <dgm:prSet presAssocID="{9D116759-E36C-4D52-B92B-DB228C9F5AF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Narzędzia"/>
        </a:ext>
      </dgm:extLst>
    </dgm:pt>
    <dgm:pt modelId="{D63297B2-2BFC-4DE7-A10A-6E31283B99B9}" type="pres">
      <dgm:prSet presAssocID="{9D116759-E36C-4D52-B92B-DB228C9F5AF9}" presName="spaceRect" presStyleCnt="0"/>
      <dgm:spPr/>
    </dgm:pt>
    <dgm:pt modelId="{FA09CC6E-6900-4171-AF1D-ADF3BBD5AAD2}" type="pres">
      <dgm:prSet presAssocID="{9D116759-E36C-4D52-B92B-DB228C9F5AF9}" presName="textRect" presStyleLbl="revTx" presStyleIdx="6" presStyleCnt="8">
        <dgm:presLayoutVars>
          <dgm:chMax val="1"/>
          <dgm:chPref val="1"/>
        </dgm:presLayoutVars>
      </dgm:prSet>
      <dgm:spPr/>
    </dgm:pt>
    <dgm:pt modelId="{18F901F5-6BEB-4575-8E24-B57B9D6DFD6E}" type="pres">
      <dgm:prSet presAssocID="{3760C6D2-BEC5-4404-82F5-0B222BBDADA2}" presName="sibTrans" presStyleCnt="0"/>
      <dgm:spPr/>
    </dgm:pt>
    <dgm:pt modelId="{87556425-ED6F-453E-8D33-81448F25C88E}" type="pres">
      <dgm:prSet presAssocID="{D212DE74-F97E-4B24-8C67-231DFBCF3445}" presName="compNode" presStyleCnt="0"/>
      <dgm:spPr/>
    </dgm:pt>
    <dgm:pt modelId="{586F8BE7-27EA-4DBA-8101-00585BE5D1CA}" type="pres">
      <dgm:prSet presAssocID="{D212DE74-F97E-4B24-8C67-231DFBCF3445}" presName="iconBgRect" presStyleLbl="bgShp" presStyleIdx="7" presStyleCnt="8"/>
      <dgm:spPr/>
    </dgm:pt>
    <dgm:pt modelId="{F08EA9F1-3A3F-48F7-9472-B5CCAA7749DD}" type="pres">
      <dgm:prSet presAssocID="{D212DE74-F97E-4B24-8C67-231DFBCF3445}"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Ołówek"/>
        </a:ext>
      </dgm:extLst>
    </dgm:pt>
    <dgm:pt modelId="{EB25BF5B-EA6B-4DFD-87DA-A509039D01BA}" type="pres">
      <dgm:prSet presAssocID="{D212DE74-F97E-4B24-8C67-231DFBCF3445}" presName="spaceRect" presStyleCnt="0"/>
      <dgm:spPr/>
    </dgm:pt>
    <dgm:pt modelId="{28B55647-1C98-4E66-98F7-927E04F65602}" type="pres">
      <dgm:prSet presAssocID="{D212DE74-F97E-4B24-8C67-231DFBCF3445}" presName="textRect" presStyleLbl="revTx" presStyleIdx="7" presStyleCnt="8">
        <dgm:presLayoutVars>
          <dgm:chMax val="1"/>
          <dgm:chPref val="1"/>
        </dgm:presLayoutVars>
      </dgm:prSet>
      <dgm:spPr/>
    </dgm:pt>
  </dgm:ptLst>
  <dgm:cxnLst>
    <dgm:cxn modelId="{50D0A40D-9509-FF4A-A5F3-4C38A576C900}" type="presOf" srcId="{EAFD1FE2-47BD-4626-AE02-72F94F284EEC}" destId="{2B992970-FC1A-4DB7-B12A-23D1B5249018}" srcOrd="0" destOrd="0" presId="urn:microsoft.com/office/officeart/2018/5/layout/IconCircleLabelList"/>
    <dgm:cxn modelId="{BF06D70F-02FC-094B-91F1-A9BB70AF984C}" type="presOf" srcId="{C65D8F4B-C00B-48CD-B3D2-66154ADA5DD5}" destId="{C3A8BB21-3A8C-41A0-ADF5-0EB17DEAABFE}" srcOrd="0" destOrd="0" presId="urn:microsoft.com/office/officeart/2018/5/layout/IconCircleLabelList"/>
    <dgm:cxn modelId="{696ECE23-8DCD-674C-B5E4-B77CA07F25CC}" type="presOf" srcId="{DECF504C-24A6-4558-98BD-CED840F38247}" destId="{36206A29-5A4F-40C2-A12A-D677ED968958}" srcOrd="0" destOrd="0" presId="urn:microsoft.com/office/officeart/2018/5/layout/IconCircleLabelList"/>
    <dgm:cxn modelId="{D0068C28-2BBD-2541-9672-304498FC4A9D}" type="presOf" srcId="{8932B9B0-C6CB-4A44-9488-7D71C6C01F65}" destId="{81DF0599-A86B-40DA-836D-F098D4B2706C}" srcOrd="0" destOrd="0" presId="urn:microsoft.com/office/officeart/2018/5/layout/IconCircleLabelList"/>
    <dgm:cxn modelId="{82708C4F-C936-4459-8EC1-132D083B1EDE}" srcId="{8932B9B0-C6CB-4A44-9488-7D71C6C01F65}" destId="{2299A264-6631-42AC-AF5B-EFE08F8D499C}" srcOrd="3" destOrd="0" parTransId="{9934F0A0-B29A-44BF-B157-CC7D1A673D02}" sibTransId="{ABBCA263-E5AF-4E18-89C4-F73C9E8C8C39}"/>
    <dgm:cxn modelId="{BA314751-46F7-A14A-8A4E-5E4C1A0E191E}" type="presOf" srcId="{A3A13BA3-1070-4393-A31A-3C35CA668C08}" destId="{1A62060E-C2A1-4299-AC2C-74212EFD6C3D}" srcOrd="0" destOrd="0" presId="urn:microsoft.com/office/officeart/2018/5/layout/IconCircleLabelList"/>
    <dgm:cxn modelId="{6B8B3E69-E6A3-45E9-A4BE-5C5AC2642B59}" srcId="{8932B9B0-C6CB-4A44-9488-7D71C6C01F65}" destId="{DECF504C-24A6-4558-98BD-CED840F38247}" srcOrd="5" destOrd="0" parTransId="{F3A3CC33-4C32-4C4F-84B5-DEFE148842F6}" sibTransId="{F04C030B-D6B1-4A26-A960-55E6FC288EE2}"/>
    <dgm:cxn modelId="{FAA85471-6889-9649-B33A-73F74D853CC2}" type="presOf" srcId="{D212DE74-F97E-4B24-8C67-231DFBCF3445}" destId="{28B55647-1C98-4E66-98F7-927E04F65602}" srcOrd="0" destOrd="0" presId="urn:microsoft.com/office/officeart/2018/5/layout/IconCircleLabelList"/>
    <dgm:cxn modelId="{260D9C76-4E5E-4002-8BD2-199270E7D238}" srcId="{8932B9B0-C6CB-4A44-9488-7D71C6C01F65}" destId="{EAFD1FE2-47BD-4626-AE02-72F94F284EEC}" srcOrd="2" destOrd="0" parTransId="{59A70FCC-52CD-4EC5-B1F7-9534626E8914}" sibTransId="{CB9BD5BF-7E06-4D02-9C44-5008EC7A57D1}"/>
    <dgm:cxn modelId="{12ABD67E-4D66-E846-9CEB-5F9FB8775DAA}" type="presOf" srcId="{ECB66C1C-A7F7-482D-B42A-CD8F7C9EB5BB}" destId="{70C140B3-878A-4DB7-95B6-4295EBDA9807}" srcOrd="0" destOrd="0" presId="urn:microsoft.com/office/officeart/2018/5/layout/IconCircleLabelList"/>
    <dgm:cxn modelId="{E77B959A-0F9C-4CA2-B52A-BBA156A86580}" srcId="{8932B9B0-C6CB-4A44-9488-7D71C6C01F65}" destId="{ECB66C1C-A7F7-482D-B42A-CD8F7C9EB5BB}" srcOrd="4" destOrd="0" parTransId="{6B8A63C1-574D-4C25-93B2-9DA067508F70}" sibTransId="{B4EAB015-DE12-4DA8-8893-99CF29C1BCA9}"/>
    <dgm:cxn modelId="{AFF18CA4-16E1-2749-8EA8-2281B8C40918}" type="presOf" srcId="{2299A264-6631-42AC-AF5B-EFE08F8D499C}" destId="{72D11C77-8920-4061-AB18-815DF788FF55}" srcOrd="0" destOrd="0" presId="urn:microsoft.com/office/officeart/2018/5/layout/IconCircleLabelList"/>
    <dgm:cxn modelId="{0A51F4AD-2CB6-479E-AB85-C8FC5117160A}" srcId="{8932B9B0-C6CB-4A44-9488-7D71C6C01F65}" destId="{A3A13BA3-1070-4393-A31A-3C35CA668C08}" srcOrd="0" destOrd="0" parTransId="{BBAE4F13-2053-4C76-87A2-2F0967EB838C}" sibTransId="{4C5325F5-49AA-41D5-9D05-1C04C390D4A4}"/>
    <dgm:cxn modelId="{6272BCCA-93E4-48C0-A4B4-48314E2555D8}" srcId="{8932B9B0-C6CB-4A44-9488-7D71C6C01F65}" destId="{9D116759-E36C-4D52-B92B-DB228C9F5AF9}" srcOrd="6" destOrd="0" parTransId="{DF7D8123-C188-4A99-8EB0-B739D467EDCF}" sibTransId="{3760C6D2-BEC5-4404-82F5-0B222BBDADA2}"/>
    <dgm:cxn modelId="{C8351BCE-C542-47E0-AA07-23A5AD3C7BDD}" srcId="{8932B9B0-C6CB-4A44-9488-7D71C6C01F65}" destId="{C65D8F4B-C00B-48CD-B3D2-66154ADA5DD5}" srcOrd="1" destOrd="0" parTransId="{71DF7313-2D66-497F-AFDC-C594F7169CB6}" sibTransId="{E82B8A48-637C-4A50-89D3-3DADD1668601}"/>
    <dgm:cxn modelId="{A463A7EC-FAF7-496E-BB23-74548B0D973F}" srcId="{8932B9B0-C6CB-4A44-9488-7D71C6C01F65}" destId="{D212DE74-F97E-4B24-8C67-231DFBCF3445}" srcOrd="7" destOrd="0" parTransId="{2170236D-3D2A-4678-9109-F2FB0CC434BC}" sibTransId="{AC7CB547-3D07-4110-847A-F16355B9E5AF}"/>
    <dgm:cxn modelId="{C3E26EFD-099A-424B-9B28-2876ABD61138}" type="presOf" srcId="{9D116759-E36C-4D52-B92B-DB228C9F5AF9}" destId="{FA09CC6E-6900-4171-AF1D-ADF3BBD5AAD2}" srcOrd="0" destOrd="0" presId="urn:microsoft.com/office/officeart/2018/5/layout/IconCircleLabelList"/>
    <dgm:cxn modelId="{74731B85-BC8C-4049-B59B-1567F315B87F}" type="presParOf" srcId="{81DF0599-A86B-40DA-836D-F098D4B2706C}" destId="{7E5815D9-0038-4475-9C1B-DC80CEB580E6}" srcOrd="0" destOrd="0" presId="urn:microsoft.com/office/officeart/2018/5/layout/IconCircleLabelList"/>
    <dgm:cxn modelId="{DA1343AE-C9B5-5747-9A06-EFAB1D615A41}" type="presParOf" srcId="{7E5815D9-0038-4475-9C1B-DC80CEB580E6}" destId="{9790A2C0-6F80-4500-8A9F-A42D79978B67}" srcOrd="0" destOrd="0" presId="urn:microsoft.com/office/officeart/2018/5/layout/IconCircleLabelList"/>
    <dgm:cxn modelId="{AC03FA0A-1D9E-E34B-9B64-E1906AC79926}" type="presParOf" srcId="{7E5815D9-0038-4475-9C1B-DC80CEB580E6}" destId="{C6B39DD0-6E32-46F5-9AF2-699C26DC2208}" srcOrd="1" destOrd="0" presId="urn:microsoft.com/office/officeart/2018/5/layout/IconCircleLabelList"/>
    <dgm:cxn modelId="{EF1D95AD-B883-134C-B27D-98DAE53E5483}" type="presParOf" srcId="{7E5815D9-0038-4475-9C1B-DC80CEB580E6}" destId="{958EF806-55DA-499F-92CD-23AA18A604EE}" srcOrd="2" destOrd="0" presId="urn:microsoft.com/office/officeart/2018/5/layout/IconCircleLabelList"/>
    <dgm:cxn modelId="{161E52D0-8C66-DD4A-91A6-59DE568545DC}" type="presParOf" srcId="{7E5815D9-0038-4475-9C1B-DC80CEB580E6}" destId="{1A62060E-C2A1-4299-AC2C-74212EFD6C3D}" srcOrd="3" destOrd="0" presId="urn:microsoft.com/office/officeart/2018/5/layout/IconCircleLabelList"/>
    <dgm:cxn modelId="{CA39C527-94B1-AF45-BEFB-84C968695B58}" type="presParOf" srcId="{81DF0599-A86B-40DA-836D-F098D4B2706C}" destId="{BA03E19A-F746-4439-B49F-BFBC052E9B6E}" srcOrd="1" destOrd="0" presId="urn:microsoft.com/office/officeart/2018/5/layout/IconCircleLabelList"/>
    <dgm:cxn modelId="{8921C212-05FD-E54A-9404-4412DD795C56}" type="presParOf" srcId="{81DF0599-A86B-40DA-836D-F098D4B2706C}" destId="{2537317F-E37B-48E2-8A65-E0AEED8D9D91}" srcOrd="2" destOrd="0" presId="urn:microsoft.com/office/officeart/2018/5/layout/IconCircleLabelList"/>
    <dgm:cxn modelId="{B315B8EE-7AC4-1D46-999B-27B15FD46C2A}" type="presParOf" srcId="{2537317F-E37B-48E2-8A65-E0AEED8D9D91}" destId="{25EA1F62-4737-430E-9835-8FD9BF33F015}" srcOrd="0" destOrd="0" presId="urn:microsoft.com/office/officeart/2018/5/layout/IconCircleLabelList"/>
    <dgm:cxn modelId="{BBDD984A-0BFD-5440-B3EA-2BF3243F0F77}" type="presParOf" srcId="{2537317F-E37B-48E2-8A65-E0AEED8D9D91}" destId="{52F91AB0-D746-4103-9F53-32D6923A7DD4}" srcOrd="1" destOrd="0" presId="urn:microsoft.com/office/officeart/2018/5/layout/IconCircleLabelList"/>
    <dgm:cxn modelId="{D9ADDE67-677C-A54D-993D-86792EF9D2A2}" type="presParOf" srcId="{2537317F-E37B-48E2-8A65-E0AEED8D9D91}" destId="{24ED486E-D2CF-41EC-BA4B-28A55E3CA775}" srcOrd="2" destOrd="0" presId="urn:microsoft.com/office/officeart/2018/5/layout/IconCircleLabelList"/>
    <dgm:cxn modelId="{FF1D26C4-D85D-E04A-BA9E-E74DF97A88ED}" type="presParOf" srcId="{2537317F-E37B-48E2-8A65-E0AEED8D9D91}" destId="{C3A8BB21-3A8C-41A0-ADF5-0EB17DEAABFE}" srcOrd="3" destOrd="0" presId="urn:microsoft.com/office/officeart/2018/5/layout/IconCircleLabelList"/>
    <dgm:cxn modelId="{C284FEBC-2CF1-7A4C-8E41-737A220E1555}" type="presParOf" srcId="{81DF0599-A86B-40DA-836D-F098D4B2706C}" destId="{8344135A-FB45-4006-9005-2CDA8C70F3AC}" srcOrd="3" destOrd="0" presId="urn:microsoft.com/office/officeart/2018/5/layout/IconCircleLabelList"/>
    <dgm:cxn modelId="{6F4287AB-2A28-474B-AADE-95B2D9128449}" type="presParOf" srcId="{81DF0599-A86B-40DA-836D-F098D4B2706C}" destId="{8CCC2EBA-4082-425A-A358-41E2EA140841}" srcOrd="4" destOrd="0" presId="urn:microsoft.com/office/officeart/2018/5/layout/IconCircleLabelList"/>
    <dgm:cxn modelId="{BC07B446-8100-9E4B-A3A1-5AC3BF15D0D0}" type="presParOf" srcId="{8CCC2EBA-4082-425A-A358-41E2EA140841}" destId="{DF24927F-842A-451A-AFEA-640AD9E563D4}" srcOrd="0" destOrd="0" presId="urn:microsoft.com/office/officeart/2018/5/layout/IconCircleLabelList"/>
    <dgm:cxn modelId="{96F4672B-B965-AA46-9055-EE73056774D3}" type="presParOf" srcId="{8CCC2EBA-4082-425A-A358-41E2EA140841}" destId="{FC809E55-81B0-484E-9708-5BB78BA8BD28}" srcOrd="1" destOrd="0" presId="urn:microsoft.com/office/officeart/2018/5/layout/IconCircleLabelList"/>
    <dgm:cxn modelId="{C9F7563E-2F6B-2D4C-ACF3-65203801BDFE}" type="presParOf" srcId="{8CCC2EBA-4082-425A-A358-41E2EA140841}" destId="{F1A4D7BC-16A5-4767-A898-FEB6CBD757E7}" srcOrd="2" destOrd="0" presId="urn:microsoft.com/office/officeart/2018/5/layout/IconCircleLabelList"/>
    <dgm:cxn modelId="{6AC5ABF7-786C-D441-8459-ABA0623FC14E}" type="presParOf" srcId="{8CCC2EBA-4082-425A-A358-41E2EA140841}" destId="{2B992970-FC1A-4DB7-B12A-23D1B5249018}" srcOrd="3" destOrd="0" presId="urn:microsoft.com/office/officeart/2018/5/layout/IconCircleLabelList"/>
    <dgm:cxn modelId="{4FD55A31-0B59-D04E-B75A-11A686158DE5}" type="presParOf" srcId="{81DF0599-A86B-40DA-836D-F098D4B2706C}" destId="{E67384C2-1F48-4CA0-AA7A-2A4CBD6A5B45}" srcOrd="5" destOrd="0" presId="urn:microsoft.com/office/officeart/2018/5/layout/IconCircleLabelList"/>
    <dgm:cxn modelId="{2D9B1DC4-DA81-A44C-A459-399AAFD96E0F}" type="presParOf" srcId="{81DF0599-A86B-40DA-836D-F098D4B2706C}" destId="{8637BD23-9E9D-4BEB-98D3-431EA35ACA9C}" srcOrd="6" destOrd="0" presId="urn:microsoft.com/office/officeart/2018/5/layout/IconCircleLabelList"/>
    <dgm:cxn modelId="{9EBEB840-066E-6B40-8CDE-7D6F5BE0B4A1}" type="presParOf" srcId="{8637BD23-9E9D-4BEB-98D3-431EA35ACA9C}" destId="{3D60427C-3712-4014-ADFC-6198CC513BD5}" srcOrd="0" destOrd="0" presId="urn:microsoft.com/office/officeart/2018/5/layout/IconCircleLabelList"/>
    <dgm:cxn modelId="{EC0E5933-316F-7C46-A84C-2A10524A3C6D}" type="presParOf" srcId="{8637BD23-9E9D-4BEB-98D3-431EA35ACA9C}" destId="{9A97B39F-9199-475D-B259-62BE9A90CF22}" srcOrd="1" destOrd="0" presId="urn:microsoft.com/office/officeart/2018/5/layout/IconCircleLabelList"/>
    <dgm:cxn modelId="{5C045D56-6CE3-4043-94F6-A8F91DA1867E}" type="presParOf" srcId="{8637BD23-9E9D-4BEB-98D3-431EA35ACA9C}" destId="{9799B5E1-55CA-4AA9-9AFF-5309E5B85C22}" srcOrd="2" destOrd="0" presId="urn:microsoft.com/office/officeart/2018/5/layout/IconCircleLabelList"/>
    <dgm:cxn modelId="{E0A3A15F-11F8-554F-912A-6422686EFA6D}" type="presParOf" srcId="{8637BD23-9E9D-4BEB-98D3-431EA35ACA9C}" destId="{72D11C77-8920-4061-AB18-815DF788FF55}" srcOrd="3" destOrd="0" presId="urn:microsoft.com/office/officeart/2018/5/layout/IconCircleLabelList"/>
    <dgm:cxn modelId="{E63A8CAF-225E-4A48-9278-510903B0CBE8}" type="presParOf" srcId="{81DF0599-A86B-40DA-836D-F098D4B2706C}" destId="{E2163EFA-3826-4851-AC57-1CCE7E9DFD5A}" srcOrd="7" destOrd="0" presId="urn:microsoft.com/office/officeart/2018/5/layout/IconCircleLabelList"/>
    <dgm:cxn modelId="{EFB1C013-7D90-2E40-B8CB-9E75F6749F1A}" type="presParOf" srcId="{81DF0599-A86B-40DA-836D-F098D4B2706C}" destId="{39F3707B-FB94-4FE4-AE49-30FA6F871002}" srcOrd="8" destOrd="0" presId="urn:microsoft.com/office/officeart/2018/5/layout/IconCircleLabelList"/>
    <dgm:cxn modelId="{FBD266DE-1D5E-5E40-9581-8332162347D5}" type="presParOf" srcId="{39F3707B-FB94-4FE4-AE49-30FA6F871002}" destId="{9EA8A70C-0772-4D24-B9D5-AAAE1EE7DFD3}" srcOrd="0" destOrd="0" presId="urn:microsoft.com/office/officeart/2018/5/layout/IconCircleLabelList"/>
    <dgm:cxn modelId="{900623E4-E206-D24C-9363-661DC6D65876}" type="presParOf" srcId="{39F3707B-FB94-4FE4-AE49-30FA6F871002}" destId="{62FD3B02-AF4D-4007-9377-07BD1C708088}" srcOrd="1" destOrd="0" presId="urn:microsoft.com/office/officeart/2018/5/layout/IconCircleLabelList"/>
    <dgm:cxn modelId="{BD4DD46B-47F4-854D-87B1-457F9D7FE268}" type="presParOf" srcId="{39F3707B-FB94-4FE4-AE49-30FA6F871002}" destId="{E01F219B-9D90-479C-940D-F2915BD784FB}" srcOrd="2" destOrd="0" presId="urn:microsoft.com/office/officeart/2018/5/layout/IconCircleLabelList"/>
    <dgm:cxn modelId="{8D3FA30F-5E55-A34C-9220-B32021020A81}" type="presParOf" srcId="{39F3707B-FB94-4FE4-AE49-30FA6F871002}" destId="{70C140B3-878A-4DB7-95B6-4295EBDA9807}" srcOrd="3" destOrd="0" presId="urn:microsoft.com/office/officeart/2018/5/layout/IconCircleLabelList"/>
    <dgm:cxn modelId="{77774500-7DED-A844-909D-DAE406EFB3EE}" type="presParOf" srcId="{81DF0599-A86B-40DA-836D-F098D4B2706C}" destId="{CAC9AA4E-DEE7-419F-9475-3AB72873A35C}" srcOrd="9" destOrd="0" presId="urn:microsoft.com/office/officeart/2018/5/layout/IconCircleLabelList"/>
    <dgm:cxn modelId="{BA89BBC7-2BD7-F948-B658-2708F3154A4F}" type="presParOf" srcId="{81DF0599-A86B-40DA-836D-F098D4B2706C}" destId="{060EDF78-78EC-456F-89A6-88057DBAF440}" srcOrd="10" destOrd="0" presId="urn:microsoft.com/office/officeart/2018/5/layout/IconCircleLabelList"/>
    <dgm:cxn modelId="{7E93F12E-2EF5-8D48-8A4A-10FC41F30B3C}" type="presParOf" srcId="{060EDF78-78EC-456F-89A6-88057DBAF440}" destId="{8A6EF56C-9C66-4127-9869-05E0C70DBE69}" srcOrd="0" destOrd="0" presId="urn:microsoft.com/office/officeart/2018/5/layout/IconCircleLabelList"/>
    <dgm:cxn modelId="{0E24252D-45D5-A243-A5A0-3BAAD6E7E74E}" type="presParOf" srcId="{060EDF78-78EC-456F-89A6-88057DBAF440}" destId="{CCC3E165-EE85-41A9-83D2-11D467C84E34}" srcOrd="1" destOrd="0" presId="urn:microsoft.com/office/officeart/2018/5/layout/IconCircleLabelList"/>
    <dgm:cxn modelId="{5AD4D7CE-B010-774A-9940-DBE8D62E4B00}" type="presParOf" srcId="{060EDF78-78EC-456F-89A6-88057DBAF440}" destId="{5942CE93-1CA7-477E-8CFF-7D5E29DBD000}" srcOrd="2" destOrd="0" presId="urn:microsoft.com/office/officeart/2018/5/layout/IconCircleLabelList"/>
    <dgm:cxn modelId="{D33CE5B5-9E86-CB4F-8F52-FE83239ED782}" type="presParOf" srcId="{060EDF78-78EC-456F-89A6-88057DBAF440}" destId="{36206A29-5A4F-40C2-A12A-D677ED968958}" srcOrd="3" destOrd="0" presId="urn:microsoft.com/office/officeart/2018/5/layout/IconCircleLabelList"/>
    <dgm:cxn modelId="{99F5F22D-6EB7-A444-BBAC-2A6A343A7202}" type="presParOf" srcId="{81DF0599-A86B-40DA-836D-F098D4B2706C}" destId="{2327A46B-0F98-439E-9E8C-AE52C70308DA}" srcOrd="11" destOrd="0" presId="urn:microsoft.com/office/officeart/2018/5/layout/IconCircleLabelList"/>
    <dgm:cxn modelId="{25A7789F-C89D-3F4F-AAB7-5533041FC246}" type="presParOf" srcId="{81DF0599-A86B-40DA-836D-F098D4B2706C}" destId="{8D9C3DAE-979F-429A-B354-9E9008A04F4A}" srcOrd="12" destOrd="0" presId="urn:microsoft.com/office/officeart/2018/5/layout/IconCircleLabelList"/>
    <dgm:cxn modelId="{43CBC23C-602B-B544-96F8-3114533AC301}" type="presParOf" srcId="{8D9C3DAE-979F-429A-B354-9E9008A04F4A}" destId="{3746E335-E6EF-4399-8C84-FCDCC4843667}" srcOrd="0" destOrd="0" presId="urn:microsoft.com/office/officeart/2018/5/layout/IconCircleLabelList"/>
    <dgm:cxn modelId="{53CC3EE2-5C61-8247-9A81-C6617DFD28A1}" type="presParOf" srcId="{8D9C3DAE-979F-429A-B354-9E9008A04F4A}" destId="{4E188571-7D4A-4BDD-9B5D-701B110EF89F}" srcOrd="1" destOrd="0" presId="urn:microsoft.com/office/officeart/2018/5/layout/IconCircleLabelList"/>
    <dgm:cxn modelId="{64EE440C-0B84-EF4F-B802-9FB3A4D9AB82}" type="presParOf" srcId="{8D9C3DAE-979F-429A-B354-9E9008A04F4A}" destId="{D63297B2-2BFC-4DE7-A10A-6E31283B99B9}" srcOrd="2" destOrd="0" presId="urn:microsoft.com/office/officeart/2018/5/layout/IconCircleLabelList"/>
    <dgm:cxn modelId="{AD73DB01-9646-F94A-B8D4-9C4139CFAE37}" type="presParOf" srcId="{8D9C3DAE-979F-429A-B354-9E9008A04F4A}" destId="{FA09CC6E-6900-4171-AF1D-ADF3BBD5AAD2}" srcOrd="3" destOrd="0" presId="urn:microsoft.com/office/officeart/2018/5/layout/IconCircleLabelList"/>
    <dgm:cxn modelId="{F863FEBE-E65B-FE40-91C7-4E42075B08F6}" type="presParOf" srcId="{81DF0599-A86B-40DA-836D-F098D4B2706C}" destId="{18F901F5-6BEB-4575-8E24-B57B9D6DFD6E}" srcOrd="13" destOrd="0" presId="urn:microsoft.com/office/officeart/2018/5/layout/IconCircleLabelList"/>
    <dgm:cxn modelId="{B0D2D65F-4917-1648-8A2D-4AF01166315D}" type="presParOf" srcId="{81DF0599-A86B-40DA-836D-F098D4B2706C}" destId="{87556425-ED6F-453E-8D33-81448F25C88E}" srcOrd="14" destOrd="0" presId="urn:microsoft.com/office/officeart/2018/5/layout/IconCircleLabelList"/>
    <dgm:cxn modelId="{A08A7A5B-BB99-1945-A153-B0FA53B811BC}" type="presParOf" srcId="{87556425-ED6F-453E-8D33-81448F25C88E}" destId="{586F8BE7-27EA-4DBA-8101-00585BE5D1CA}" srcOrd="0" destOrd="0" presId="urn:microsoft.com/office/officeart/2018/5/layout/IconCircleLabelList"/>
    <dgm:cxn modelId="{51D1A3E5-2496-1744-8FA6-16D95B3C8165}" type="presParOf" srcId="{87556425-ED6F-453E-8D33-81448F25C88E}" destId="{F08EA9F1-3A3F-48F7-9472-B5CCAA7749DD}" srcOrd="1" destOrd="0" presId="urn:microsoft.com/office/officeart/2018/5/layout/IconCircleLabelList"/>
    <dgm:cxn modelId="{9A76F45D-5F15-4B48-9A61-1467A393479B}" type="presParOf" srcId="{87556425-ED6F-453E-8D33-81448F25C88E}" destId="{EB25BF5B-EA6B-4DFD-87DA-A509039D01BA}" srcOrd="2" destOrd="0" presId="urn:microsoft.com/office/officeart/2018/5/layout/IconCircleLabelList"/>
    <dgm:cxn modelId="{338FF274-8F12-474F-B5EA-CC0795A664B3}" type="presParOf" srcId="{87556425-ED6F-453E-8D33-81448F25C88E}" destId="{28B55647-1C98-4E66-98F7-927E04F6560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F3B56AE-FCD9-5B40-8851-E22B37B493AD}" type="doc">
      <dgm:prSet loTypeId="urn:microsoft.com/office/officeart/2005/8/layout/arrow5" loCatId="" qsTypeId="urn:microsoft.com/office/officeart/2005/8/quickstyle/simple1" qsCatId="simple" csTypeId="urn:microsoft.com/office/officeart/2005/8/colors/accent1_2" csCatId="accent1" phldr="1"/>
      <dgm:spPr/>
      <dgm:t>
        <a:bodyPr/>
        <a:lstStyle/>
        <a:p>
          <a:endParaRPr lang="pl-PL"/>
        </a:p>
      </dgm:t>
    </dgm:pt>
    <dgm:pt modelId="{601E6733-8825-3446-890E-DC157F9F10E7}">
      <dgm:prSet phldrT="[Tekst]"/>
      <dgm:spPr/>
      <dgm:t>
        <a:bodyPr/>
        <a:lstStyle/>
        <a:p>
          <a:r>
            <a:rPr lang="pl-PL" dirty="0"/>
            <a:t>Nowość</a:t>
          </a:r>
        </a:p>
      </dgm:t>
    </dgm:pt>
    <dgm:pt modelId="{F55F2A64-6D64-E04D-BAD3-64A4F1DA779D}" type="parTrans" cxnId="{B5F3269D-1B98-2143-9338-5E3B73DD13E8}">
      <dgm:prSet/>
      <dgm:spPr/>
      <dgm:t>
        <a:bodyPr/>
        <a:lstStyle/>
        <a:p>
          <a:endParaRPr lang="pl-PL"/>
        </a:p>
      </dgm:t>
    </dgm:pt>
    <dgm:pt modelId="{D19F5D9C-4CC7-6B4A-8169-34B16B93EC5B}" type="sibTrans" cxnId="{B5F3269D-1B98-2143-9338-5E3B73DD13E8}">
      <dgm:prSet/>
      <dgm:spPr/>
      <dgm:t>
        <a:bodyPr/>
        <a:lstStyle/>
        <a:p>
          <a:endParaRPr lang="pl-PL"/>
        </a:p>
      </dgm:t>
    </dgm:pt>
    <dgm:pt modelId="{36094EE1-3732-6642-8D55-D316FBBFD5DB}">
      <dgm:prSet phldrT="[Tekst]"/>
      <dgm:spPr/>
      <dgm:t>
        <a:bodyPr/>
        <a:lstStyle/>
        <a:p>
          <a:r>
            <a:rPr lang="pl-PL" dirty="0"/>
            <a:t>Indywidualny charakter</a:t>
          </a:r>
        </a:p>
      </dgm:t>
    </dgm:pt>
    <dgm:pt modelId="{3A27FD9A-2AF6-0F4C-8CCF-8069B1D305F4}" type="parTrans" cxnId="{E302902F-BBF8-7A41-894D-50E958CF4D59}">
      <dgm:prSet/>
      <dgm:spPr/>
      <dgm:t>
        <a:bodyPr/>
        <a:lstStyle/>
        <a:p>
          <a:endParaRPr lang="pl-PL"/>
        </a:p>
      </dgm:t>
    </dgm:pt>
    <dgm:pt modelId="{1259C64F-007D-934F-8B6E-7F178C1C946F}" type="sibTrans" cxnId="{E302902F-BBF8-7A41-894D-50E958CF4D59}">
      <dgm:prSet/>
      <dgm:spPr/>
      <dgm:t>
        <a:bodyPr/>
        <a:lstStyle/>
        <a:p>
          <a:endParaRPr lang="pl-PL"/>
        </a:p>
      </dgm:t>
    </dgm:pt>
    <dgm:pt modelId="{21AB2160-98C6-FA4B-B188-13D007200CDA}" type="pres">
      <dgm:prSet presAssocID="{1F3B56AE-FCD9-5B40-8851-E22B37B493AD}" presName="diagram" presStyleCnt="0">
        <dgm:presLayoutVars>
          <dgm:dir/>
          <dgm:resizeHandles val="exact"/>
        </dgm:presLayoutVars>
      </dgm:prSet>
      <dgm:spPr/>
    </dgm:pt>
    <dgm:pt modelId="{DA87CC70-C84F-F041-A7FF-C07C7EFF298E}" type="pres">
      <dgm:prSet presAssocID="{601E6733-8825-3446-890E-DC157F9F10E7}" presName="arrow" presStyleLbl="node1" presStyleIdx="0" presStyleCnt="2">
        <dgm:presLayoutVars>
          <dgm:bulletEnabled val="1"/>
        </dgm:presLayoutVars>
      </dgm:prSet>
      <dgm:spPr/>
    </dgm:pt>
    <dgm:pt modelId="{E19CAD22-7ED4-8347-84CD-4467857FD5B6}" type="pres">
      <dgm:prSet presAssocID="{36094EE1-3732-6642-8D55-D316FBBFD5DB}" presName="arrow" presStyleLbl="node1" presStyleIdx="1" presStyleCnt="2">
        <dgm:presLayoutVars>
          <dgm:bulletEnabled val="1"/>
        </dgm:presLayoutVars>
      </dgm:prSet>
      <dgm:spPr/>
    </dgm:pt>
  </dgm:ptLst>
  <dgm:cxnLst>
    <dgm:cxn modelId="{E302902F-BBF8-7A41-894D-50E958CF4D59}" srcId="{1F3B56AE-FCD9-5B40-8851-E22B37B493AD}" destId="{36094EE1-3732-6642-8D55-D316FBBFD5DB}" srcOrd="1" destOrd="0" parTransId="{3A27FD9A-2AF6-0F4C-8CCF-8069B1D305F4}" sibTransId="{1259C64F-007D-934F-8B6E-7F178C1C946F}"/>
    <dgm:cxn modelId="{AE219491-8558-AF42-BFD8-5BE0CDC32DA3}" type="presOf" srcId="{36094EE1-3732-6642-8D55-D316FBBFD5DB}" destId="{E19CAD22-7ED4-8347-84CD-4467857FD5B6}" srcOrd="0" destOrd="0" presId="urn:microsoft.com/office/officeart/2005/8/layout/arrow5"/>
    <dgm:cxn modelId="{B5F3269D-1B98-2143-9338-5E3B73DD13E8}" srcId="{1F3B56AE-FCD9-5B40-8851-E22B37B493AD}" destId="{601E6733-8825-3446-890E-DC157F9F10E7}" srcOrd="0" destOrd="0" parTransId="{F55F2A64-6D64-E04D-BAD3-64A4F1DA779D}" sibTransId="{D19F5D9C-4CC7-6B4A-8169-34B16B93EC5B}"/>
    <dgm:cxn modelId="{9C5740DB-124D-6344-A68A-DC177DE6298B}" type="presOf" srcId="{601E6733-8825-3446-890E-DC157F9F10E7}" destId="{DA87CC70-C84F-F041-A7FF-C07C7EFF298E}" srcOrd="0" destOrd="0" presId="urn:microsoft.com/office/officeart/2005/8/layout/arrow5"/>
    <dgm:cxn modelId="{4C159BFD-4B06-DC4F-B9AB-672F2949C2F6}" type="presOf" srcId="{1F3B56AE-FCD9-5B40-8851-E22B37B493AD}" destId="{21AB2160-98C6-FA4B-B188-13D007200CDA}" srcOrd="0" destOrd="0" presId="urn:microsoft.com/office/officeart/2005/8/layout/arrow5"/>
    <dgm:cxn modelId="{9909DFD0-B252-8247-AC85-18FC7A38B5F2}" type="presParOf" srcId="{21AB2160-98C6-FA4B-B188-13D007200CDA}" destId="{DA87CC70-C84F-F041-A7FF-C07C7EFF298E}" srcOrd="0" destOrd="0" presId="urn:microsoft.com/office/officeart/2005/8/layout/arrow5"/>
    <dgm:cxn modelId="{1C2DAB07-3E7C-F749-A80A-A7762108F0F5}" type="presParOf" srcId="{21AB2160-98C6-FA4B-B188-13D007200CDA}" destId="{E19CAD22-7ED4-8347-84CD-4467857FD5B6}"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0DEF740-A5C6-FE42-8684-E4D42A8FF664}"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pl-PL"/>
        </a:p>
      </dgm:t>
    </dgm:pt>
    <dgm:pt modelId="{1577DC23-AB2E-8A48-8E10-3B6C1DAE341C}">
      <dgm:prSet phldrT="[Tekst]"/>
      <dgm:spPr/>
      <dgm:t>
        <a:bodyPr/>
        <a:lstStyle/>
        <a:p>
          <a:r>
            <a:rPr lang="pl-PL" dirty="0"/>
            <a:t>Oznaczenia słowne</a:t>
          </a:r>
        </a:p>
      </dgm:t>
    </dgm:pt>
    <dgm:pt modelId="{2940FA44-09A5-ED44-B867-04FBC7198D78}" type="parTrans" cxnId="{D9A3F270-467D-4A4B-B41C-654FE144EF7A}">
      <dgm:prSet/>
      <dgm:spPr/>
      <dgm:t>
        <a:bodyPr/>
        <a:lstStyle/>
        <a:p>
          <a:endParaRPr lang="pl-PL"/>
        </a:p>
      </dgm:t>
    </dgm:pt>
    <dgm:pt modelId="{A3CBBF4C-075F-134A-95E3-863C437EC904}" type="sibTrans" cxnId="{D9A3F270-467D-4A4B-B41C-654FE144EF7A}">
      <dgm:prSet/>
      <dgm:spPr/>
      <dgm:t>
        <a:bodyPr/>
        <a:lstStyle/>
        <a:p>
          <a:endParaRPr lang="pl-PL"/>
        </a:p>
      </dgm:t>
    </dgm:pt>
    <dgm:pt modelId="{DD79376D-9A86-4D43-BE0C-3B28DDEC3DC7}">
      <dgm:prSet phldrT="[Tekst]"/>
      <dgm:spPr/>
      <dgm:t>
        <a:bodyPr/>
        <a:lstStyle/>
        <a:p>
          <a:r>
            <a:rPr lang="pl-PL" dirty="0"/>
            <a:t>Odnoszące się pośrednio lub bezpośrednio do określonego terenu</a:t>
          </a:r>
        </a:p>
      </dgm:t>
    </dgm:pt>
    <dgm:pt modelId="{B1A96D9C-FB7A-4746-9992-58692ADABF4E}" type="parTrans" cxnId="{8B981A23-6044-CB49-B8F4-8444647FB0E5}">
      <dgm:prSet/>
      <dgm:spPr/>
      <dgm:t>
        <a:bodyPr/>
        <a:lstStyle/>
        <a:p>
          <a:endParaRPr lang="pl-PL"/>
        </a:p>
      </dgm:t>
    </dgm:pt>
    <dgm:pt modelId="{E1447255-C75F-C44C-A642-E4BEDE71593F}" type="sibTrans" cxnId="{8B981A23-6044-CB49-B8F4-8444647FB0E5}">
      <dgm:prSet/>
      <dgm:spPr/>
      <dgm:t>
        <a:bodyPr/>
        <a:lstStyle/>
        <a:p>
          <a:endParaRPr lang="pl-PL"/>
        </a:p>
      </dgm:t>
    </dgm:pt>
    <dgm:pt modelId="{9A060F0D-D842-DD46-A41B-90ACAE48C3E6}">
      <dgm:prSet phldrT="[Tekst]"/>
      <dgm:spPr/>
      <dgm:t>
        <a:bodyPr/>
        <a:lstStyle/>
        <a:p>
          <a:r>
            <a:rPr lang="pl-PL" dirty="0"/>
            <a:t>Wykazujące zdolność́ identyfikacji towaru jako pochodzącego z danego terenu, </a:t>
          </a:r>
        </a:p>
        <a:p>
          <a:r>
            <a:rPr lang="pl-PL" dirty="0"/>
            <a:t>jeżeli</a:t>
          </a:r>
          <a:br>
            <a:rPr lang="pl-PL" dirty="0"/>
          </a:br>
          <a:endParaRPr lang="pl-PL" dirty="0"/>
        </a:p>
      </dgm:t>
    </dgm:pt>
    <dgm:pt modelId="{98E4C5A2-1832-4249-94AF-E3407A1C9CAD}" type="parTrans" cxnId="{B7A872CA-F0DE-734E-A202-33D5071500C8}">
      <dgm:prSet/>
      <dgm:spPr/>
      <dgm:t>
        <a:bodyPr/>
        <a:lstStyle/>
        <a:p>
          <a:endParaRPr lang="pl-PL"/>
        </a:p>
      </dgm:t>
    </dgm:pt>
    <dgm:pt modelId="{B0DB36F8-4BD4-104A-A294-3957ACEC8780}" type="sibTrans" cxnId="{B7A872CA-F0DE-734E-A202-33D5071500C8}">
      <dgm:prSet/>
      <dgm:spPr/>
      <dgm:t>
        <a:bodyPr/>
        <a:lstStyle/>
        <a:p>
          <a:endParaRPr lang="pl-PL"/>
        </a:p>
      </dgm:t>
    </dgm:pt>
    <dgm:pt modelId="{566688EB-D52E-5F45-93A1-60676A6C30E0}">
      <dgm:prSet/>
      <dgm:spPr/>
      <dgm:t>
        <a:bodyPr/>
        <a:lstStyle/>
        <a:p>
          <a:endParaRPr lang="pl-PL"/>
        </a:p>
      </dgm:t>
    </dgm:pt>
    <dgm:pt modelId="{DCE7D1E5-090F-8B4A-975E-5213E2CB0084}" type="parTrans" cxnId="{71E9A716-B81C-3E4F-B105-5D0865F9B72A}">
      <dgm:prSet/>
      <dgm:spPr/>
      <dgm:t>
        <a:bodyPr/>
        <a:lstStyle/>
        <a:p>
          <a:endParaRPr lang="pl-PL"/>
        </a:p>
      </dgm:t>
    </dgm:pt>
    <dgm:pt modelId="{F738B3EE-6F4B-AA47-8D05-0835F095F450}" type="sibTrans" cxnId="{71E9A716-B81C-3E4F-B105-5D0865F9B72A}">
      <dgm:prSet/>
      <dgm:spPr/>
      <dgm:t>
        <a:bodyPr/>
        <a:lstStyle/>
        <a:p>
          <a:endParaRPr lang="pl-PL"/>
        </a:p>
      </dgm:t>
    </dgm:pt>
    <dgm:pt modelId="{309CDD62-1DEA-9D49-A705-697304BF55D3}">
      <dgm:prSet/>
      <dgm:spPr/>
      <dgm:t>
        <a:bodyPr/>
        <a:lstStyle/>
        <a:p>
          <a:endParaRPr lang="pl-PL"/>
        </a:p>
      </dgm:t>
    </dgm:pt>
    <dgm:pt modelId="{FFC0E693-7943-6544-AEE0-53AE382BE4E1}" type="parTrans" cxnId="{B30A8FD4-B5DD-2C41-9F98-13E56AD1C9F8}">
      <dgm:prSet/>
      <dgm:spPr/>
      <dgm:t>
        <a:bodyPr/>
        <a:lstStyle/>
        <a:p>
          <a:endParaRPr lang="pl-PL"/>
        </a:p>
      </dgm:t>
    </dgm:pt>
    <dgm:pt modelId="{FFFB1D71-E192-E14D-B760-0C1040FD2E56}" type="sibTrans" cxnId="{B30A8FD4-B5DD-2C41-9F98-13E56AD1C9F8}">
      <dgm:prSet/>
      <dgm:spPr/>
      <dgm:t>
        <a:bodyPr/>
        <a:lstStyle/>
        <a:p>
          <a:endParaRPr lang="pl-PL"/>
        </a:p>
      </dgm:t>
    </dgm:pt>
    <dgm:pt modelId="{78E46AAD-451A-1F40-911F-5EEE408DAEE3}" type="pres">
      <dgm:prSet presAssocID="{30DEF740-A5C6-FE42-8684-E4D42A8FF664}" presName="Name0" presStyleCnt="0">
        <dgm:presLayoutVars>
          <dgm:dir/>
          <dgm:resizeHandles val="exact"/>
        </dgm:presLayoutVars>
      </dgm:prSet>
      <dgm:spPr/>
    </dgm:pt>
    <dgm:pt modelId="{469EA1A5-33E4-D04D-9CF0-0B5A6B2ABCF1}" type="pres">
      <dgm:prSet presAssocID="{1577DC23-AB2E-8A48-8E10-3B6C1DAE341C}" presName="parAndChTx" presStyleLbl="node1" presStyleIdx="0" presStyleCnt="4">
        <dgm:presLayoutVars>
          <dgm:bulletEnabled val="1"/>
        </dgm:presLayoutVars>
      </dgm:prSet>
      <dgm:spPr/>
    </dgm:pt>
    <dgm:pt modelId="{B50886FD-E49F-6F4D-8663-D0C1ED418563}" type="pres">
      <dgm:prSet presAssocID="{A3CBBF4C-075F-134A-95E3-863C437EC904}" presName="parAndChSpace" presStyleCnt="0"/>
      <dgm:spPr/>
    </dgm:pt>
    <dgm:pt modelId="{87DF1B6F-15D0-994E-AB6F-80581055CB13}" type="pres">
      <dgm:prSet presAssocID="{DD79376D-9A86-4D43-BE0C-3B28DDEC3DC7}" presName="parAndChTx" presStyleLbl="node1" presStyleIdx="1" presStyleCnt="4">
        <dgm:presLayoutVars>
          <dgm:bulletEnabled val="1"/>
        </dgm:presLayoutVars>
      </dgm:prSet>
      <dgm:spPr/>
    </dgm:pt>
    <dgm:pt modelId="{21DF9305-07F6-8041-971B-9503E796A474}" type="pres">
      <dgm:prSet presAssocID="{E1447255-C75F-C44C-A642-E4BEDE71593F}" presName="parAndChSpace" presStyleCnt="0"/>
      <dgm:spPr/>
    </dgm:pt>
    <dgm:pt modelId="{1E2139B3-0BFC-294B-ACC3-7B0E3B45EECC}" type="pres">
      <dgm:prSet presAssocID="{9A060F0D-D842-DD46-A41B-90ACAE48C3E6}" presName="parAndChTx" presStyleLbl="node1" presStyleIdx="2" presStyleCnt="4">
        <dgm:presLayoutVars>
          <dgm:bulletEnabled val="1"/>
        </dgm:presLayoutVars>
      </dgm:prSet>
      <dgm:spPr/>
    </dgm:pt>
    <dgm:pt modelId="{5AE42AAB-6DC0-1443-9B55-95AEDFA0A7D7}" type="pres">
      <dgm:prSet presAssocID="{B0DB36F8-4BD4-104A-A294-3957ACEC8780}" presName="parAndChSpace" presStyleCnt="0"/>
      <dgm:spPr/>
    </dgm:pt>
    <dgm:pt modelId="{17FD2618-1F56-674B-9FE5-2AAB7E529D19}" type="pres">
      <dgm:prSet presAssocID="{309CDD62-1DEA-9D49-A705-697304BF55D3}" presName="parAndChTx" presStyleLbl="node1" presStyleIdx="3" presStyleCnt="4">
        <dgm:presLayoutVars>
          <dgm:bulletEnabled val="1"/>
        </dgm:presLayoutVars>
      </dgm:prSet>
      <dgm:spPr/>
    </dgm:pt>
  </dgm:ptLst>
  <dgm:cxnLst>
    <dgm:cxn modelId="{71E9A716-B81C-3E4F-B105-5D0865F9B72A}" srcId="{9A060F0D-D842-DD46-A41B-90ACAE48C3E6}" destId="{566688EB-D52E-5F45-93A1-60676A6C30E0}" srcOrd="0" destOrd="0" parTransId="{DCE7D1E5-090F-8B4A-975E-5213E2CB0084}" sibTransId="{F738B3EE-6F4B-AA47-8D05-0835F095F450}"/>
    <dgm:cxn modelId="{AFCBAD22-37F5-184E-8A60-5C47D638EF12}" type="presOf" srcId="{309CDD62-1DEA-9D49-A705-697304BF55D3}" destId="{17FD2618-1F56-674B-9FE5-2AAB7E529D19}" srcOrd="0" destOrd="0" presId="urn:microsoft.com/office/officeart/2005/8/layout/hChevron3"/>
    <dgm:cxn modelId="{8B981A23-6044-CB49-B8F4-8444647FB0E5}" srcId="{30DEF740-A5C6-FE42-8684-E4D42A8FF664}" destId="{DD79376D-9A86-4D43-BE0C-3B28DDEC3DC7}" srcOrd="1" destOrd="0" parTransId="{B1A96D9C-FB7A-4746-9992-58692ADABF4E}" sibTransId="{E1447255-C75F-C44C-A642-E4BEDE71593F}"/>
    <dgm:cxn modelId="{74D61A33-9986-4F45-A5B3-E28A01C05379}" type="presOf" srcId="{9A060F0D-D842-DD46-A41B-90ACAE48C3E6}" destId="{1E2139B3-0BFC-294B-ACC3-7B0E3B45EECC}" srcOrd="0" destOrd="0" presId="urn:microsoft.com/office/officeart/2005/8/layout/hChevron3"/>
    <dgm:cxn modelId="{93F87733-BCC8-BE42-AD1F-853143B0B84F}" type="presOf" srcId="{1577DC23-AB2E-8A48-8E10-3B6C1DAE341C}" destId="{469EA1A5-33E4-D04D-9CF0-0B5A6B2ABCF1}" srcOrd="0" destOrd="0" presId="urn:microsoft.com/office/officeart/2005/8/layout/hChevron3"/>
    <dgm:cxn modelId="{D9A3F270-467D-4A4B-B41C-654FE144EF7A}" srcId="{30DEF740-A5C6-FE42-8684-E4D42A8FF664}" destId="{1577DC23-AB2E-8A48-8E10-3B6C1DAE341C}" srcOrd="0" destOrd="0" parTransId="{2940FA44-09A5-ED44-B867-04FBC7198D78}" sibTransId="{A3CBBF4C-075F-134A-95E3-863C437EC904}"/>
    <dgm:cxn modelId="{6E2DC378-A1AA-2E4F-B965-56903CDF5A30}" type="presOf" srcId="{DD79376D-9A86-4D43-BE0C-3B28DDEC3DC7}" destId="{87DF1B6F-15D0-994E-AB6F-80581055CB13}" srcOrd="0" destOrd="0" presId="urn:microsoft.com/office/officeart/2005/8/layout/hChevron3"/>
    <dgm:cxn modelId="{93CA51B2-777C-DD46-AC19-F5025CC7BEBA}" type="presOf" srcId="{566688EB-D52E-5F45-93A1-60676A6C30E0}" destId="{1E2139B3-0BFC-294B-ACC3-7B0E3B45EECC}" srcOrd="0" destOrd="1" presId="urn:microsoft.com/office/officeart/2005/8/layout/hChevron3"/>
    <dgm:cxn modelId="{B7A872CA-F0DE-734E-A202-33D5071500C8}" srcId="{30DEF740-A5C6-FE42-8684-E4D42A8FF664}" destId="{9A060F0D-D842-DD46-A41B-90ACAE48C3E6}" srcOrd="2" destOrd="0" parTransId="{98E4C5A2-1832-4249-94AF-E3407A1C9CAD}" sibTransId="{B0DB36F8-4BD4-104A-A294-3957ACEC8780}"/>
    <dgm:cxn modelId="{B30A8FD4-B5DD-2C41-9F98-13E56AD1C9F8}" srcId="{30DEF740-A5C6-FE42-8684-E4D42A8FF664}" destId="{309CDD62-1DEA-9D49-A705-697304BF55D3}" srcOrd="3" destOrd="0" parTransId="{FFC0E693-7943-6544-AEE0-53AE382BE4E1}" sibTransId="{FFFB1D71-E192-E14D-B760-0C1040FD2E56}"/>
    <dgm:cxn modelId="{4F1F09E3-4933-B245-AAE9-F4AB601C75B2}" type="presOf" srcId="{30DEF740-A5C6-FE42-8684-E4D42A8FF664}" destId="{78E46AAD-451A-1F40-911F-5EEE408DAEE3}" srcOrd="0" destOrd="0" presId="urn:microsoft.com/office/officeart/2005/8/layout/hChevron3"/>
    <dgm:cxn modelId="{FDEE51F0-F471-2F40-B54D-8C6DC22DD999}" type="presParOf" srcId="{78E46AAD-451A-1F40-911F-5EEE408DAEE3}" destId="{469EA1A5-33E4-D04D-9CF0-0B5A6B2ABCF1}" srcOrd="0" destOrd="0" presId="urn:microsoft.com/office/officeart/2005/8/layout/hChevron3"/>
    <dgm:cxn modelId="{7FD240F7-B76B-9744-BE94-CFAD4B39F022}" type="presParOf" srcId="{78E46AAD-451A-1F40-911F-5EEE408DAEE3}" destId="{B50886FD-E49F-6F4D-8663-D0C1ED418563}" srcOrd="1" destOrd="0" presId="urn:microsoft.com/office/officeart/2005/8/layout/hChevron3"/>
    <dgm:cxn modelId="{24928DA9-5DC9-0444-A4F3-2EFD5EBE58C9}" type="presParOf" srcId="{78E46AAD-451A-1F40-911F-5EEE408DAEE3}" destId="{87DF1B6F-15D0-994E-AB6F-80581055CB13}" srcOrd="2" destOrd="0" presId="urn:microsoft.com/office/officeart/2005/8/layout/hChevron3"/>
    <dgm:cxn modelId="{38D8D260-911F-2C4A-905E-D1CD69FB6456}" type="presParOf" srcId="{78E46AAD-451A-1F40-911F-5EEE408DAEE3}" destId="{21DF9305-07F6-8041-971B-9503E796A474}" srcOrd="3" destOrd="0" presId="urn:microsoft.com/office/officeart/2005/8/layout/hChevron3"/>
    <dgm:cxn modelId="{794ABC63-0F55-D144-A2BE-4B826143F465}" type="presParOf" srcId="{78E46AAD-451A-1F40-911F-5EEE408DAEE3}" destId="{1E2139B3-0BFC-294B-ACC3-7B0E3B45EECC}" srcOrd="4" destOrd="0" presId="urn:microsoft.com/office/officeart/2005/8/layout/hChevron3"/>
    <dgm:cxn modelId="{4DF3269D-3E53-464A-B80C-44CCAF9B4215}" type="presParOf" srcId="{78E46AAD-451A-1F40-911F-5EEE408DAEE3}" destId="{5AE42AAB-6DC0-1443-9B55-95AEDFA0A7D7}" srcOrd="5" destOrd="0" presId="urn:microsoft.com/office/officeart/2005/8/layout/hChevron3"/>
    <dgm:cxn modelId="{14937E39-CDFC-4844-8123-567C832472A5}" type="presParOf" srcId="{78E46AAD-451A-1F40-911F-5EEE408DAEE3}" destId="{17FD2618-1F56-674B-9FE5-2AAB7E529D19}"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F95C0B3-5EB7-3A4C-86CB-C9AB30047073}"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pl-PL"/>
        </a:p>
      </dgm:t>
    </dgm:pt>
    <dgm:pt modelId="{D327A22C-081F-2A41-A02A-2AE2F8A87703}">
      <dgm:prSet/>
      <dgm:spPr/>
      <dgm:t>
        <a:bodyPr/>
        <a:lstStyle/>
        <a:p>
          <a:pPr>
            <a:defRPr b="1"/>
          </a:pPr>
          <a:r>
            <a:rPr lang="pl-PL"/>
            <a:t>Oznaczenia pochodzenia</a:t>
          </a:r>
        </a:p>
      </dgm:t>
    </dgm:pt>
    <dgm:pt modelId="{C8DE4D0D-E3BD-DC43-8929-00CAA644224A}" type="parTrans" cxnId="{D7E17932-B9BA-0A41-92E8-2A561A6F9471}">
      <dgm:prSet/>
      <dgm:spPr/>
      <dgm:t>
        <a:bodyPr/>
        <a:lstStyle/>
        <a:p>
          <a:endParaRPr lang="pl-PL"/>
        </a:p>
      </dgm:t>
    </dgm:pt>
    <dgm:pt modelId="{01ED07ED-BABC-FE49-9A94-1F2AB1AA5E5A}" type="sibTrans" cxnId="{D7E17932-B9BA-0A41-92E8-2A561A6F9471}">
      <dgm:prSet/>
      <dgm:spPr/>
      <dgm:t>
        <a:bodyPr/>
        <a:lstStyle/>
        <a:p>
          <a:endParaRPr lang="pl-PL"/>
        </a:p>
      </dgm:t>
    </dgm:pt>
    <dgm:pt modelId="{C86A7E26-6407-C14D-AF31-E77F5934A1D4}">
      <dgm:prSet/>
      <dgm:spPr/>
      <dgm:t>
        <a:bodyPr/>
        <a:lstStyle/>
        <a:p>
          <a:pPr>
            <a:defRPr b="1"/>
          </a:pPr>
          <a:r>
            <a:rPr lang="pl-PL"/>
            <a:t>Nazwy regionalne</a:t>
          </a:r>
        </a:p>
      </dgm:t>
    </dgm:pt>
    <dgm:pt modelId="{BFA79EA7-4F36-C14D-B513-85E804E819D1}" type="parTrans" cxnId="{0D118B1D-97D4-7D4F-B80F-971229637EF0}">
      <dgm:prSet/>
      <dgm:spPr/>
      <dgm:t>
        <a:bodyPr/>
        <a:lstStyle/>
        <a:p>
          <a:endParaRPr lang="pl-PL"/>
        </a:p>
      </dgm:t>
    </dgm:pt>
    <dgm:pt modelId="{CB804A1E-1979-B643-9D88-D3DEF6B15FC5}" type="sibTrans" cxnId="{0D118B1D-97D4-7D4F-B80F-971229637EF0}">
      <dgm:prSet/>
      <dgm:spPr/>
      <dgm:t>
        <a:bodyPr/>
        <a:lstStyle/>
        <a:p>
          <a:endParaRPr lang="pl-PL"/>
        </a:p>
      </dgm:t>
    </dgm:pt>
    <dgm:pt modelId="{1A46DE19-F7A2-5F4E-8392-76776BB6586F}">
      <dgm:prSet/>
      <dgm:spPr/>
      <dgm:t>
        <a:bodyPr/>
        <a:lstStyle/>
        <a:p>
          <a:r>
            <a:rPr lang="pl-PL"/>
            <a:t>art. 175 ust. 1 pkt. 1 p.w.p.</a:t>
          </a:r>
        </a:p>
        <a:p>
          <a:r>
            <a:rPr lang="pl-PL"/>
            <a:t>Pochodzenie z określonego terenu + szczególne oddziaływanie środowiska geograficznego (czynniki naturalne + ludzkie)</a:t>
          </a:r>
        </a:p>
      </dgm:t>
    </dgm:pt>
    <dgm:pt modelId="{5E91FD41-62D5-B54B-85EF-6DC77DD494E7}" type="parTrans" cxnId="{BF99DAB3-06C4-F446-BEBE-175FF693531D}">
      <dgm:prSet/>
      <dgm:spPr/>
      <dgm:t>
        <a:bodyPr/>
        <a:lstStyle/>
        <a:p>
          <a:endParaRPr lang="pl-PL"/>
        </a:p>
      </dgm:t>
    </dgm:pt>
    <dgm:pt modelId="{F1630C25-F355-574E-93E5-9B7E0115A636}" type="sibTrans" cxnId="{BF99DAB3-06C4-F446-BEBE-175FF693531D}">
      <dgm:prSet/>
      <dgm:spPr/>
      <dgm:t>
        <a:bodyPr/>
        <a:lstStyle/>
        <a:p>
          <a:endParaRPr lang="pl-PL"/>
        </a:p>
      </dgm:t>
    </dgm:pt>
    <dgm:pt modelId="{3EBB3B30-B2FF-D144-9337-4B60A7A5100C}">
      <dgm:prSet/>
      <dgm:spPr/>
      <dgm:t>
        <a:bodyPr/>
        <a:lstStyle/>
        <a:p>
          <a:r>
            <a:rPr lang="pl-PL"/>
            <a:t>art. 175 ust. 1 pkt. 2 p.w.p.</a:t>
          </a:r>
        </a:p>
        <a:p>
          <a:r>
            <a:rPr lang="pl-PL"/>
            <a:t>Pochodzenie z określonego terenu + szczególne właściwości wynikające z pochodzenia geograficznego (terenu wytworzenia lub przetworzenia)</a:t>
          </a:r>
        </a:p>
      </dgm:t>
    </dgm:pt>
    <dgm:pt modelId="{ACEC6791-39B0-3743-B1EF-BB036BF69149}" type="parTrans" cxnId="{D1587248-110C-584B-B55B-94F794A9394D}">
      <dgm:prSet/>
      <dgm:spPr/>
      <dgm:t>
        <a:bodyPr/>
        <a:lstStyle/>
        <a:p>
          <a:endParaRPr lang="pl-PL"/>
        </a:p>
      </dgm:t>
    </dgm:pt>
    <dgm:pt modelId="{4B4007A9-4695-4044-AC1A-2769E5165EA8}" type="sibTrans" cxnId="{D1587248-110C-584B-B55B-94F794A9394D}">
      <dgm:prSet/>
      <dgm:spPr/>
      <dgm:t>
        <a:bodyPr/>
        <a:lstStyle/>
        <a:p>
          <a:endParaRPr lang="pl-PL"/>
        </a:p>
      </dgm:t>
    </dgm:pt>
    <dgm:pt modelId="{03DECBA0-D447-1543-AA33-21F10DC21ECD}">
      <dgm:prSet/>
      <dgm:spPr/>
      <dgm:t>
        <a:bodyPr/>
        <a:lstStyle/>
        <a:p>
          <a:r>
            <a:rPr lang="pl-PL"/>
            <a:t>Produkt został wytworzony lub przetworzony wyłącznie na terenie, na który nazwa wskazuje</a:t>
          </a:r>
        </a:p>
      </dgm:t>
    </dgm:pt>
    <dgm:pt modelId="{A4A29C2F-4F97-5F41-87B1-E1A6EDFA7D3A}" type="parTrans" cxnId="{EA5EC70F-8738-7A4B-96BB-6683C131108D}">
      <dgm:prSet/>
      <dgm:spPr/>
      <dgm:t>
        <a:bodyPr/>
        <a:lstStyle/>
        <a:p>
          <a:endParaRPr lang="pl-PL"/>
        </a:p>
      </dgm:t>
    </dgm:pt>
    <dgm:pt modelId="{0D957194-AD2E-1B45-9B75-A07A6CCC0BE5}" type="sibTrans" cxnId="{EA5EC70F-8738-7A4B-96BB-6683C131108D}">
      <dgm:prSet/>
      <dgm:spPr/>
      <dgm:t>
        <a:bodyPr/>
        <a:lstStyle/>
        <a:p>
          <a:endParaRPr lang="pl-PL"/>
        </a:p>
      </dgm:t>
    </dgm:pt>
    <dgm:pt modelId="{0E26C838-9682-424A-9B59-ECE15A354C19}">
      <dgm:prSet/>
      <dgm:spPr/>
      <dgm:t>
        <a:bodyPr/>
        <a:lstStyle/>
        <a:p>
          <a:r>
            <a:rPr lang="pl-PL"/>
            <a:t>Nie stanowi gwarancji, że wszystkie etapy wytworzenia i przetworzenia produktu nastąpiły na tym terenie </a:t>
          </a:r>
        </a:p>
      </dgm:t>
    </dgm:pt>
    <dgm:pt modelId="{BB6E574E-1095-5541-BD01-DD060A34D642}" type="parTrans" cxnId="{57719EEF-C436-AF48-A5CC-5C1BC598747C}">
      <dgm:prSet/>
      <dgm:spPr/>
      <dgm:t>
        <a:bodyPr/>
        <a:lstStyle/>
        <a:p>
          <a:endParaRPr lang="pl-PL"/>
        </a:p>
      </dgm:t>
    </dgm:pt>
    <dgm:pt modelId="{F72683DA-6111-A942-8EC6-011DC077ADBA}" type="sibTrans" cxnId="{57719EEF-C436-AF48-A5CC-5C1BC598747C}">
      <dgm:prSet/>
      <dgm:spPr/>
      <dgm:t>
        <a:bodyPr/>
        <a:lstStyle/>
        <a:p>
          <a:endParaRPr lang="pl-PL"/>
        </a:p>
      </dgm:t>
    </dgm:pt>
    <dgm:pt modelId="{860CA100-45A8-7C41-B7E4-997D6933C55E}" type="pres">
      <dgm:prSet presAssocID="{0F95C0B3-5EB7-3A4C-86CB-C9AB30047073}" presName="Name0" presStyleCnt="0">
        <dgm:presLayoutVars>
          <dgm:dir/>
          <dgm:animLvl val="lvl"/>
          <dgm:resizeHandles val="exact"/>
        </dgm:presLayoutVars>
      </dgm:prSet>
      <dgm:spPr/>
    </dgm:pt>
    <dgm:pt modelId="{10F5A06A-1562-E248-9766-F1DBCC76D618}" type="pres">
      <dgm:prSet presAssocID="{C86A7E26-6407-C14D-AF31-E77F5934A1D4}" presName="composite" presStyleCnt="0"/>
      <dgm:spPr/>
    </dgm:pt>
    <dgm:pt modelId="{7C884F7B-D370-CB4F-A795-C6FDA31AB8D7}" type="pres">
      <dgm:prSet presAssocID="{C86A7E26-6407-C14D-AF31-E77F5934A1D4}" presName="parTx" presStyleLbl="alignNode1" presStyleIdx="0" presStyleCnt="2">
        <dgm:presLayoutVars>
          <dgm:chMax val="0"/>
          <dgm:chPref val="0"/>
          <dgm:bulletEnabled val="1"/>
        </dgm:presLayoutVars>
      </dgm:prSet>
      <dgm:spPr/>
    </dgm:pt>
    <dgm:pt modelId="{47C9FCD2-DE9D-3449-8566-C8856F25D315}" type="pres">
      <dgm:prSet presAssocID="{C86A7E26-6407-C14D-AF31-E77F5934A1D4}" presName="desTx" presStyleLbl="alignAccFollowNode1" presStyleIdx="0" presStyleCnt="2">
        <dgm:presLayoutVars>
          <dgm:bulletEnabled val="1"/>
        </dgm:presLayoutVars>
      </dgm:prSet>
      <dgm:spPr/>
    </dgm:pt>
    <dgm:pt modelId="{E42DA0A5-F9FE-494C-8675-4F9CA7B5B8EA}" type="pres">
      <dgm:prSet presAssocID="{CB804A1E-1979-B643-9D88-D3DEF6B15FC5}" presName="space" presStyleCnt="0"/>
      <dgm:spPr/>
    </dgm:pt>
    <dgm:pt modelId="{52E5B25C-A8BD-3D45-918B-EE7326C01AD1}" type="pres">
      <dgm:prSet presAssocID="{D327A22C-081F-2A41-A02A-2AE2F8A87703}" presName="composite" presStyleCnt="0"/>
      <dgm:spPr/>
    </dgm:pt>
    <dgm:pt modelId="{9CCE6B2E-546D-9C4F-96D2-826246A15021}" type="pres">
      <dgm:prSet presAssocID="{D327A22C-081F-2A41-A02A-2AE2F8A87703}" presName="parTx" presStyleLbl="alignNode1" presStyleIdx="1" presStyleCnt="2">
        <dgm:presLayoutVars>
          <dgm:chMax val="0"/>
          <dgm:chPref val="0"/>
          <dgm:bulletEnabled val="1"/>
        </dgm:presLayoutVars>
      </dgm:prSet>
      <dgm:spPr/>
    </dgm:pt>
    <dgm:pt modelId="{2E5195DC-A06E-4441-AC3F-325C25C845FA}" type="pres">
      <dgm:prSet presAssocID="{D327A22C-081F-2A41-A02A-2AE2F8A87703}" presName="desTx" presStyleLbl="alignAccFollowNode1" presStyleIdx="1" presStyleCnt="2">
        <dgm:presLayoutVars>
          <dgm:bulletEnabled val="1"/>
        </dgm:presLayoutVars>
      </dgm:prSet>
      <dgm:spPr/>
    </dgm:pt>
  </dgm:ptLst>
  <dgm:cxnLst>
    <dgm:cxn modelId="{EA5EC70F-8738-7A4B-96BB-6683C131108D}" srcId="{C86A7E26-6407-C14D-AF31-E77F5934A1D4}" destId="{03DECBA0-D447-1543-AA33-21F10DC21ECD}" srcOrd="1" destOrd="0" parTransId="{A4A29C2F-4F97-5F41-87B1-E1A6EDFA7D3A}" sibTransId="{0D957194-AD2E-1B45-9B75-A07A6CCC0BE5}"/>
    <dgm:cxn modelId="{0D118B1D-97D4-7D4F-B80F-971229637EF0}" srcId="{0F95C0B3-5EB7-3A4C-86CB-C9AB30047073}" destId="{C86A7E26-6407-C14D-AF31-E77F5934A1D4}" srcOrd="0" destOrd="0" parTransId="{BFA79EA7-4F36-C14D-B513-85E804E819D1}" sibTransId="{CB804A1E-1979-B643-9D88-D3DEF6B15FC5}"/>
    <dgm:cxn modelId="{D7E17932-B9BA-0A41-92E8-2A561A6F9471}" srcId="{0F95C0B3-5EB7-3A4C-86CB-C9AB30047073}" destId="{D327A22C-081F-2A41-A02A-2AE2F8A87703}" srcOrd="1" destOrd="0" parTransId="{C8DE4D0D-E3BD-DC43-8929-00CAA644224A}" sibTransId="{01ED07ED-BABC-FE49-9A94-1F2AB1AA5E5A}"/>
    <dgm:cxn modelId="{D1587248-110C-584B-B55B-94F794A9394D}" srcId="{D327A22C-081F-2A41-A02A-2AE2F8A87703}" destId="{3EBB3B30-B2FF-D144-9337-4B60A7A5100C}" srcOrd="0" destOrd="0" parTransId="{ACEC6791-39B0-3743-B1EF-BB036BF69149}" sibTransId="{4B4007A9-4695-4044-AC1A-2769E5165EA8}"/>
    <dgm:cxn modelId="{F9B6D448-6AA0-2548-9F46-48BD2EF59D3A}" type="presOf" srcId="{3EBB3B30-B2FF-D144-9337-4B60A7A5100C}" destId="{2E5195DC-A06E-4441-AC3F-325C25C845FA}" srcOrd="0" destOrd="0" presId="urn:microsoft.com/office/officeart/2005/8/layout/hList1"/>
    <dgm:cxn modelId="{3080077D-2C6A-8943-807E-7D58D10587DD}" type="presOf" srcId="{0F95C0B3-5EB7-3A4C-86CB-C9AB30047073}" destId="{860CA100-45A8-7C41-B7E4-997D6933C55E}" srcOrd="0" destOrd="0" presId="urn:microsoft.com/office/officeart/2005/8/layout/hList1"/>
    <dgm:cxn modelId="{492F8485-02EA-B94A-B9A3-B32F533B2780}" type="presOf" srcId="{D327A22C-081F-2A41-A02A-2AE2F8A87703}" destId="{9CCE6B2E-546D-9C4F-96D2-826246A15021}" srcOrd="0" destOrd="0" presId="urn:microsoft.com/office/officeart/2005/8/layout/hList1"/>
    <dgm:cxn modelId="{86157A8B-380A-CC48-928F-8C2039D5EB6A}" type="presOf" srcId="{C86A7E26-6407-C14D-AF31-E77F5934A1D4}" destId="{7C884F7B-D370-CB4F-A795-C6FDA31AB8D7}" srcOrd="0" destOrd="0" presId="urn:microsoft.com/office/officeart/2005/8/layout/hList1"/>
    <dgm:cxn modelId="{6311CA9A-59A9-6243-B72A-FD10A4F39A77}" type="presOf" srcId="{03DECBA0-D447-1543-AA33-21F10DC21ECD}" destId="{47C9FCD2-DE9D-3449-8566-C8856F25D315}" srcOrd="0" destOrd="1" presId="urn:microsoft.com/office/officeart/2005/8/layout/hList1"/>
    <dgm:cxn modelId="{BF99DAB3-06C4-F446-BEBE-175FF693531D}" srcId="{C86A7E26-6407-C14D-AF31-E77F5934A1D4}" destId="{1A46DE19-F7A2-5F4E-8392-76776BB6586F}" srcOrd="0" destOrd="0" parTransId="{5E91FD41-62D5-B54B-85EF-6DC77DD494E7}" sibTransId="{F1630C25-F355-574E-93E5-9B7E0115A636}"/>
    <dgm:cxn modelId="{54D928D5-E7B9-8443-B37A-880EDFEE75A7}" type="presOf" srcId="{1A46DE19-F7A2-5F4E-8392-76776BB6586F}" destId="{47C9FCD2-DE9D-3449-8566-C8856F25D315}" srcOrd="0" destOrd="0" presId="urn:microsoft.com/office/officeart/2005/8/layout/hList1"/>
    <dgm:cxn modelId="{7BB24DE7-054C-0449-97B8-258CD541ED5C}" type="presOf" srcId="{0E26C838-9682-424A-9B59-ECE15A354C19}" destId="{2E5195DC-A06E-4441-AC3F-325C25C845FA}" srcOrd="0" destOrd="1" presId="urn:microsoft.com/office/officeart/2005/8/layout/hList1"/>
    <dgm:cxn modelId="{57719EEF-C436-AF48-A5CC-5C1BC598747C}" srcId="{D327A22C-081F-2A41-A02A-2AE2F8A87703}" destId="{0E26C838-9682-424A-9B59-ECE15A354C19}" srcOrd="1" destOrd="0" parTransId="{BB6E574E-1095-5541-BD01-DD060A34D642}" sibTransId="{F72683DA-6111-A942-8EC6-011DC077ADBA}"/>
    <dgm:cxn modelId="{7F319631-FC7E-7C48-A283-921FF32A52F4}" type="presParOf" srcId="{860CA100-45A8-7C41-B7E4-997D6933C55E}" destId="{10F5A06A-1562-E248-9766-F1DBCC76D618}" srcOrd="0" destOrd="0" presId="urn:microsoft.com/office/officeart/2005/8/layout/hList1"/>
    <dgm:cxn modelId="{4B84F42E-4492-AD4F-9D26-9E849768ABB3}" type="presParOf" srcId="{10F5A06A-1562-E248-9766-F1DBCC76D618}" destId="{7C884F7B-D370-CB4F-A795-C6FDA31AB8D7}" srcOrd="0" destOrd="0" presId="urn:microsoft.com/office/officeart/2005/8/layout/hList1"/>
    <dgm:cxn modelId="{3ADFAE7A-66FF-FF4D-9965-8F0B511B1410}" type="presParOf" srcId="{10F5A06A-1562-E248-9766-F1DBCC76D618}" destId="{47C9FCD2-DE9D-3449-8566-C8856F25D315}" srcOrd="1" destOrd="0" presId="urn:microsoft.com/office/officeart/2005/8/layout/hList1"/>
    <dgm:cxn modelId="{499D915F-C8DB-EB4E-8CB5-76E8633DCB58}" type="presParOf" srcId="{860CA100-45A8-7C41-B7E4-997D6933C55E}" destId="{E42DA0A5-F9FE-494C-8675-4F9CA7B5B8EA}" srcOrd="1" destOrd="0" presId="urn:microsoft.com/office/officeart/2005/8/layout/hList1"/>
    <dgm:cxn modelId="{3B6B39E1-EF63-5546-AAB3-DD2AE22DB36D}" type="presParOf" srcId="{860CA100-45A8-7C41-B7E4-997D6933C55E}" destId="{52E5B25C-A8BD-3D45-918B-EE7326C01AD1}" srcOrd="2" destOrd="0" presId="urn:microsoft.com/office/officeart/2005/8/layout/hList1"/>
    <dgm:cxn modelId="{5E186AD9-0772-9441-B1C0-CB35D6B7FBC9}" type="presParOf" srcId="{52E5B25C-A8BD-3D45-918B-EE7326C01AD1}" destId="{9CCE6B2E-546D-9C4F-96D2-826246A15021}" srcOrd="0" destOrd="0" presId="urn:microsoft.com/office/officeart/2005/8/layout/hList1"/>
    <dgm:cxn modelId="{ED6D9371-B26B-E947-967F-F2069DE86A1C}" type="presParOf" srcId="{52E5B25C-A8BD-3D45-918B-EE7326C01AD1}" destId="{2E5195DC-A06E-4441-AC3F-325C25C845F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CCE81A0-C9B0-AC49-AD91-E49B4F4897E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l-PL"/>
        </a:p>
      </dgm:t>
    </dgm:pt>
    <dgm:pt modelId="{58A23850-8F1D-D048-AB79-202D2399281B}">
      <dgm:prSet/>
      <dgm:spPr/>
      <dgm:t>
        <a:bodyPr/>
        <a:lstStyle/>
        <a:p>
          <a:r>
            <a:rPr lang="pl-PL" b="0" i="0" dirty="0"/>
            <a:t>1. Chroniona Nazwa Pochodzenia;</a:t>
          </a:r>
          <a:endParaRPr lang="pl-PL" dirty="0"/>
        </a:p>
      </dgm:t>
    </dgm:pt>
    <dgm:pt modelId="{A7E5C4C4-82A0-5A44-8EFA-BE40510132CA}" type="parTrans" cxnId="{43254DBD-DF9F-754D-A782-480729953A89}">
      <dgm:prSet/>
      <dgm:spPr/>
      <dgm:t>
        <a:bodyPr/>
        <a:lstStyle/>
        <a:p>
          <a:endParaRPr lang="pl-PL"/>
        </a:p>
      </dgm:t>
    </dgm:pt>
    <dgm:pt modelId="{D90CC5DF-B9E7-0F40-B50C-F014E402D6DB}" type="sibTrans" cxnId="{43254DBD-DF9F-754D-A782-480729953A89}">
      <dgm:prSet/>
      <dgm:spPr/>
      <dgm:t>
        <a:bodyPr/>
        <a:lstStyle/>
        <a:p>
          <a:endParaRPr lang="pl-PL"/>
        </a:p>
      </dgm:t>
    </dgm:pt>
    <dgm:pt modelId="{DDADFC09-FF3E-7348-B0A9-3F0DAC22BB0D}">
      <dgm:prSet/>
      <dgm:spPr/>
      <dgm:t>
        <a:bodyPr/>
        <a:lstStyle/>
        <a:p>
          <a:r>
            <a:rPr lang="pl-PL" b="0" i="0"/>
            <a:t>2. Chronione Oznaczenie Geograficzne;</a:t>
          </a:r>
          <a:endParaRPr lang="pl-PL"/>
        </a:p>
      </dgm:t>
    </dgm:pt>
    <dgm:pt modelId="{566A0A9F-D9CB-3D4A-A76D-0290FE6660B8}" type="parTrans" cxnId="{0D7FEFB6-F725-CE4E-A5AB-E38EC5789B9D}">
      <dgm:prSet/>
      <dgm:spPr/>
      <dgm:t>
        <a:bodyPr/>
        <a:lstStyle/>
        <a:p>
          <a:endParaRPr lang="pl-PL"/>
        </a:p>
      </dgm:t>
    </dgm:pt>
    <dgm:pt modelId="{4BF51FA3-065A-FA47-9D25-25630A225DE7}" type="sibTrans" cxnId="{0D7FEFB6-F725-CE4E-A5AB-E38EC5789B9D}">
      <dgm:prSet/>
      <dgm:spPr/>
      <dgm:t>
        <a:bodyPr/>
        <a:lstStyle/>
        <a:p>
          <a:endParaRPr lang="pl-PL"/>
        </a:p>
      </dgm:t>
    </dgm:pt>
    <dgm:pt modelId="{3BAEC910-41A1-4C48-8B91-FECBD8F42163}">
      <dgm:prSet/>
      <dgm:spPr/>
      <dgm:t>
        <a:bodyPr/>
        <a:lstStyle/>
        <a:p>
          <a:r>
            <a:rPr lang="pl-PL" b="0" i="0"/>
            <a:t>3. Gwarantowana Tradycyjna Specjalność.</a:t>
          </a:r>
          <a:endParaRPr lang="pl-PL"/>
        </a:p>
      </dgm:t>
    </dgm:pt>
    <dgm:pt modelId="{FF54ACB1-A1BF-734F-9BC3-837F87BE9892}" type="parTrans" cxnId="{ACC857CF-2F5C-864E-95AC-1539B5A64D8F}">
      <dgm:prSet/>
      <dgm:spPr/>
      <dgm:t>
        <a:bodyPr/>
        <a:lstStyle/>
        <a:p>
          <a:endParaRPr lang="pl-PL"/>
        </a:p>
      </dgm:t>
    </dgm:pt>
    <dgm:pt modelId="{8CB37011-C15B-BC46-8E33-C0ABACEA4F83}" type="sibTrans" cxnId="{ACC857CF-2F5C-864E-95AC-1539B5A64D8F}">
      <dgm:prSet/>
      <dgm:spPr/>
      <dgm:t>
        <a:bodyPr/>
        <a:lstStyle/>
        <a:p>
          <a:endParaRPr lang="pl-PL"/>
        </a:p>
      </dgm:t>
    </dgm:pt>
    <dgm:pt modelId="{3F46DC1C-CE0E-3548-9E7D-2910E6658100}" type="pres">
      <dgm:prSet presAssocID="{0CCE81A0-C9B0-AC49-AD91-E49B4F4897E2}" presName="linear" presStyleCnt="0">
        <dgm:presLayoutVars>
          <dgm:animLvl val="lvl"/>
          <dgm:resizeHandles val="exact"/>
        </dgm:presLayoutVars>
      </dgm:prSet>
      <dgm:spPr/>
    </dgm:pt>
    <dgm:pt modelId="{42FA6147-3E1B-2342-9247-3B5FE0DBBC32}" type="pres">
      <dgm:prSet presAssocID="{58A23850-8F1D-D048-AB79-202D2399281B}" presName="parentText" presStyleLbl="node1" presStyleIdx="0" presStyleCnt="3">
        <dgm:presLayoutVars>
          <dgm:chMax val="0"/>
          <dgm:bulletEnabled val="1"/>
        </dgm:presLayoutVars>
      </dgm:prSet>
      <dgm:spPr/>
    </dgm:pt>
    <dgm:pt modelId="{3F784791-2269-6744-82CA-761C235F2C7B}" type="pres">
      <dgm:prSet presAssocID="{D90CC5DF-B9E7-0F40-B50C-F014E402D6DB}" presName="spacer" presStyleCnt="0"/>
      <dgm:spPr/>
    </dgm:pt>
    <dgm:pt modelId="{0C59ECCD-326B-E646-A7EE-8042E0ADFD78}" type="pres">
      <dgm:prSet presAssocID="{DDADFC09-FF3E-7348-B0A9-3F0DAC22BB0D}" presName="parentText" presStyleLbl="node1" presStyleIdx="1" presStyleCnt="3">
        <dgm:presLayoutVars>
          <dgm:chMax val="0"/>
          <dgm:bulletEnabled val="1"/>
        </dgm:presLayoutVars>
      </dgm:prSet>
      <dgm:spPr/>
    </dgm:pt>
    <dgm:pt modelId="{BF582EA3-0F9B-E945-8ED4-D10E4AB89E8F}" type="pres">
      <dgm:prSet presAssocID="{4BF51FA3-065A-FA47-9D25-25630A225DE7}" presName="spacer" presStyleCnt="0"/>
      <dgm:spPr/>
    </dgm:pt>
    <dgm:pt modelId="{6B9CFC8A-A299-4348-A80B-6803650DD788}" type="pres">
      <dgm:prSet presAssocID="{3BAEC910-41A1-4C48-8B91-FECBD8F42163}" presName="parentText" presStyleLbl="node1" presStyleIdx="2" presStyleCnt="3">
        <dgm:presLayoutVars>
          <dgm:chMax val="0"/>
          <dgm:bulletEnabled val="1"/>
        </dgm:presLayoutVars>
      </dgm:prSet>
      <dgm:spPr/>
    </dgm:pt>
  </dgm:ptLst>
  <dgm:cxnLst>
    <dgm:cxn modelId="{9632D30B-88EE-AF43-A14C-CA92231E0EB1}" type="presOf" srcId="{58A23850-8F1D-D048-AB79-202D2399281B}" destId="{42FA6147-3E1B-2342-9247-3B5FE0DBBC32}" srcOrd="0" destOrd="0" presId="urn:microsoft.com/office/officeart/2005/8/layout/vList2"/>
    <dgm:cxn modelId="{62158A46-B56E-4A4C-955B-253D5C7BB43F}" type="presOf" srcId="{0CCE81A0-C9B0-AC49-AD91-E49B4F4897E2}" destId="{3F46DC1C-CE0E-3548-9E7D-2910E6658100}" srcOrd="0" destOrd="0" presId="urn:microsoft.com/office/officeart/2005/8/layout/vList2"/>
    <dgm:cxn modelId="{CD80274E-1AD0-9E4C-AA62-EB8B21BCA945}" type="presOf" srcId="{3BAEC910-41A1-4C48-8B91-FECBD8F42163}" destId="{6B9CFC8A-A299-4348-A80B-6803650DD788}" srcOrd="0" destOrd="0" presId="urn:microsoft.com/office/officeart/2005/8/layout/vList2"/>
    <dgm:cxn modelId="{1BF4A766-54A2-A241-B1EF-4C7080B07BC6}" type="presOf" srcId="{DDADFC09-FF3E-7348-B0A9-3F0DAC22BB0D}" destId="{0C59ECCD-326B-E646-A7EE-8042E0ADFD78}" srcOrd="0" destOrd="0" presId="urn:microsoft.com/office/officeart/2005/8/layout/vList2"/>
    <dgm:cxn modelId="{0D7FEFB6-F725-CE4E-A5AB-E38EC5789B9D}" srcId="{0CCE81A0-C9B0-AC49-AD91-E49B4F4897E2}" destId="{DDADFC09-FF3E-7348-B0A9-3F0DAC22BB0D}" srcOrd="1" destOrd="0" parTransId="{566A0A9F-D9CB-3D4A-A76D-0290FE6660B8}" sibTransId="{4BF51FA3-065A-FA47-9D25-25630A225DE7}"/>
    <dgm:cxn modelId="{43254DBD-DF9F-754D-A782-480729953A89}" srcId="{0CCE81A0-C9B0-AC49-AD91-E49B4F4897E2}" destId="{58A23850-8F1D-D048-AB79-202D2399281B}" srcOrd="0" destOrd="0" parTransId="{A7E5C4C4-82A0-5A44-8EFA-BE40510132CA}" sibTransId="{D90CC5DF-B9E7-0F40-B50C-F014E402D6DB}"/>
    <dgm:cxn modelId="{ACC857CF-2F5C-864E-95AC-1539B5A64D8F}" srcId="{0CCE81A0-C9B0-AC49-AD91-E49B4F4897E2}" destId="{3BAEC910-41A1-4C48-8B91-FECBD8F42163}" srcOrd="2" destOrd="0" parTransId="{FF54ACB1-A1BF-734F-9BC3-837F87BE9892}" sibTransId="{8CB37011-C15B-BC46-8E33-C0ABACEA4F83}"/>
    <dgm:cxn modelId="{9C069918-70B7-D44B-B9AC-1FF1F7C0ED85}" type="presParOf" srcId="{3F46DC1C-CE0E-3548-9E7D-2910E6658100}" destId="{42FA6147-3E1B-2342-9247-3B5FE0DBBC32}" srcOrd="0" destOrd="0" presId="urn:microsoft.com/office/officeart/2005/8/layout/vList2"/>
    <dgm:cxn modelId="{EEB894C6-69B9-7A4B-B294-4FB925756E12}" type="presParOf" srcId="{3F46DC1C-CE0E-3548-9E7D-2910E6658100}" destId="{3F784791-2269-6744-82CA-761C235F2C7B}" srcOrd="1" destOrd="0" presId="urn:microsoft.com/office/officeart/2005/8/layout/vList2"/>
    <dgm:cxn modelId="{12D40C08-AC66-754B-B318-12C95C9BE29F}" type="presParOf" srcId="{3F46DC1C-CE0E-3548-9E7D-2910E6658100}" destId="{0C59ECCD-326B-E646-A7EE-8042E0ADFD78}" srcOrd="2" destOrd="0" presId="urn:microsoft.com/office/officeart/2005/8/layout/vList2"/>
    <dgm:cxn modelId="{12DBF6BC-5ADC-9F4A-935B-FD18ED241DEA}" type="presParOf" srcId="{3F46DC1C-CE0E-3548-9E7D-2910E6658100}" destId="{BF582EA3-0F9B-E945-8ED4-D10E4AB89E8F}" srcOrd="3" destOrd="0" presId="urn:microsoft.com/office/officeart/2005/8/layout/vList2"/>
    <dgm:cxn modelId="{1D1B72EB-6590-B945-AAFB-5EE090AA2390}" type="presParOf" srcId="{3F46DC1C-CE0E-3548-9E7D-2910E6658100}" destId="{6B9CFC8A-A299-4348-A80B-6803650DD78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500A8B-CC2E-4BEC-B98B-9C31A523E50B}"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B186082-DE78-4505-B2FF-12A5BD275A12}">
      <dgm:prSet/>
      <dgm:spPr/>
      <dgm:t>
        <a:bodyPr/>
        <a:lstStyle/>
        <a:p>
          <a:r>
            <a:rPr lang="pl-PL" b="0" u="none" dirty="0"/>
            <a:t>Wynalazk</a:t>
          </a:r>
          <a:r>
            <a:rPr lang="pl-PL" b="1" u="none" dirty="0"/>
            <a:t>i</a:t>
          </a:r>
          <a:r>
            <a:rPr lang="pl-PL" dirty="0"/>
            <a:t> – chronione są patentami – art. 24 </a:t>
          </a:r>
          <a:r>
            <a:rPr lang="pl-PL" dirty="0" err="1"/>
            <a:t>p.w.p</a:t>
          </a:r>
          <a:r>
            <a:rPr lang="pl-PL" dirty="0"/>
            <a:t>. a niekiedy również innymi prawami ochronnymi – art. 75</a:t>
          </a:r>
          <a:r>
            <a:rPr lang="pl-PL" baseline="30000" dirty="0"/>
            <a:t>1</a:t>
          </a:r>
          <a:r>
            <a:rPr lang="pl-PL" dirty="0"/>
            <a:t> </a:t>
          </a:r>
          <a:r>
            <a:rPr lang="pl-PL" dirty="0" err="1"/>
            <a:t>p.w.p</a:t>
          </a:r>
          <a:r>
            <a:rPr lang="pl-PL" dirty="0"/>
            <a:t>. (np. dodatkowe świadectwa ochronne dla produktów leczniczych, środków ochrony roślin) </a:t>
          </a:r>
          <a:endParaRPr lang="en-US" dirty="0"/>
        </a:p>
      </dgm:t>
    </dgm:pt>
    <dgm:pt modelId="{B52E6A20-F6F6-4C16-B0D8-B3BB4B08D9D3}" type="parTrans" cxnId="{6F97F973-36B9-4E6F-974F-D1D459004149}">
      <dgm:prSet/>
      <dgm:spPr/>
      <dgm:t>
        <a:bodyPr/>
        <a:lstStyle/>
        <a:p>
          <a:endParaRPr lang="en-US"/>
        </a:p>
      </dgm:t>
    </dgm:pt>
    <dgm:pt modelId="{55D039BF-94EC-420D-B52E-81EB51576A33}" type="sibTrans" cxnId="{6F97F973-36B9-4E6F-974F-D1D459004149}">
      <dgm:prSet/>
      <dgm:spPr/>
      <dgm:t>
        <a:bodyPr/>
        <a:lstStyle/>
        <a:p>
          <a:endParaRPr lang="en-US"/>
        </a:p>
      </dgm:t>
    </dgm:pt>
    <dgm:pt modelId="{0E3292CA-6C52-4D10-8A58-BC08D68004E8}">
      <dgm:prSet/>
      <dgm:spPr/>
      <dgm:t>
        <a:bodyPr/>
        <a:lstStyle/>
        <a:p>
          <a:r>
            <a:rPr lang="pl-PL" dirty="0"/>
            <a:t>Wzory użytkowe – chronione prawami  ochronnymi na wzory użytkowe - 94 i n. </a:t>
          </a:r>
          <a:r>
            <a:rPr lang="pl-PL" dirty="0" err="1"/>
            <a:t>p.w.p</a:t>
          </a:r>
          <a:endParaRPr lang="en-US" dirty="0"/>
        </a:p>
      </dgm:t>
    </dgm:pt>
    <dgm:pt modelId="{56AB98BD-BFD6-4098-A7EB-F547B3E1E580}" type="parTrans" cxnId="{157F77C0-5A2D-45D4-B261-86EA1FE49C77}">
      <dgm:prSet/>
      <dgm:spPr/>
      <dgm:t>
        <a:bodyPr/>
        <a:lstStyle/>
        <a:p>
          <a:endParaRPr lang="en-US"/>
        </a:p>
      </dgm:t>
    </dgm:pt>
    <dgm:pt modelId="{BFE005F2-2270-4B5C-BB20-3312A5E53BE7}" type="sibTrans" cxnId="{157F77C0-5A2D-45D4-B261-86EA1FE49C77}">
      <dgm:prSet/>
      <dgm:spPr/>
      <dgm:t>
        <a:bodyPr/>
        <a:lstStyle/>
        <a:p>
          <a:endParaRPr lang="en-US"/>
        </a:p>
      </dgm:t>
    </dgm:pt>
    <dgm:pt modelId="{D64E298E-1051-4849-A145-BB098A0A004A}">
      <dgm:prSet/>
      <dgm:spPr/>
      <dgm:t>
        <a:bodyPr/>
        <a:lstStyle/>
        <a:p>
          <a:r>
            <a:rPr lang="pl-PL" b="1" dirty="0"/>
            <a:t>Wzory przemysłowe </a:t>
          </a:r>
          <a:r>
            <a:rPr lang="pl-PL" dirty="0"/>
            <a:t>– chronione prawami z rejestracji wzorów przemysłowych – art. 102 i n. </a:t>
          </a:r>
          <a:r>
            <a:rPr lang="pl-PL" dirty="0" err="1"/>
            <a:t>p.w.p</a:t>
          </a:r>
          <a:r>
            <a:rPr lang="pl-PL" dirty="0"/>
            <a:t>.</a:t>
          </a:r>
          <a:endParaRPr lang="en-US" dirty="0"/>
        </a:p>
      </dgm:t>
    </dgm:pt>
    <dgm:pt modelId="{20D6FEC7-1235-426E-8A99-1F438A1124EB}" type="parTrans" cxnId="{BC28BFCB-F874-4AFA-88E7-86C3B8A97580}">
      <dgm:prSet/>
      <dgm:spPr/>
      <dgm:t>
        <a:bodyPr/>
        <a:lstStyle/>
        <a:p>
          <a:endParaRPr lang="en-US"/>
        </a:p>
      </dgm:t>
    </dgm:pt>
    <dgm:pt modelId="{19B2E20D-96AC-40B9-83EA-A0C5D70E723F}" type="sibTrans" cxnId="{BC28BFCB-F874-4AFA-88E7-86C3B8A97580}">
      <dgm:prSet/>
      <dgm:spPr/>
      <dgm:t>
        <a:bodyPr/>
        <a:lstStyle/>
        <a:p>
          <a:endParaRPr lang="en-US"/>
        </a:p>
      </dgm:t>
    </dgm:pt>
    <dgm:pt modelId="{26E3F96C-FB05-4875-B086-B8BA116567C3}">
      <dgm:prSet/>
      <dgm:spPr/>
      <dgm:t>
        <a:bodyPr/>
        <a:lstStyle/>
        <a:p>
          <a:r>
            <a:rPr lang="pl-PL"/>
            <a:t>Znaki towarowe – chronione prawami ochronnymi na znaki towarowe – art. 120 i n. p.w.p.</a:t>
          </a:r>
          <a:endParaRPr lang="en-US"/>
        </a:p>
      </dgm:t>
    </dgm:pt>
    <dgm:pt modelId="{D31F7960-09AC-42AA-97A8-F800482A9789}" type="parTrans" cxnId="{7F9093CF-01DB-4EA8-B609-D91204636403}">
      <dgm:prSet/>
      <dgm:spPr/>
      <dgm:t>
        <a:bodyPr/>
        <a:lstStyle/>
        <a:p>
          <a:endParaRPr lang="en-US"/>
        </a:p>
      </dgm:t>
    </dgm:pt>
    <dgm:pt modelId="{31BFC8D2-7CD3-41DE-8233-41EFF7C50269}" type="sibTrans" cxnId="{7F9093CF-01DB-4EA8-B609-D91204636403}">
      <dgm:prSet/>
      <dgm:spPr/>
      <dgm:t>
        <a:bodyPr/>
        <a:lstStyle/>
        <a:p>
          <a:endParaRPr lang="en-US"/>
        </a:p>
      </dgm:t>
    </dgm:pt>
    <dgm:pt modelId="{C0ACA87B-C4EC-47C9-987B-BFDEA4964428}">
      <dgm:prSet/>
      <dgm:spPr/>
      <dgm:t>
        <a:bodyPr/>
        <a:lstStyle/>
        <a:p>
          <a:r>
            <a:rPr lang="pl-PL"/>
            <a:t>Oznaczenia geograficzne – chronione prawami z rejestracji oznaczeń geograficznych art. 174 i n p.w.p.</a:t>
          </a:r>
          <a:endParaRPr lang="en-US"/>
        </a:p>
      </dgm:t>
    </dgm:pt>
    <dgm:pt modelId="{ED394A25-B48E-4F85-89B3-2CD3EB0568DA}" type="parTrans" cxnId="{6DE7B091-EEE6-489C-8CF2-FA2CC5E3FEE3}">
      <dgm:prSet/>
      <dgm:spPr/>
      <dgm:t>
        <a:bodyPr/>
        <a:lstStyle/>
        <a:p>
          <a:endParaRPr lang="en-US"/>
        </a:p>
      </dgm:t>
    </dgm:pt>
    <dgm:pt modelId="{BA5986F4-8F53-4C50-8101-1DE63B9044B8}" type="sibTrans" cxnId="{6DE7B091-EEE6-489C-8CF2-FA2CC5E3FEE3}">
      <dgm:prSet/>
      <dgm:spPr/>
      <dgm:t>
        <a:bodyPr/>
        <a:lstStyle/>
        <a:p>
          <a:endParaRPr lang="en-US"/>
        </a:p>
      </dgm:t>
    </dgm:pt>
    <dgm:pt modelId="{E2797145-633D-4CE5-9134-3D7E4422D5DF}">
      <dgm:prSet/>
      <dgm:spPr/>
      <dgm:t>
        <a:bodyPr/>
        <a:lstStyle/>
        <a:p>
          <a:r>
            <a:rPr lang="pl-PL"/>
            <a:t>Topografie układów scalonych – chronione prawami z topografii układów scalonych – 196 i n. p.w.p.</a:t>
          </a:r>
          <a:endParaRPr lang="en-US"/>
        </a:p>
      </dgm:t>
    </dgm:pt>
    <dgm:pt modelId="{D443C8DC-5066-4735-A7F7-02DC32527506}" type="parTrans" cxnId="{85262C4B-714A-4695-993E-3745CFFD7AB5}">
      <dgm:prSet/>
      <dgm:spPr/>
      <dgm:t>
        <a:bodyPr/>
        <a:lstStyle/>
        <a:p>
          <a:endParaRPr lang="en-US"/>
        </a:p>
      </dgm:t>
    </dgm:pt>
    <dgm:pt modelId="{D8923A1C-A9CB-4E2B-902D-D1A4E9BE439C}" type="sibTrans" cxnId="{85262C4B-714A-4695-993E-3745CFFD7AB5}">
      <dgm:prSet/>
      <dgm:spPr/>
      <dgm:t>
        <a:bodyPr/>
        <a:lstStyle/>
        <a:p>
          <a:endParaRPr lang="en-US"/>
        </a:p>
      </dgm:t>
    </dgm:pt>
    <dgm:pt modelId="{ACF4ECDC-35D6-3B46-83C4-B8E95D95867F}" type="pres">
      <dgm:prSet presAssocID="{3D500A8B-CC2E-4BEC-B98B-9C31A523E50B}" presName="diagram" presStyleCnt="0">
        <dgm:presLayoutVars>
          <dgm:dir/>
          <dgm:resizeHandles val="exact"/>
        </dgm:presLayoutVars>
      </dgm:prSet>
      <dgm:spPr/>
    </dgm:pt>
    <dgm:pt modelId="{720D2A3C-85A0-4042-AF67-2B6A59387AA4}" type="pres">
      <dgm:prSet presAssocID="{8B186082-DE78-4505-B2FF-12A5BD275A12}" presName="node" presStyleLbl="node1" presStyleIdx="0" presStyleCnt="6">
        <dgm:presLayoutVars>
          <dgm:bulletEnabled val="1"/>
        </dgm:presLayoutVars>
      </dgm:prSet>
      <dgm:spPr/>
    </dgm:pt>
    <dgm:pt modelId="{BE6EA276-A9EB-C34C-84D8-37B193510FEA}" type="pres">
      <dgm:prSet presAssocID="{55D039BF-94EC-420D-B52E-81EB51576A33}" presName="sibTrans" presStyleCnt="0"/>
      <dgm:spPr/>
    </dgm:pt>
    <dgm:pt modelId="{02964F11-083C-B445-B58C-C0C226234D98}" type="pres">
      <dgm:prSet presAssocID="{0E3292CA-6C52-4D10-8A58-BC08D68004E8}" presName="node" presStyleLbl="node1" presStyleIdx="1" presStyleCnt="6">
        <dgm:presLayoutVars>
          <dgm:bulletEnabled val="1"/>
        </dgm:presLayoutVars>
      </dgm:prSet>
      <dgm:spPr/>
    </dgm:pt>
    <dgm:pt modelId="{1902F52E-E71D-4247-A5C2-FF45BC64DCE1}" type="pres">
      <dgm:prSet presAssocID="{BFE005F2-2270-4B5C-BB20-3312A5E53BE7}" presName="sibTrans" presStyleCnt="0"/>
      <dgm:spPr/>
    </dgm:pt>
    <dgm:pt modelId="{E1193E00-C02C-AE46-AB55-C99A247689C6}" type="pres">
      <dgm:prSet presAssocID="{D64E298E-1051-4849-A145-BB098A0A004A}" presName="node" presStyleLbl="node1" presStyleIdx="2" presStyleCnt="6">
        <dgm:presLayoutVars>
          <dgm:bulletEnabled val="1"/>
        </dgm:presLayoutVars>
      </dgm:prSet>
      <dgm:spPr/>
    </dgm:pt>
    <dgm:pt modelId="{935A2415-CF8D-D84C-9258-5D6DB01D8125}" type="pres">
      <dgm:prSet presAssocID="{19B2E20D-96AC-40B9-83EA-A0C5D70E723F}" presName="sibTrans" presStyleCnt="0"/>
      <dgm:spPr/>
    </dgm:pt>
    <dgm:pt modelId="{A0CCF702-8B2E-F14B-8896-07F1C1C39389}" type="pres">
      <dgm:prSet presAssocID="{26E3F96C-FB05-4875-B086-B8BA116567C3}" presName="node" presStyleLbl="node1" presStyleIdx="3" presStyleCnt="6">
        <dgm:presLayoutVars>
          <dgm:bulletEnabled val="1"/>
        </dgm:presLayoutVars>
      </dgm:prSet>
      <dgm:spPr/>
    </dgm:pt>
    <dgm:pt modelId="{3208458D-BA71-CD42-A92F-09591DBCB1C5}" type="pres">
      <dgm:prSet presAssocID="{31BFC8D2-7CD3-41DE-8233-41EFF7C50269}" presName="sibTrans" presStyleCnt="0"/>
      <dgm:spPr/>
    </dgm:pt>
    <dgm:pt modelId="{B12AC4EC-ED37-CD40-A9DC-0F0AD38FEC6A}" type="pres">
      <dgm:prSet presAssocID="{C0ACA87B-C4EC-47C9-987B-BFDEA4964428}" presName="node" presStyleLbl="node1" presStyleIdx="4" presStyleCnt="6">
        <dgm:presLayoutVars>
          <dgm:bulletEnabled val="1"/>
        </dgm:presLayoutVars>
      </dgm:prSet>
      <dgm:spPr/>
    </dgm:pt>
    <dgm:pt modelId="{1A58EF4F-B426-3043-9A73-7EB0F1E3BAB9}" type="pres">
      <dgm:prSet presAssocID="{BA5986F4-8F53-4C50-8101-1DE63B9044B8}" presName="sibTrans" presStyleCnt="0"/>
      <dgm:spPr/>
    </dgm:pt>
    <dgm:pt modelId="{80FFD188-F2CB-CB4C-90EB-7F5F24B2554F}" type="pres">
      <dgm:prSet presAssocID="{E2797145-633D-4CE5-9134-3D7E4422D5DF}" presName="node" presStyleLbl="node1" presStyleIdx="5" presStyleCnt="6">
        <dgm:presLayoutVars>
          <dgm:bulletEnabled val="1"/>
        </dgm:presLayoutVars>
      </dgm:prSet>
      <dgm:spPr/>
    </dgm:pt>
  </dgm:ptLst>
  <dgm:cxnLst>
    <dgm:cxn modelId="{21C0261C-CB95-0B44-BCE1-479D9D5EF216}" type="presOf" srcId="{3D500A8B-CC2E-4BEC-B98B-9C31A523E50B}" destId="{ACF4ECDC-35D6-3B46-83C4-B8E95D95867F}" srcOrd="0" destOrd="0" presId="urn:microsoft.com/office/officeart/2005/8/layout/default"/>
    <dgm:cxn modelId="{99834622-376E-C44B-A22C-6E79534167D5}" type="presOf" srcId="{D64E298E-1051-4849-A145-BB098A0A004A}" destId="{E1193E00-C02C-AE46-AB55-C99A247689C6}" srcOrd="0" destOrd="0" presId="urn:microsoft.com/office/officeart/2005/8/layout/default"/>
    <dgm:cxn modelId="{2B2BCE45-6F95-DB4C-A338-34A904712CA2}" type="presOf" srcId="{26E3F96C-FB05-4875-B086-B8BA116567C3}" destId="{A0CCF702-8B2E-F14B-8896-07F1C1C39389}" srcOrd="0" destOrd="0" presId="urn:microsoft.com/office/officeart/2005/8/layout/default"/>
    <dgm:cxn modelId="{85262C4B-714A-4695-993E-3745CFFD7AB5}" srcId="{3D500A8B-CC2E-4BEC-B98B-9C31A523E50B}" destId="{E2797145-633D-4CE5-9134-3D7E4422D5DF}" srcOrd="5" destOrd="0" parTransId="{D443C8DC-5066-4735-A7F7-02DC32527506}" sibTransId="{D8923A1C-A9CB-4E2B-902D-D1A4E9BE439C}"/>
    <dgm:cxn modelId="{6F97F973-36B9-4E6F-974F-D1D459004149}" srcId="{3D500A8B-CC2E-4BEC-B98B-9C31A523E50B}" destId="{8B186082-DE78-4505-B2FF-12A5BD275A12}" srcOrd="0" destOrd="0" parTransId="{B52E6A20-F6F6-4C16-B0D8-B3BB4B08D9D3}" sibTransId="{55D039BF-94EC-420D-B52E-81EB51576A33}"/>
    <dgm:cxn modelId="{6DE7B091-EEE6-489C-8CF2-FA2CC5E3FEE3}" srcId="{3D500A8B-CC2E-4BEC-B98B-9C31A523E50B}" destId="{C0ACA87B-C4EC-47C9-987B-BFDEA4964428}" srcOrd="4" destOrd="0" parTransId="{ED394A25-B48E-4F85-89B3-2CD3EB0568DA}" sibTransId="{BA5986F4-8F53-4C50-8101-1DE63B9044B8}"/>
    <dgm:cxn modelId="{3A32FB96-A6D3-844B-A6A2-E664C1F84D72}" type="presOf" srcId="{8B186082-DE78-4505-B2FF-12A5BD275A12}" destId="{720D2A3C-85A0-4042-AF67-2B6A59387AA4}" srcOrd="0" destOrd="0" presId="urn:microsoft.com/office/officeart/2005/8/layout/default"/>
    <dgm:cxn modelId="{3151D69C-41CB-2547-8F37-C88B702E650E}" type="presOf" srcId="{E2797145-633D-4CE5-9134-3D7E4422D5DF}" destId="{80FFD188-F2CB-CB4C-90EB-7F5F24B2554F}" srcOrd="0" destOrd="0" presId="urn:microsoft.com/office/officeart/2005/8/layout/default"/>
    <dgm:cxn modelId="{B34750B3-5A7A-7B40-B944-51C442BDA58A}" type="presOf" srcId="{C0ACA87B-C4EC-47C9-987B-BFDEA4964428}" destId="{B12AC4EC-ED37-CD40-A9DC-0F0AD38FEC6A}" srcOrd="0" destOrd="0" presId="urn:microsoft.com/office/officeart/2005/8/layout/default"/>
    <dgm:cxn modelId="{157F77C0-5A2D-45D4-B261-86EA1FE49C77}" srcId="{3D500A8B-CC2E-4BEC-B98B-9C31A523E50B}" destId="{0E3292CA-6C52-4D10-8A58-BC08D68004E8}" srcOrd="1" destOrd="0" parTransId="{56AB98BD-BFD6-4098-A7EB-F547B3E1E580}" sibTransId="{BFE005F2-2270-4B5C-BB20-3312A5E53BE7}"/>
    <dgm:cxn modelId="{BC28BFCB-F874-4AFA-88E7-86C3B8A97580}" srcId="{3D500A8B-CC2E-4BEC-B98B-9C31A523E50B}" destId="{D64E298E-1051-4849-A145-BB098A0A004A}" srcOrd="2" destOrd="0" parTransId="{20D6FEC7-1235-426E-8A99-1F438A1124EB}" sibTransId="{19B2E20D-96AC-40B9-83EA-A0C5D70E723F}"/>
    <dgm:cxn modelId="{7F9093CF-01DB-4EA8-B609-D91204636403}" srcId="{3D500A8B-CC2E-4BEC-B98B-9C31A523E50B}" destId="{26E3F96C-FB05-4875-B086-B8BA116567C3}" srcOrd="3" destOrd="0" parTransId="{D31F7960-09AC-42AA-97A8-F800482A9789}" sibTransId="{31BFC8D2-7CD3-41DE-8233-41EFF7C50269}"/>
    <dgm:cxn modelId="{B6D411F6-F1E2-CA41-8424-BF882D65F0CB}" type="presOf" srcId="{0E3292CA-6C52-4D10-8A58-BC08D68004E8}" destId="{02964F11-083C-B445-B58C-C0C226234D98}" srcOrd="0" destOrd="0" presId="urn:microsoft.com/office/officeart/2005/8/layout/default"/>
    <dgm:cxn modelId="{21C9C2A1-9BDC-5C46-992A-73EA7FCC5D1E}" type="presParOf" srcId="{ACF4ECDC-35D6-3B46-83C4-B8E95D95867F}" destId="{720D2A3C-85A0-4042-AF67-2B6A59387AA4}" srcOrd="0" destOrd="0" presId="urn:microsoft.com/office/officeart/2005/8/layout/default"/>
    <dgm:cxn modelId="{AB1334FD-2A7A-114F-BDFC-B66FF57F62B8}" type="presParOf" srcId="{ACF4ECDC-35D6-3B46-83C4-B8E95D95867F}" destId="{BE6EA276-A9EB-C34C-84D8-37B193510FEA}" srcOrd="1" destOrd="0" presId="urn:microsoft.com/office/officeart/2005/8/layout/default"/>
    <dgm:cxn modelId="{02DBD4B7-C246-FB4C-ADF7-D3E0B458B156}" type="presParOf" srcId="{ACF4ECDC-35D6-3B46-83C4-B8E95D95867F}" destId="{02964F11-083C-B445-B58C-C0C226234D98}" srcOrd="2" destOrd="0" presId="urn:microsoft.com/office/officeart/2005/8/layout/default"/>
    <dgm:cxn modelId="{EC272BDD-9E51-104F-9FBC-07BC3A4C6C85}" type="presParOf" srcId="{ACF4ECDC-35D6-3B46-83C4-B8E95D95867F}" destId="{1902F52E-E71D-4247-A5C2-FF45BC64DCE1}" srcOrd="3" destOrd="0" presId="urn:microsoft.com/office/officeart/2005/8/layout/default"/>
    <dgm:cxn modelId="{DE4D916D-A92A-AF47-885B-9D0EB58DCCAA}" type="presParOf" srcId="{ACF4ECDC-35D6-3B46-83C4-B8E95D95867F}" destId="{E1193E00-C02C-AE46-AB55-C99A247689C6}" srcOrd="4" destOrd="0" presId="urn:microsoft.com/office/officeart/2005/8/layout/default"/>
    <dgm:cxn modelId="{3A7C5924-125F-2E4F-879C-9EE2734B3662}" type="presParOf" srcId="{ACF4ECDC-35D6-3B46-83C4-B8E95D95867F}" destId="{935A2415-CF8D-D84C-9258-5D6DB01D8125}" srcOrd="5" destOrd="0" presId="urn:microsoft.com/office/officeart/2005/8/layout/default"/>
    <dgm:cxn modelId="{BC563ED1-11B0-104E-BAD5-4895D36B5080}" type="presParOf" srcId="{ACF4ECDC-35D6-3B46-83C4-B8E95D95867F}" destId="{A0CCF702-8B2E-F14B-8896-07F1C1C39389}" srcOrd="6" destOrd="0" presId="urn:microsoft.com/office/officeart/2005/8/layout/default"/>
    <dgm:cxn modelId="{57C98A37-FCD1-4A40-8B9D-4187F149B582}" type="presParOf" srcId="{ACF4ECDC-35D6-3B46-83C4-B8E95D95867F}" destId="{3208458D-BA71-CD42-A92F-09591DBCB1C5}" srcOrd="7" destOrd="0" presId="urn:microsoft.com/office/officeart/2005/8/layout/default"/>
    <dgm:cxn modelId="{9F380CFD-C221-A142-AF98-6249F7A09E0F}" type="presParOf" srcId="{ACF4ECDC-35D6-3B46-83C4-B8E95D95867F}" destId="{B12AC4EC-ED37-CD40-A9DC-0F0AD38FEC6A}" srcOrd="8" destOrd="0" presId="urn:microsoft.com/office/officeart/2005/8/layout/default"/>
    <dgm:cxn modelId="{22275894-3FCD-C343-8E26-F482276CC7C9}" type="presParOf" srcId="{ACF4ECDC-35D6-3B46-83C4-B8E95D95867F}" destId="{1A58EF4F-B426-3043-9A73-7EB0F1E3BAB9}" srcOrd="9" destOrd="0" presId="urn:microsoft.com/office/officeart/2005/8/layout/default"/>
    <dgm:cxn modelId="{0AA6626C-AAA2-CD49-9246-859D52E21105}" type="presParOf" srcId="{ACF4ECDC-35D6-3B46-83C4-B8E95D95867F}" destId="{80FFD188-F2CB-CB4C-90EB-7F5F24B2554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C84C70D-9855-6A45-A422-C5A3CBECB9E8}" type="doc">
      <dgm:prSet loTypeId="urn:microsoft.com/office/officeart/2005/8/layout/arrow2" loCatId="" qsTypeId="urn:microsoft.com/office/officeart/2005/8/quickstyle/simple1" qsCatId="simple" csTypeId="urn:microsoft.com/office/officeart/2005/8/colors/accent1_2" csCatId="accent1" phldr="1"/>
      <dgm:spPr/>
    </dgm:pt>
    <dgm:pt modelId="{C4FB2C89-5C27-B24C-9AD0-627695598F31}">
      <dgm:prSet phldrT="[Tekst]"/>
      <dgm:spPr/>
      <dgm:t>
        <a:bodyPr/>
        <a:lstStyle/>
        <a:p>
          <a:r>
            <a:rPr lang="pl-PL" b="1" dirty="0"/>
            <a:t>Gwarantowana Tradycyjna Specjalność </a:t>
          </a:r>
          <a:r>
            <a:rPr lang="pl-PL" dirty="0"/>
            <a:t>- nie musi być związana z regionem, ale musi posiadać oparty na tradycji zespół cech</a:t>
          </a:r>
        </a:p>
      </dgm:t>
    </dgm:pt>
    <dgm:pt modelId="{EFE83E04-F2CC-7C45-8CFC-D14EB22EB7DF}" type="parTrans" cxnId="{BC289E6C-0B57-5246-9A3F-DE6365CFB87A}">
      <dgm:prSet/>
      <dgm:spPr/>
      <dgm:t>
        <a:bodyPr/>
        <a:lstStyle/>
        <a:p>
          <a:endParaRPr lang="pl-PL"/>
        </a:p>
      </dgm:t>
    </dgm:pt>
    <dgm:pt modelId="{8825508F-14D0-184F-8E6A-E6F4326EF84B}" type="sibTrans" cxnId="{BC289E6C-0B57-5246-9A3F-DE6365CFB87A}">
      <dgm:prSet/>
      <dgm:spPr/>
      <dgm:t>
        <a:bodyPr/>
        <a:lstStyle/>
        <a:p>
          <a:endParaRPr lang="pl-PL"/>
        </a:p>
      </dgm:t>
    </dgm:pt>
    <dgm:pt modelId="{B2D90CE6-E264-9B40-A557-E0A624A479EE}">
      <dgm:prSet phldrT="[Tekst]"/>
      <dgm:spPr/>
      <dgm:t>
        <a:bodyPr/>
        <a:lstStyle/>
        <a:p>
          <a:r>
            <a:rPr lang="pl-PL" b="1" dirty="0"/>
            <a:t>Chronione oznaczenie geograficzne </a:t>
          </a:r>
          <a:r>
            <a:rPr lang="pl-PL" dirty="0"/>
            <a:t>- przynajmniej jedna z trzech faz produkcji [produkcja, przetwarzanie, przygotowanie] musi odbywać się na danym obszarze</a:t>
          </a:r>
        </a:p>
      </dgm:t>
    </dgm:pt>
    <dgm:pt modelId="{71F5DA25-EB60-2742-AD74-686917EBB4B4}" type="parTrans" cxnId="{A723B659-E254-6144-8CBF-FD710B0CBDD6}">
      <dgm:prSet/>
      <dgm:spPr/>
      <dgm:t>
        <a:bodyPr/>
        <a:lstStyle/>
        <a:p>
          <a:endParaRPr lang="pl-PL"/>
        </a:p>
      </dgm:t>
    </dgm:pt>
    <dgm:pt modelId="{BF01C5E8-C79E-6146-9D81-44B1FB643723}" type="sibTrans" cxnId="{A723B659-E254-6144-8CBF-FD710B0CBDD6}">
      <dgm:prSet/>
      <dgm:spPr/>
      <dgm:t>
        <a:bodyPr/>
        <a:lstStyle/>
        <a:p>
          <a:endParaRPr lang="pl-PL"/>
        </a:p>
      </dgm:t>
    </dgm:pt>
    <dgm:pt modelId="{69D9A6A4-7CB2-264B-A5E3-FD8E846C7062}">
      <dgm:prSet phldrT="[Tekst]"/>
      <dgm:spPr/>
      <dgm:t>
        <a:bodyPr/>
        <a:lstStyle/>
        <a:p>
          <a:r>
            <a:rPr lang="pl-PL" b="1" dirty="0"/>
            <a:t>Chroniona Nazwa Pochodzenia - </a:t>
          </a:r>
          <a:r>
            <a:rPr lang="pl-PL" dirty="0"/>
            <a:t>wszystkie etapy produkcji muszą odbywać się na zdefiniowanym obszarze</a:t>
          </a:r>
        </a:p>
      </dgm:t>
    </dgm:pt>
    <dgm:pt modelId="{B0D103F1-A704-7B40-BB70-CE0E87CE9D65}" type="parTrans" cxnId="{91D1DEA2-E684-A743-BE3E-F55822F76E35}">
      <dgm:prSet/>
      <dgm:spPr/>
      <dgm:t>
        <a:bodyPr/>
        <a:lstStyle/>
        <a:p>
          <a:endParaRPr lang="pl-PL"/>
        </a:p>
      </dgm:t>
    </dgm:pt>
    <dgm:pt modelId="{B7D53A98-4521-F345-9739-6022A88ACC0E}" type="sibTrans" cxnId="{91D1DEA2-E684-A743-BE3E-F55822F76E35}">
      <dgm:prSet/>
      <dgm:spPr/>
      <dgm:t>
        <a:bodyPr/>
        <a:lstStyle/>
        <a:p>
          <a:endParaRPr lang="pl-PL"/>
        </a:p>
      </dgm:t>
    </dgm:pt>
    <dgm:pt modelId="{6AD109CE-661B-2649-8824-0FB391BE88C1}" type="pres">
      <dgm:prSet presAssocID="{FC84C70D-9855-6A45-A422-C5A3CBECB9E8}" presName="arrowDiagram" presStyleCnt="0">
        <dgm:presLayoutVars>
          <dgm:chMax val="5"/>
          <dgm:dir/>
          <dgm:resizeHandles val="exact"/>
        </dgm:presLayoutVars>
      </dgm:prSet>
      <dgm:spPr/>
    </dgm:pt>
    <dgm:pt modelId="{0F8C0341-2045-C648-AA98-D3FFB3199B16}" type="pres">
      <dgm:prSet presAssocID="{FC84C70D-9855-6A45-A422-C5A3CBECB9E8}" presName="arrow" presStyleLbl="bgShp" presStyleIdx="0" presStyleCnt="1"/>
      <dgm:spPr/>
    </dgm:pt>
    <dgm:pt modelId="{D543C384-BADC-8F4C-8ACF-B0C8AE3730C0}" type="pres">
      <dgm:prSet presAssocID="{FC84C70D-9855-6A45-A422-C5A3CBECB9E8}" presName="arrowDiagram3" presStyleCnt="0"/>
      <dgm:spPr/>
    </dgm:pt>
    <dgm:pt modelId="{8C7C33B9-EF19-A542-A46F-3B38D9461556}" type="pres">
      <dgm:prSet presAssocID="{C4FB2C89-5C27-B24C-9AD0-627695598F31}" presName="bullet3a" presStyleLbl="node1" presStyleIdx="0" presStyleCnt="3"/>
      <dgm:spPr/>
    </dgm:pt>
    <dgm:pt modelId="{DEBEF98B-0B04-7243-8606-68B48631236F}" type="pres">
      <dgm:prSet presAssocID="{C4FB2C89-5C27-B24C-9AD0-627695598F31}" presName="textBox3a" presStyleLbl="revTx" presStyleIdx="0" presStyleCnt="3">
        <dgm:presLayoutVars>
          <dgm:bulletEnabled val="1"/>
        </dgm:presLayoutVars>
      </dgm:prSet>
      <dgm:spPr/>
    </dgm:pt>
    <dgm:pt modelId="{5EF73118-D1F7-3144-95DF-F8267356E8AB}" type="pres">
      <dgm:prSet presAssocID="{B2D90CE6-E264-9B40-A557-E0A624A479EE}" presName="bullet3b" presStyleLbl="node1" presStyleIdx="1" presStyleCnt="3"/>
      <dgm:spPr/>
    </dgm:pt>
    <dgm:pt modelId="{2FE7F2C6-AAB5-A946-9736-C1E197182219}" type="pres">
      <dgm:prSet presAssocID="{B2D90CE6-E264-9B40-A557-E0A624A479EE}" presName="textBox3b" presStyleLbl="revTx" presStyleIdx="1" presStyleCnt="3">
        <dgm:presLayoutVars>
          <dgm:bulletEnabled val="1"/>
        </dgm:presLayoutVars>
      </dgm:prSet>
      <dgm:spPr/>
    </dgm:pt>
    <dgm:pt modelId="{47625D13-9EDB-D942-AF06-D1F9CA951E98}" type="pres">
      <dgm:prSet presAssocID="{69D9A6A4-7CB2-264B-A5E3-FD8E846C7062}" presName="bullet3c" presStyleLbl="node1" presStyleIdx="2" presStyleCnt="3"/>
      <dgm:spPr/>
    </dgm:pt>
    <dgm:pt modelId="{E2918A1C-DAB1-4D4A-A010-15DEB2714CC0}" type="pres">
      <dgm:prSet presAssocID="{69D9A6A4-7CB2-264B-A5E3-FD8E846C7062}" presName="textBox3c" presStyleLbl="revTx" presStyleIdx="2" presStyleCnt="3">
        <dgm:presLayoutVars>
          <dgm:bulletEnabled val="1"/>
        </dgm:presLayoutVars>
      </dgm:prSet>
      <dgm:spPr/>
    </dgm:pt>
  </dgm:ptLst>
  <dgm:cxnLst>
    <dgm:cxn modelId="{86A06B17-3512-4640-83D3-D5149F35DC4A}" type="presOf" srcId="{69D9A6A4-7CB2-264B-A5E3-FD8E846C7062}" destId="{E2918A1C-DAB1-4D4A-A010-15DEB2714CC0}" srcOrd="0" destOrd="0" presId="urn:microsoft.com/office/officeart/2005/8/layout/arrow2"/>
    <dgm:cxn modelId="{A723B659-E254-6144-8CBF-FD710B0CBDD6}" srcId="{FC84C70D-9855-6A45-A422-C5A3CBECB9E8}" destId="{B2D90CE6-E264-9B40-A557-E0A624A479EE}" srcOrd="1" destOrd="0" parTransId="{71F5DA25-EB60-2742-AD74-686917EBB4B4}" sibTransId="{BF01C5E8-C79E-6146-9D81-44B1FB643723}"/>
    <dgm:cxn modelId="{BC289E6C-0B57-5246-9A3F-DE6365CFB87A}" srcId="{FC84C70D-9855-6A45-A422-C5A3CBECB9E8}" destId="{C4FB2C89-5C27-B24C-9AD0-627695598F31}" srcOrd="0" destOrd="0" parTransId="{EFE83E04-F2CC-7C45-8CFC-D14EB22EB7DF}" sibTransId="{8825508F-14D0-184F-8E6A-E6F4326EF84B}"/>
    <dgm:cxn modelId="{5AFD536F-B641-954E-9557-EC32AE4C22F4}" type="presOf" srcId="{C4FB2C89-5C27-B24C-9AD0-627695598F31}" destId="{DEBEF98B-0B04-7243-8606-68B48631236F}" srcOrd="0" destOrd="0" presId="urn:microsoft.com/office/officeart/2005/8/layout/arrow2"/>
    <dgm:cxn modelId="{91D1DEA2-E684-A743-BE3E-F55822F76E35}" srcId="{FC84C70D-9855-6A45-A422-C5A3CBECB9E8}" destId="{69D9A6A4-7CB2-264B-A5E3-FD8E846C7062}" srcOrd="2" destOrd="0" parTransId="{B0D103F1-A704-7B40-BB70-CE0E87CE9D65}" sibTransId="{B7D53A98-4521-F345-9739-6022A88ACC0E}"/>
    <dgm:cxn modelId="{D280B9D0-3979-AC4E-87E4-B4AEB7E31CEE}" type="presOf" srcId="{FC84C70D-9855-6A45-A422-C5A3CBECB9E8}" destId="{6AD109CE-661B-2649-8824-0FB391BE88C1}" srcOrd="0" destOrd="0" presId="urn:microsoft.com/office/officeart/2005/8/layout/arrow2"/>
    <dgm:cxn modelId="{A073BFFA-F839-7C4E-BA35-82406A97787C}" type="presOf" srcId="{B2D90CE6-E264-9B40-A557-E0A624A479EE}" destId="{2FE7F2C6-AAB5-A946-9736-C1E197182219}" srcOrd="0" destOrd="0" presId="urn:microsoft.com/office/officeart/2005/8/layout/arrow2"/>
    <dgm:cxn modelId="{9CCD606A-2428-E747-8466-5F3F4820BFDB}" type="presParOf" srcId="{6AD109CE-661B-2649-8824-0FB391BE88C1}" destId="{0F8C0341-2045-C648-AA98-D3FFB3199B16}" srcOrd="0" destOrd="0" presId="urn:microsoft.com/office/officeart/2005/8/layout/arrow2"/>
    <dgm:cxn modelId="{361A9621-FE43-0D44-B129-5341BD93D7D5}" type="presParOf" srcId="{6AD109CE-661B-2649-8824-0FB391BE88C1}" destId="{D543C384-BADC-8F4C-8ACF-B0C8AE3730C0}" srcOrd="1" destOrd="0" presId="urn:microsoft.com/office/officeart/2005/8/layout/arrow2"/>
    <dgm:cxn modelId="{B46EF830-468F-BB40-8616-C912EABC2DFF}" type="presParOf" srcId="{D543C384-BADC-8F4C-8ACF-B0C8AE3730C0}" destId="{8C7C33B9-EF19-A542-A46F-3B38D9461556}" srcOrd="0" destOrd="0" presId="urn:microsoft.com/office/officeart/2005/8/layout/arrow2"/>
    <dgm:cxn modelId="{B31EAB41-5E11-FA46-B450-581EDACDBBC9}" type="presParOf" srcId="{D543C384-BADC-8F4C-8ACF-B0C8AE3730C0}" destId="{DEBEF98B-0B04-7243-8606-68B48631236F}" srcOrd="1" destOrd="0" presId="urn:microsoft.com/office/officeart/2005/8/layout/arrow2"/>
    <dgm:cxn modelId="{B5778867-A61A-CF43-9D32-A43F17A92238}" type="presParOf" srcId="{D543C384-BADC-8F4C-8ACF-B0C8AE3730C0}" destId="{5EF73118-D1F7-3144-95DF-F8267356E8AB}" srcOrd="2" destOrd="0" presId="urn:microsoft.com/office/officeart/2005/8/layout/arrow2"/>
    <dgm:cxn modelId="{B4D2AF34-F764-4142-8DF2-438D20B93121}" type="presParOf" srcId="{D543C384-BADC-8F4C-8ACF-B0C8AE3730C0}" destId="{2FE7F2C6-AAB5-A946-9736-C1E197182219}" srcOrd="3" destOrd="0" presId="urn:microsoft.com/office/officeart/2005/8/layout/arrow2"/>
    <dgm:cxn modelId="{4690DFBD-B52B-E549-BBAB-A1E10725D665}" type="presParOf" srcId="{D543C384-BADC-8F4C-8ACF-B0C8AE3730C0}" destId="{47625D13-9EDB-D942-AF06-D1F9CA951E98}" srcOrd="4" destOrd="0" presId="urn:microsoft.com/office/officeart/2005/8/layout/arrow2"/>
    <dgm:cxn modelId="{76017CE3-80CC-9D4E-9F0D-B51743156338}" type="presParOf" srcId="{D543C384-BADC-8F4C-8ACF-B0C8AE3730C0}" destId="{E2918A1C-DAB1-4D4A-A010-15DEB2714CC0}"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DD0BF24-CC1E-4647-92D7-5446DBFFAC53}"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pl-PL"/>
        </a:p>
      </dgm:t>
    </dgm:pt>
    <dgm:pt modelId="{0573DB3D-3F05-374D-A2EC-CEADED1DF9D0}">
      <dgm:prSet phldrT="[Tekst]"/>
      <dgm:spPr/>
      <dgm:t>
        <a:bodyPr/>
        <a:lstStyle/>
        <a:p>
          <a:r>
            <a:rPr lang="pl-PL" dirty="0"/>
            <a:t>Organizacja upoważniona do reprezentowania interesów producentów</a:t>
          </a:r>
        </a:p>
      </dgm:t>
    </dgm:pt>
    <dgm:pt modelId="{0846BA9D-96AF-B245-BC55-374F6C18139E}" type="parTrans" cxnId="{956EDA22-5542-8343-8FC2-61582152B4F0}">
      <dgm:prSet/>
      <dgm:spPr/>
      <dgm:t>
        <a:bodyPr/>
        <a:lstStyle/>
        <a:p>
          <a:endParaRPr lang="pl-PL"/>
        </a:p>
      </dgm:t>
    </dgm:pt>
    <dgm:pt modelId="{061294E3-FFE1-064F-B7BF-8DE94F00DEA7}" type="sibTrans" cxnId="{956EDA22-5542-8343-8FC2-61582152B4F0}">
      <dgm:prSet/>
      <dgm:spPr/>
      <dgm:t>
        <a:bodyPr/>
        <a:lstStyle/>
        <a:p>
          <a:endParaRPr lang="pl-PL"/>
        </a:p>
      </dgm:t>
    </dgm:pt>
    <dgm:pt modelId="{B734EAC1-C726-814A-AC1F-7473F0D0670D}">
      <dgm:prSet phldrT="[Tekst]"/>
      <dgm:spPr/>
      <dgm:t>
        <a:bodyPr/>
        <a:lstStyle/>
        <a:p>
          <a:r>
            <a:rPr lang="pl-PL" dirty="0"/>
            <a:t>Organ administracji rządowej lub samorządu </a:t>
          </a:r>
          <a:r>
            <a:rPr lang="pl-PL" b="0" dirty="0"/>
            <a:t>terytorialnego</a:t>
          </a:r>
        </a:p>
        <a:p>
          <a:r>
            <a:rPr lang="pl-PL" b="0" dirty="0"/>
            <a:t>właściwy ze względu na teren, do którego odnosi się OG.</a:t>
          </a:r>
        </a:p>
      </dgm:t>
    </dgm:pt>
    <dgm:pt modelId="{860F45BC-0D2F-374D-8839-E73C17ECB717}" type="parTrans" cxnId="{5ED60B63-2F1E-9846-8C65-CBFF9F43CD67}">
      <dgm:prSet/>
      <dgm:spPr/>
      <dgm:t>
        <a:bodyPr/>
        <a:lstStyle/>
        <a:p>
          <a:endParaRPr lang="pl-PL"/>
        </a:p>
      </dgm:t>
    </dgm:pt>
    <dgm:pt modelId="{08A6FFCC-A901-F041-ADE7-C61E63025EA4}" type="sibTrans" cxnId="{5ED60B63-2F1E-9846-8C65-CBFF9F43CD67}">
      <dgm:prSet/>
      <dgm:spPr/>
      <dgm:t>
        <a:bodyPr/>
        <a:lstStyle/>
        <a:p>
          <a:endParaRPr lang="pl-PL"/>
        </a:p>
      </dgm:t>
    </dgm:pt>
    <dgm:pt modelId="{5555D32B-FFA6-B141-93FB-416883F361EA}" type="pres">
      <dgm:prSet presAssocID="{CDD0BF24-CC1E-4647-92D7-5446DBFFAC53}" presName="diagram" presStyleCnt="0">
        <dgm:presLayoutVars>
          <dgm:dir/>
          <dgm:resizeHandles val="exact"/>
        </dgm:presLayoutVars>
      </dgm:prSet>
      <dgm:spPr/>
    </dgm:pt>
    <dgm:pt modelId="{4D61FF2C-67B6-F446-8EE2-9FC1E83AAD89}" type="pres">
      <dgm:prSet presAssocID="{0573DB3D-3F05-374D-A2EC-CEADED1DF9D0}" presName="node" presStyleLbl="node1" presStyleIdx="0" presStyleCnt="2">
        <dgm:presLayoutVars>
          <dgm:bulletEnabled val="1"/>
        </dgm:presLayoutVars>
      </dgm:prSet>
      <dgm:spPr/>
    </dgm:pt>
    <dgm:pt modelId="{CC5C5818-9C1B-734C-87C4-3AF7586191E9}" type="pres">
      <dgm:prSet presAssocID="{061294E3-FFE1-064F-B7BF-8DE94F00DEA7}" presName="sibTrans" presStyleCnt="0"/>
      <dgm:spPr/>
    </dgm:pt>
    <dgm:pt modelId="{1140AB4C-B6A0-F249-BDBE-01D78EE852AF}" type="pres">
      <dgm:prSet presAssocID="{B734EAC1-C726-814A-AC1F-7473F0D0670D}" presName="node" presStyleLbl="node1" presStyleIdx="1" presStyleCnt="2">
        <dgm:presLayoutVars>
          <dgm:bulletEnabled val="1"/>
        </dgm:presLayoutVars>
      </dgm:prSet>
      <dgm:spPr/>
    </dgm:pt>
  </dgm:ptLst>
  <dgm:cxnLst>
    <dgm:cxn modelId="{759DB904-3DD7-D347-976E-A80CD312239F}" type="presOf" srcId="{B734EAC1-C726-814A-AC1F-7473F0D0670D}" destId="{1140AB4C-B6A0-F249-BDBE-01D78EE852AF}" srcOrd="0" destOrd="0" presId="urn:microsoft.com/office/officeart/2005/8/layout/default"/>
    <dgm:cxn modelId="{956EDA22-5542-8343-8FC2-61582152B4F0}" srcId="{CDD0BF24-CC1E-4647-92D7-5446DBFFAC53}" destId="{0573DB3D-3F05-374D-A2EC-CEADED1DF9D0}" srcOrd="0" destOrd="0" parTransId="{0846BA9D-96AF-B245-BC55-374F6C18139E}" sibTransId="{061294E3-FFE1-064F-B7BF-8DE94F00DEA7}"/>
    <dgm:cxn modelId="{03A0B635-3335-D740-B36F-7337E7F402F4}" type="presOf" srcId="{0573DB3D-3F05-374D-A2EC-CEADED1DF9D0}" destId="{4D61FF2C-67B6-F446-8EE2-9FC1E83AAD89}" srcOrd="0" destOrd="0" presId="urn:microsoft.com/office/officeart/2005/8/layout/default"/>
    <dgm:cxn modelId="{5ED60B63-2F1E-9846-8C65-CBFF9F43CD67}" srcId="{CDD0BF24-CC1E-4647-92D7-5446DBFFAC53}" destId="{B734EAC1-C726-814A-AC1F-7473F0D0670D}" srcOrd="1" destOrd="0" parTransId="{860F45BC-0D2F-374D-8839-E73C17ECB717}" sibTransId="{08A6FFCC-A901-F041-ADE7-C61E63025EA4}"/>
    <dgm:cxn modelId="{BBA283F2-F3D6-DF4B-9907-750635EDD66D}" type="presOf" srcId="{CDD0BF24-CC1E-4647-92D7-5446DBFFAC53}" destId="{5555D32B-FFA6-B141-93FB-416883F361EA}" srcOrd="0" destOrd="0" presId="urn:microsoft.com/office/officeart/2005/8/layout/default"/>
    <dgm:cxn modelId="{3F547B63-ED93-A04F-8AF5-658C5847A97F}" type="presParOf" srcId="{5555D32B-FFA6-B141-93FB-416883F361EA}" destId="{4D61FF2C-67B6-F446-8EE2-9FC1E83AAD89}" srcOrd="0" destOrd="0" presId="urn:microsoft.com/office/officeart/2005/8/layout/default"/>
    <dgm:cxn modelId="{C13EFB73-61D6-1741-9A64-5E6CCEDA841D}" type="presParOf" srcId="{5555D32B-FFA6-B141-93FB-416883F361EA}" destId="{CC5C5818-9C1B-734C-87C4-3AF7586191E9}" srcOrd="1" destOrd="0" presId="urn:microsoft.com/office/officeart/2005/8/layout/default"/>
    <dgm:cxn modelId="{70D7123D-5058-8142-9927-EF62AF12CBC0}" type="presParOf" srcId="{5555D32B-FFA6-B141-93FB-416883F361EA}" destId="{1140AB4C-B6A0-F249-BDBE-01D78EE852A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2D761C-8255-436B-8979-C9D41B654B3D}"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8FE6DCE9-8F4B-4431-8F69-DF8F6F40A90D}">
      <dgm:prSet/>
      <dgm:spPr/>
      <dgm:t>
        <a:bodyPr/>
        <a:lstStyle/>
        <a:p>
          <a:r>
            <a:rPr lang="pl-PL" dirty="0"/>
            <a:t>wynalazki </a:t>
          </a:r>
          <a:endParaRPr lang="en-US" dirty="0"/>
        </a:p>
      </dgm:t>
    </dgm:pt>
    <dgm:pt modelId="{25963F5F-5908-412A-9851-17F9720BA39B}" type="parTrans" cxnId="{3EB871C2-283F-48BF-932D-60030944A26F}">
      <dgm:prSet/>
      <dgm:spPr/>
      <dgm:t>
        <a:bodyPr/>
        <a:lstStyle/>
        <a:p>
          <a:endParaRPr lang="en-US"/>
        </a:p>
      </dgm:t>
    </dgm:pt>
    <dgm:pt modelId="{3C26C0A1-9E0D-4AF8-83B1-CB0808FE17FC}" type="sibTrans" cxnId="{3EB871C2-283F-48BF-932D-60030944A26F}">
      <dgm:prSet/>
      <dgm:spPr/>
      <dgm:t>
        <a:bodyPr/>
        <a:lstStyle/>
        <a:p>
          <a:endParaRPr lang="en-US"/>
        </a:p>
      </dgm:t>
    </dgm:pt>
    <dgm:pt modelId="{9C575DC8-C4A8-4AA2-BC5F-4175729FDF67}">
      <dgm:prSet/>
      <dgm:spPr/>
      <dgm:t>
        <a:bodyPr/>
        <a:lstStyle/>
        <a:p>
          <a:r>
            <a:rPr lang="pl-PL" dirty="0"/>
            <a:t>projekty racjonalizatorskie</a:t>
          </a:r>
          <a:endParaRPr lang="en-US" dirty="0"/>
        </a:p>
      </dgm:t>
    </dgm:pt>
    <dgm:pt modelId="{2E559CC8-0608-4385-8038-DCCCACE532DB}" type="parTrans" cxnId="{17128019-4133-4EE6-96F5-A784B0E184D0}">
      <dgm:prSet/>
      <dgm:spPr/>
      <dgm:t>
        <a:bodyPr/>
        <a:lstStyle/>
        <a:p>
          <a:endParaRPr lang="en-US"/>
        </a:p>
      </dgm:t>
    </dgm:pt>
    <dgm:pt modelId="{AC836CFE-4359-48F0-8E10-243B2807741F}" type="sibTrans" cxnId="{17128019-4133-4EE6-96F5-A784B0E184D0}">
      <dgm:prSet/>
      <dgm:spPr/>
      <dgm:t>
        <a:bodyPr/>
        <a:lstStyle/>
        <a:p>
          <a:endParaRPr lang="en-US"/>
        </a:p>
      </dgm:t>
    </dgm:pt>
    <dgm:pt modelId="{6D0A3A23-15C7-4E4A-A701-9A51CCBDB3CB}">
      <dgm:prSet/>
      <dgm:spPr/>
      <dgm:t>
        <a:bodyPr/>
        <a:lstStyle/>
        <a:p>
          <a:r>
            <a:rPr lang="pl-PL" dirty="0"/>
            <a:t>wzory użytkowe </a:t>
          </a:r>
          <a:endParaRPr lang="en-US" dirty="0"/>
        </a:p>
      </dgm:t>
    </dgm:pt>
    <dgm:pt modelId="{0F96FFCD-5124-4D6F-833C-029F1D43430F}" type="parTrans" cxnId="{BEF383FA-4EB6-48AE-94F7-8AA060298218}">
      <dgm:prSet/>
      <dgm:spPr/>
      <dgm:t>
        <a:bodyPr/>
        <a:lstStyle/>
        <a:p>
          <a:endParaRPr lang="en-US"/>
        </a:p>
      </dgm:t>
    </dgm:pt>
    <dgm:pt modelId="{09E09863-8B63-4960-A191-609E68CF2C00}" type="sibTrans" cxnId="{BEF383FA-4EB6-48AE-94F7-8AA060298218}">
      <dgm:prSet/>
      <dgm:spPr/>
      <dgm:t>
        <a:bodyPr/>
        <a:lstStyle/>
        <a:p>
          <a:endParaRPr lang="en-US"/>
        </a:p>
      </dgm:t>
    </dgm:pt>
    <dgm:pt modelId="{B73393D0-9001-412E-92FC-7E11D51B89CD}">
      <dgm:prSet/>
      <dgm:spPr/>
      <dgm:t>
        <a:bodyPr/>
        <a:lstStyle/>
        <a:p>
          <a:r>
            <a:rPr lang="pl-PL" dirty="0"/>
            <a:t>wzory przemysłowe </a:t>
          </a:r>
          <a:endParaRPr lang="en-US" dirty="0"/>
        </a:p>
      </dgm:t>
    </dgm:pt>
    <dgm:pt modelId="{012095E6-4F8D-4502-B994-733679EAE69C}" type="parTrans" cxnId="{A72EC574-A438-44EF-8FCC-9BC5D84FA76D}">
      <dgm:prSet/>
      <dgm:spPr/>
      <dgm:t>
        <a:bodyPr/>
        <a:lstStyle/>
        <a:p>
          <a:endParaRPr lang="en-US"/>
        </a:p>
      </dgm:t>
    </dgm:pt>
    <dgm:pt modelId="{E7B16100-EEC2-48E3-9974-34F15772B04C}" type="sibTrans" cxnId="{A72EC574-A438-44EF-8FCC-9BC5D84FA76D}">
      <dgm:prSet/>
      <dgm:spPr/>
      <dgm:t>
        <a:bodyPr/>
        <a:lstStyle/>
        <a:p>
          <a:endParaRPr lang="en-US"/>
        </a:p>
      </dgm:t>
    </dgm:pt>
    <dgm:pt modelId="{F246BB8F-A08C-4573-B57D-13EBF77CEB93}">
      <dgm:prSet/>
      <dgm:spPr/>
      <dgm:t>
        <a:bodyPr/>
        <a:lstStyle/>
        <a:p>
          <a:r>
            <a:rPr lang="pl-PL" dirty="0"/>
            <a:t>znaki towarowe </a:t>
          </a:r>
          <a:endParaRPr lang="en-US" dirty="0"/>
        </a:p>
      </dgm:t>
    </dgm:pt>
    <dgm:pt modelId="{2C4E3DC8-9693-43A0-A408-145F0B766C5A}" type="parTrans" cxnId="{62DEEC7A-3FF6-4652-B503-B4367888CD06}">
      <dgm:prSet/>
      <dgm:spPr/>
      <dgm:t>
        <a:bodyPr/>
        <a:lstStyle/>
        <a:p>
          <a:endParaRPr lang="en-US"/>
        </a:p>
      </dgm:t>
    </dgm:pt>
    <dgm:pt modelId="{9CF591B7-EFF1-4919-81B7-09544EA0E4E3}" type="sibTrans" cxnId="{62DEEC7A-3FF6-4652-B503-B4367888CD06}">
      <dgm:prSet/>
      <dgm:spPr/>
      <dgm:t>
        <a:bodyPr/>
        <a:lstStyle/>
        <a:p>
          <a:endParaRPr lang="en-US"/>
        </a:p>
      </dgm:t>
    </dgm:pt>
    <dgm:pt modelId="{6A2526DD-A47A-4784-9CED-43B8FE8B2910}">
      <dgm:prSet/>
      <dgm:spPr/>
      <dgm:t>
        <a:bodyPr/>
        <a:lstStyle/>
        <a:p>
          <a:r>
            <a:rPr lang="pl-PL" dirty="0"/>
            <a:t>oznaczenia geograficzne </a:t>
          </a:r>
          <a:endParaRPr lang="en-US" dirty="0"/>
        </a:p>
      </dgm:t>
    </dgm:pt>
    <dgm:pt modelId="{3A060482-12EA-42D5-B090-E69F24AF0373}" type="parTrans" cxnId="{8405A6CD-3AF7-4902-B06F-32C879119B14}">
      <dgm:prSet/>
      <dgm:spPr/>
      <dgm:t>
        <a:bodyPr/>
        <a:lstStyle/>
        <a:p>
          <a:endParaRPr lang="en-US"/>
        </a:p>
      </dgm:t>
    </dgm:pt>
    <dgm:pt modelId="{FDFB227E-932E-488E-BF13-C0EA4795CED3}" type="sibTrans" cxnId="{8405A6CD-3AF7-4902-B06F-32C879119B14}">
      <dgm:prSet/>
      <dgm:spPr/>
      <dgm:t>
        <a:bodyPr/>
        <a:lstStyle/>
        <a:p>
          <a:endParaRPr lang="en-US"/>
        </a:p>
      </dgm:t>
    </dgm:pt>
    <dgm:pt modelId="{1A35B9E6-59BF-4127-961F-25EB31805A2F}">
      <dgm:prSet/>
      <dgm:spPr/>
      <dgm:t>
        <a:bodyPr/>
        <a:lstStyle/>
        <a:p>
          <a:r>
            <a:rPr lang="pl-PL" dirty="0"/>
            <a:t>topografie układów scalonych</a:t>
          </a:r>
          <a:endParaRPr lang="en-US" dirty="0"/>
        </a:p>
      </dgm:t>
    </dgm:pt>
    <dgm:pt modelId="{51F9A834-2BF5-46E6-AD33-9CD2A3EA063C}" type="parTrans" cxnId="{BD891EAC-8F89-45C4-995B-B04F1A63630B}">
      <dgm:prSet/>
      <dgm:spPr/>
      <dgm:t>
        <a:bodyPr/>
        <a:lstStyle/>
        <a:p>
          <a:endParaRPr lang="en-US"/>
        </a:p>
      </dgm:t>
    </dgm:pt>
    <dgm:pt modelId="{5DC17E4C-A228-47CE-8587-E02D39E0CCE3}" type="sibTrans" cxnId="{BD891EAC-8F89-45C4-995B-B04F1A63630B}">
      <dgm:prSet/>
      <dgm:spPr/>
      <dgm:t>
        <a:bodyPr/>
        <a:lstStyle/>
        <a:p>
          <a:endParaRPr lang="en-US"/>
        </a:p>
      </dgm:t>
    </dgm:pt>
    <dgm:pt modelId="{5CB95DBF-01EE-C848-B463-CD1F74E79ED8}" type="pres">
      <dgm:prSet presAssocID="{FA2D761C-8255-436B-8979-C9D41B654B3D}" presName="diagram" presStyleCnt="0">
        <dgm:presLayoutVars>
          <dgm:dir/>
          <dgm:resizeHandles val="exact"/>
        </dgm:presLayoutVars>
      </dgm:prSet>
      <dgm:spPr/>
    </dgm:pt>
    <dgm:pt modelId="{3B2F8CD4-7326-FB43-9D0E-1E0E6988F806}" type="pres">
      <dgm:prSet presAssocID="{8FE6DCE9-8F4B-4431-8F69-DF8F6F40A90D}" presName="node" presStyleLbl="node1" presStyleIdx="0" presStyleCnt="7">
        <dgm:presLayoutVars>
          <dgm:bulletEnabled val="1"/>
        </dgm:presLayoutVars>
      </dgm:prSet>
      <dgm:spPr/>
    </dgm:pt>
    <dgm:pt modelId="{8FA87A98-5FC2-F14C-BAEB-8F75F79EC070}" type="pres">
      <dgm:prSet presAssocID="{3C26C0A1-9E0D-4AF8-83B1-CB0808FE17FC}" presName="sibTrans" presStyleCnt="0"/>
      <dgm:spPr/>
    </dgm:pt>
    <dgm:pt modelId="{2615A74A-7DDF-344E-A36B-45B338257DA2}" type="pres">
      <dgm:prSet presAssocID="{9C575DC8-C4A8-4AA2-BC5F-4175729FDF67}" presName="node" presStyleLbl="node1" presStyleIdx="1" presStyleCnt="7" custLinFactY="100000" custLinFactNeighborX="-59677" custLinFactNeighborY="138470">
        <dgm:presLayoutVars>
          <dgm:bulletEnabled val="1"/>
        </dgm:presLayoutVars>
      </dgm:prSet>
      <dgm:spPr/>
    </dgm:pt>
    <dgm:pt modelId="{D2D9B232-5F08-D440-8A25-BF6B5D14F1A5}" type="pres">
      <dgm:prSet presAssocID="{AC836CFE-4359-48F0-8E10-243B2807741F}" presName="sibTrans" presStyleCnt="0"/>
      <dgm:spPr/>
    </dgm:pt>
    <dgm:pt modelId="{E753DAAC-AF4D-B64C-99D7-BFC643CAF5B1}" type="pres">
      <dgm:prSet presAssocID="{6D0A3A23-15C7-4E4A-A701-9A51CCBDB3CB}" presName="node" presStyleLbl="node1" presStyleIdx="2" presStyleCnt="7" custLinFactX="-10000" custLinFactNeighborX="-100000" custLinFactNeighborY="6712">
        <dgm:presLayoutVars>
          <dgm:bulletEnabled val="1"/>
        </dgm:presLayoutVars>
      </dgm:prSet>
      <dgm:spPr/>
    </dgm:pt>
    <dgm:pt modelId="{8CF75EE2-E7FC-2144-8CB4-19C35119BFDF}" type="pres">
      <dgm:prSet presAssocID="{09E09863-8B63-4960-A191-609E68CF2C00}" presName="sibTrans" presStyleCnt="0"/>
      <dgm:spPr/>
    </dgm:pt>
    <dgm:pt modelId="{F94315E3-B967-374A-9726-598437913EF2}" type="pres">
      <dgm:prSet presAssocID="{B73393D0-9001-412E-92FC-7E11D51B89CD}" presName="node" presStyleLbl="node1" presStyleIdx="3" presStyleCnt="7">
        <dgm:presLayoutVars>
          <dgm:bulletEnabled val="1"/>
        </dgm:presLayoutVars>
      </dgm:prSet>
      <dgm:spPr/>
    </dgm:pt>
    <dgm:pt modelId="{8EC5BB95-7357-7C49-8947-3283A32822C2}" type="pres">
      <dgm:prSet presAssocID="{E7B16100-EEC2-48E3-9974-34F15772B04C}" presName="sibTrans" presStyleCnt="0"/>
      <dgm:spPr/>
    </dgm:pt>
    <dgm:pt modelId="{C62073DB-0831-1445-86B1-439E42CB20C6}" type="pres">
      <dgm:prSet presAssocID="{F246BB8F-A08C-4573-B57D-13EBF77CEB93}" presName="node" presStyleLbl="node1" presStyleIdx="4" presStyleCnt="7" custLinFactX="31678" custLinFactY="5546" custLinFactNeighborX="100000" custLinFactNeighborY="100000">
        <dgm:presLayoutVars>
          <dgm:bulletEnabled val="1"/>
        </dgm:presLayoutVars>
      </dgm:prSet>
      <dgm:spPr/>
    </dgm:pt>
    <dgm:pt modelId="{1BBB43EE-FEAC-0B4A-9A5D-B1D6AFDA2BE0}" type="pres">
      <dgm:prSet presAssocID="{9CF591B7-EFF1-4919-81B7-09544EA0E4E3}" presName="sibTrans" presStyleCnt="0"/>
      <dgm:spPr/>
    </dgm:pt>
    <dgm:pt modelId="{DB82C4C6-947C-334C-A685-FDB29CFF495E}" type="pres">
      <dgm:prSet presAssocID="{6A2526DD-A47A-4784-9CED-43B8FE8B2910}" presName="node" presStyleLbl="node1" presStyleIdx="5" presStyleCnt="7" custLinFactNeighborX="21560" custLinFactNeighborY="-79047">
        <dgm:presLayoutVars>
          <dgm:bulletEnabled val="1"/>
        </dgm:presLayoutVars>
      </dgm:prSet>
      <dgm:spPr/>
    </dgm:pt>
    <dgm:pt modelId="{04C240FC-BA71-3E43-9D19-B5B04A30C76F}" type="pres">
      <dgm:prSet presAssocID="{FDFB227E-932E-488E-BF13-C0EA4795CED3}" presName="sibTrans" presStyleCnt="0"/>
      <dgm:spPr/>
    </dgm:pt>
    <dgm:pt modelId="{D85DC308-BB2A-A643-A713-D14259A62092}" type="pres">
      <dgm:prSet presAssocID="{1A35B9E6-59BF-4127-961F-25EB31805A2F}" presName="node" presStyleLbl="node1" presStyleIdx="6" presStyleCnt="7" custLinFactY="-16108" custLinFactNeighborX="-3046" custLinFactNeighborY="-100000">
        <dgm:presLayoutVars>
          <dgm:bulletEnabled val="1"/>
        </dgm:presLayoutVars>
      </dgm:prSet>
      <dgm:spPr/>
    </dgm:pt>
  </dgm:ptLst>
  <dgm:cxnLst>
    <dgm:cxn modelId="{C728A510-5909-1C4A-A198-9EE47784DB90}" type="presOf" srcId="{B73393D0-9001-412E-92FC-7E11D51B89CD}" destId="{F94315E3-B967-374A-9726-598437913EF2}" srcOrd="0" destOrd="0" presId="urn:microsoft.com/office/officeart/2005/8/layout/default"/>
    <dgm:cxn modelId="{17128019-4133-4EE6-96F5-A784B0E184D0}" srcId="{FA2D761C-8255-436B-8979-C9D41B654B3D}" destId="{9C575DC8-C4A8-4AA2-BC5F-4175729FDF67}" srcOrd="1" destOrd="0" parTransId="{2E559CC8-0608-4385-8038-DCCCACE532DB}" sibTransId="{AC836CFE-4359-48F0-8E10-243B2807741F}"/>
    <dgm:cxn modelId="{A72EC574-A438-44EF-8FCC-9BC5D84FA76D}" srcId="{FA2D761C-8255-436B-8979-C9D41B654B3D}" destId="{B73393D0-9001-412E-92FC-7E11D51B89CD}" srcOrd="3" destOrd="0" parTransId="{012095E6-4F8D-4502-B994-733679EAE69C}" sibTransId="{E7B16100-EEC2-48E3-9974-34F15772B04C}"/>
    <dgm:cxn modelId="{62DEEC7A-3FF6-4652-B503-B4367888CD06}" srcId="{FA2D761C-8255-436B-8979-C9D41B654B3D}" destId="{F246BB8F-A08C-4573-B57D-13EBF77CEB93}" srcOrd="4" destOrd="0" parTransId="{2C4E3DC8-9693-43A0-A408-145F0B766C5A}" sibTransId="{9CF591B7-EFF1-4919-81B7-09544EA0E4E3}"/>
    <dgm:cxn modelId="{47A2DC88-A2E2-2946-8BEE-066FDD918E80}" type="presOf" srcId="{6D0A3A23-15C7-4E4A-A701-9A51CCBDB3CB}" destId="{E753DAAC-AF4D-B64C-99D7-BFC643CAF5B1}" srcOrd="0" destOrd="0" presId="urn:microsoft.com/office/officeart/2005/8/layout/default"/>
    <dgm:cxn modelId="{A665978E-3330-C645-A980-59C6F149281C}" type="presOf" srcId="{8FE6DCE9-8F4B-4431-8F69-DF8F6F40A90D}" destId="{3B2F8CD4-7326-FB43-9D0E-1E0E6988F806}" srcOrd="0" destOrd="0" presId="urn:microsoft.com/office/officeart/2005/8/layout/default"/>
    <dgm:cxn modelId="{40992D96-E6E1-4941-AB4C-7350170A2B4C}" type="presOf" srcId="{F246BB8F-A08C-4573-B57D-13EBF77CEB93}" destId="{C62073DB-0831-1445-86B1-439E42CB20C6}" srcOrd="0" destOrd="0" presId="urn:microsoft.com/office/officeart/2005/8/layout/default"/>
    <dgm:cxn modelId="{29B8F7A1-C66E-C048-87A4-45215F60B7FA}" type="presOf" srcId="{6A2526DD-A47A-4784-9CED-43B8FE8B2910}" destId="{DB82C4C6-947C-334C-A685-FDB29CFF495E}" srcOrd="0" destOrd="0" presId="urn:microsoft.com/office/officeart/2005/8/layout/default"/>
    <dgm:cxn modelId="{BD891EAC-8F89-45C4-995B-B04F1A63630B}" srcId="{FA2D761C-8255-436B-8979-C9D41B654B3D}" destId="{1A35B9E6-59BF-4127-961F-25EB31805A2F}" srcOrd="6" destOrd="0" parTransId="{51F9A834-2BF5-46E6-AD33-9CD2A3EA063C}" sibTransId="{5DC17E4C-A228-47CE-8587-E02D39E0CCE3}"/>
    <dgm:cxn modelId="{3EB871C2-283F-48BF-932D-60030944A26F}" srcId="{FA2D761C-8255-436B-8979-C9D41B654B3D}" destId="{8FE6DCE9-8F4B-4431-8F69-DF8F6F40A90D}" srcOrd="0" destOrd="0" parTransId="{25963F5F-5908-412A-9851-17F9720BA39B}" sibTransId="{3C26C0A1-9E0D-4AF8-83B1-CB0808FE17FC}"/>
    <dgm:cxn modelId="{3E58CDCB-1B49-4442-8064-64AEF704B5A9}" type="presOf" srcId="{9C575DC8-C4A8-4AA2-BC5F-4175729FDF67}" destId="{2615A74A-7DDF-344E-A36B-45B338257DA2}" srcOrd="0" destOrd="0" presId="urn:microsoft.com/office/officeart/2005/8/layout/default"/>
    <dgm:cxn modelId="{8405A6CD-3AF7-4902-B06F-32C879119B14}" srcId="{FA2D761C-8255-436B-8979-C9D41B654B3D}" destId="{6A2526DD-A47A-4784-9CED-43B8FE8B2910}" srcOrd="5" destOrd="0" parTransId="{3A060482-12EA-42D5-B090-E69F24AF0373}" sibTransId="{FDFB227E-932E-488E-BF13-C0EA4795CED3}"/>
    <dgm:cxn modelId="{BB237BCF-3E06-0F43-BC2B-1D7C5A7CCBAD}" type="presOf" srcId="{1A35B9E6-59BF-4127-961F-25EB31805A2F}" destId="{D85DC308-BB2A-A643-A713-D14259A62092}" srcOrd="0" destOrd="0" presId="urn:microsoft.com/office/officeart/2005/8/layout/default"/>
    <dgm:cxn modelId="{8B0430DF-D0B5-1840-84FC-BD3030858D4F}" type="presOf" srcId="{FA2D761C-8255-436B-8979-C9D41B654B3D}" destId="{5CB95DBF-01EE-C848-B463-CD1F74E79ED8}" srcOrd="0" destOrd="0" presId="urn:microsoft.com/office/officeart/2005/8/layout/default"/>
    <dgm:cxn modelId="{BEF383FA-4EB6-48AE-94F7-8AA060298218}" srcId="{FA2D761C-8255-436B-8979-C9D41B654B3D}" destId="{6D0A3A23-15C7-4E4A-A701-9A51CCBDB3CB}" srcOrd="2" destOrd="0" parTransId="{0F96FFCD-5124-4D6F-833C-029F1D43430F}" sibTransId="{09E09863-8B63-4960-A191-609E68CF2C00}"/>
    <dgm:cxn modelId="{5473203B-473B-AB4B-B9B3-40787060B8E0}" type="presParOf" srcId="{5CB95DBF-01EE-C848-B463-CD1F74E79ED8}" destId="{3B2F8CD4-7326-FB43-9D0E-1E0E6988F806}" srcOrd="0" destOrd="0" presId="urn:microsoft.com/office/officeart/2005/8/layout/default"/>
    <dgm:cxn modelId="{BE0D7EED-F4D3-3D45-9E81-8A1F52310765}" type="presParOf" srcId="{5CB95DBF-01EE-C848-B463-CD1F74E79ED8}" destId="{8FA87A98-5FC2-F14C-BAEB-8F75F79EC070}" srcOrd="1" destOrd="0" presId="urn:microsoft.com/office/officeart/2005/8/layout/default"/>
    <dgm:cxn modelId="{7E0333E9-1F7A-9046-BE88-CC07C6B8F7C4}" type="presParOf" srcId="{5CB95DBF-01EE-C848-B463-CD1F74E79ED8}" destId="{2615A74A-7DDF-344E-A36B-45B338257DA2}" srcOrd="2" destOrd="0" presId="urn:microsoft.com/office/officeart/2005/8/layout/default"/>
    <dgm:cxn modelId="{84B6B3F9-6FC7-CF41-9DDF-5FD41532D6CF}" type="presParOf" srcId="{5CB95DBF-01EE-C848-B463-CD1F74E79ED8}" destId="{D2D9B232-5F08-D440-8A25-BF6B5D14F1A5}" srcOrd="3" destOrd="0" presId="urn:microsoft.com/office/officeart/2005/8/layout/default"/>
    <dgm:cxn modelId="{2B4F4339-4069-3444-9E0C-6035D3EAE4C8}" type="presParOf" srcId="{5CB95DBF-01EE-C848-B463-CD1F74E79ED8}" destId="{E753DAAC-AF4D-B64C-99D7-BFC643CAF5B1}" srcOrd="4" destOrd="0" presId="urn:microsoft.com/office/officeart/2005/8/layout/default"/>
    <dgm:cxn modelId="{18A91AB2-2AAA-EC44-84E6-D4F17569FB93}" type="presParOf" srcId="{5CB95DBF-01EE-C848-B463-CD1F74E79ED8}" destId="{8CF75EE2-E7FC-2144-8CB4-19C35119BFDF}" srcOrd="5" destOrd="0" presId="urn:microsoft.com/office/officeart/2005/8/layout/default"/>
    <dgm:cxn modelId="{AEB36395-3300-974B-9F63-7358CEF9CE02}" type="presParOf" srcId="{5CB95DBF-01EE-C848-B463-CD1F74E79ED8}" destId="{F94315E3-B967-374A-9726-598437913EF2}" srcOrd="6" destOrd="0" presId="urn:microsoft.com/office/officeart/2005/8/layout/default"/>
    <dgm:cxn modelId="{679166C1-3EE3-164B-AD02-3B12921FA48D}" type="presParOf" srcId="{5CB95DBF-01EE-C848-B463-CD1F74E79ED8}" destId="{8EC5BB95-7357-7C49-8947-3283A32822C2}" srcOrd="7" destOrd="0" presId="urn:microsoft.com/office/officeart/2005/8/layout/default"/>
    <dgm:cxn modelId="{C8197EAF-3812-9E4F-BB81-8611D388B7A4}" type="presParOf" srcId="{5CB95DBF-01EE-C848-B463-CD1F74E79ED8}" destId="{C62073DB-0831-1445-86B1-439E42CB20C6}" srcOrd="8" destOrd="0" presId="urn:microsoft.com/office/officeart/2005/8/layout/default"/>
    <dgm:cxn modelId="{5D754CD7-F24F-B444-8A61-B6E196E770D2}" type="presParOf" srcId="{5CB95DBF-01EE-C848-B463-CD1F74E79ED8}" destId="{1BBB43EE-FEAC-0B4A-9A5D-B1D6AFDA2BE0}" srcOrd="9" destOrd="0" presId="urn:microsoft.com/office/officeart/2005/8/layout/default"/>
    <dgm:cxn modelId="{C17CAF0E-A6FF-BE46-9BC8-79DD7D310A27}" type="presParOf" srcId="{5CB95DBF-01EE-C848-B463-CD1F74E79ED8}" destId="{DB82C4C6-947C-334C-A685-FDB29CFF495E}" srcOrd="10" destOrd="0" presId="urn:microsoft.com/office/officeart/2005/8/layout/default"/>
    <dgm:cxn modelId="{6BBB5775-B306-774E-B2BF-962E13320669}" type="presParOf" srcId="{5CB95DBF-01EE-C848-B463-CD1F74E79ED8}" destId="{04C240FC-BA71-3E43-9D19-B5B04A30C76F}" srcOrd="11" destOrd="0" presId="urn:microsoft.com/office/officeart/2005/8/layout/default"/>
    <dgm:cxn modelId="{00696B0E-19AE-5540-84D8-225FF3A33897}" type="presParOf" srcId="{5CB95DBF-01EE-C848-B463-CD1F74E79ED8}" destId="{D85DC308-BB2A-A643-A713-D14259A62092}"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F9373B-8137-B041-8718-D0149BEBBA40}"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pl-PL"/>
        </a:p>
      </dgm:t>
    </dgm:pt>
    <dgm:pt modelId="{C171E48A-F011-A34C-8216-65E1D5B3387B}">
      <dgm:prSet/>
      <dgm:spPr/>
      <dgm:t>
        <a:bodyPr/>
        <a:lstStyle/>
        <a:p>
          <a:r>
            <a:rPr lang="pl-PL" dirty="0"/>
            <a:t>- </a:t>
          </a:r>
          <a:r>
            <a:rPr lang="pl-PL" b="1" dirty="0"/>
            <a:t>patenty</a:t>
          </a:r>
          <a:r>
            <a:rPr lang="pl-PL" dirty="0"/>
            <a:t> oraz </a:t>
          </a:r>
          <a:r>
            <a:rPr lang="pl-PL" b="1" dirty="0"/>
            <a:t>dodatkowe prawa ochronne </a:t>
          </a:r>
          <a:endParaRPr lang="pl-PL" dirty="0"/>
        </a:p>
      </dgm:t>
    </dgm:pt>
    <dgm:pt modelId="{6916FEB8-575F-4E4A-A5ED-D5CA0996259C}" type="parTrans" cxnId="{0EB631C2-593E-A646-BBE8-8A23B80A885D}">
      <dgm:prSet/>
      <dgm:spPr/>
      <dgm:t>
        <a:bodyPr/>
        <a:lstStyle/>
        <a:p>
          <a:endParaRPr lang="pl-PL"/>
        </a:p>
      </dgm:t>
    </dgm:pt>
    <dgm:pt modelId="{C0B79EC0-17EC-964C-B539-AF7DFA7CF871}" type="sibTrans" cxnId="{0EB631C2-593E-A646-BBE8-8A23B80A885D}">
      <dgm:prSet/>
      <dgm:spPr/>
      <dgm:t>
        <a:bodyPr/>
        <a:lstStyle/>
        <a:p>
          <a:endParaRPr lang="pl-PL"/>
        </a:p>
      </dgm:t>
    </dgm:pt>
    <dgm:pt modelId="{00182972-AB8C-D340-9BB9-EC18A3698208}">
      <dgm:prSet/>
      <dgm:spPr/>
      <dgm:t>
        <a:bodyPr/>
        <a:lstStyle/>
        <a:p>
          <a:r>
            <a:rPr lang="pl-PL" dirty="0"/>
            <a:t>wynalazki, </a:t>
          </a:r>
        </a:p>
      </dgm:t>
    </dgm:pt>
    <dgm:pt modelId="{6E40B8D8-EFDE-7C49-B4BD-5CA221FCE966}" type="parTrans" cxnId="{25921943-5D0F-0946-B847-73CB64331CB9}">
      <dgm:prSet/>
      <dgm:spPr/>
      <dgm:t>
        <a:bodyPr/>
        <a:lstStyle/>
        <a:p>
          <a:endParaRPr lang="pl-PL"/>
        </a:p>
      </dgm:t>
    </dgm:pt>
    <dgm:pt modelId="{C6FFB484-8E25-F147-B22A-19300563AE83}" type="sibTrans" cxnId="{25921943-5D0F-0946-B847-73CB64331CB9}">
      <dgm:prSet/>
      <dgm:spPr/>
      <dgm:t>
        <a:bodyPr/>
        <a:lstStyle/>
        <a:p>
          <a:endParaRPr lang="pl-PL"/>
        </a:p>
      </dgm:t>
    </dgm:pt>
    <dgm:pt modelId="{496AC577-8D7B-AE4F-B150-F9D4B754F9BD}">
      <dgm:prSet/>
      <dgm:spPr/>
      <dgm:t>
        <a:bodyPr/>
        <a:lstStyle/>
        <a:p>
          <a:r>
            <a:rPr lang="pl-PL" dirty="0"/>
            <a:t>- </a:t>
          </a:r>
          <a:r>
            <a:rPr lang="pl-PL" b="1" dirty="0"/>
            <a:t>prawa ochronne</a:t>
          </a:r>
          <a:endParaRPr lang="pl-PL" dirty="0"/>
        </a:p>
      </dgm:t>
    </dgm:pt>
    <dgm:pt modelId="{CBB5463A-35E0-A74E-B1F8-82571EBF7ED7}" type="parTrans" cxnId="{380C598A-EB4C-6246-A21D-8A66327DD01A}">
      <dgm:prSet/>
      <dgm:spPr/>
      <dgm:t>
        <a:bodyPr/>
        <a:lstStyle/>
        <a:p>
          <a:endParaRPr lang="pl-PL"/>
        </a:p>
      </dgm:t>
    </dgm:pt>
    <dgm:pt modelId="{11FA36FD-5DE1-FD4A-9493-F51D23C82DD8}" type="sibTrans" cxnId="{380C598A-EB4C-6246-A21D-8A66327DD01A}">
      <dgm:prSet/>
      <dgm:spPr/>
      <dgm:t>
        <a:bodyPr/>
        <a:lstStyle/>
        <a:p>
          <a:endParaRPr lang="pl-PL"/>
        </a:p>
      </dgm:t>
    </dgm:pt>
    <dgm:pt modelId="{FA0B2A00-D4C1-C84C-AAF1-84B03730EBCF}">
      <dgm:prSet/>
      <dgm:spPr/>
      <dgm:t>
        <a:bodyPr/>
        <a:lstStyle/>
        <a:p>
          <a:r>
            <a:rPr lang="pl-PL" dirty="0"/>
            <a:t>- </a:t>
          </a:r>
          <a:r>
            <a:rPr lang="pl-PL" b="1" dirty="0"/>
            <a:t>prawa z rejestracji</a:t>
          </a:r>
          <a:endParaRPr lang="pl-PL" dirty="0"/>
        </a:p>
      </dgm:t>
    </dgm:pt>
    <dgm:pt modelId="{15E9F734-549E-1044-BEBB-81555EEFEED1}" type="parTrans" cxnId="{209DEB5C-9469-B84E-B584-F2F695CD1A03}">
      <dgm:prSet/>
      <dgm:spPr/>
      <dgm:t>
        <a:bodyPr/>
        <a:lstStyle/>
        <a:p>
          <a:endParaRPr lang="pl-PL"/>
        </a:p>
      </dgm:t>
    </dgm:pt>
    <dgm:pt modelId="{5313A129-642F-0C4F-AAEF-7603C3227122}" type="sibTrans" cxnId="{209DEB5C-9469-B84E-B584-F2F695CD1A03}">
      <dgm:prSet/>
      <dgm:spPr/>
      <dgm:t>
        <a:bodyPr/>
        <a:lstStyle/>
        <a:p>
          <a:endParaRPr lang="pl-PL"/>
        </a:p>
      </dgm:t>
    </dgm:pt>
    <dgm:pt modelId="{2FC56EEA-C874-C24B-8985-AD332C8FE3E0}">
      <dgm:prSet/>
      <dgm:spPr/>
      <dgm:t>
        <a:bodyPr/>
        <a:lstStyle/>
        <a:p>
          <a:r>
            <a:rPr lang="pl-PL" dirty="0"/>
            <a:t>wzory użytkowe i znaki towarowe, </a:t>
          </a:r>
        </a:p>
      </dgm:t>
    </dgm:pt>
    <dgm:pt modelId="{21B4755E-402E-0A43-BADD-5332418815AA}" type="parTrans" cxnId="{69FAD0F6-7C1C-5047-8525-DF11D20ED87A}">
      <dgm:prSet/>
      <dgm:spPr/>
      <dgm:t>
        <a:bodyPr/>
        <a:lstStyle/>
        <a:p>
          <a:endParaRPr lang="pl-PL"/>
        </a:p>
      </dgm:t>
    </dgm:pt>
    <dgm:pt modelId="{4D6CFCFE-5D97-FA42-847C-14EC7E9CCC54}" type="sibTrans" cxnId="{69FAD0F6-7C1C-5047-8525-DF11D20ED87A}">
      <dgm:prSet/>
      <dgm:spPr/>
      <dgm:t>
        <a:bodyPr/>
        <a:lstStyle/>
        <a:p>
          <a:endParaRPr lang="pl-PL"/>
        </a:p>
      </dgm:t>
    </dgm:pt>
    <dgm:pt modelId="{15BB956C-567D-4842-B1A7-8AAEC7471769}">
      <dgm:prSet/>
      <dgm:spPr/>
      <dgm:t>
        <a:bodyPr/>
        <a:lstStyle/>
        <a:p>
          <a:r>
            <a:rPr lang="pl-PL" dirty="0"/>
            <a:t>wzory przemysłowe, topografie układów scalonych oraz oznaczenia geograficzne</a:t>
          </a:r>
        </a:p>
      </dgm:t>
    </dgm:pt>
    <dgm:pt modelId="{B3D64050-8F50-2A4B-8AB0-6D0CC0A2276A}" type="parTrans" cxnId="{AB089E9D-604E-4C45-96B3-AD358069E68C}">
      <dgm:prSet/>
      <dgm:spPr/>
      <dgm:t>
        <a:bodyPr/>
        <a:lstStyle/>
        <a:p>
          <a:endParaRPr lang="pl-PL"/>
        </a:p>
      </dgm:t>
    </dgm:pt>
    <dgm:pt modelId="{D8857379-89A6-5B45-8FBA-B21C9FBAE065}" type="sibTrans" cxnId="{AB089E9D-604E-4C45-96B3-AD358069E68C}">
      <dgm:prSet/>
      <dgm:spPr/>
      <dgm:t>
        <a:bodyPr/>
        <a:lstStyle/>
        <a:p>
          <a:endParaRPr lang="pl-PL"/>
        </a:p>
      </dgm:t>
    </dgm:pt>
    <dgm:pt modelId="{19587032-3F77-4741-A22F-02B961FB0C8E}">
      <dgm:prSet/>
      <dgm:spPr/>
      <dgm:t>
        <a:bodyPr/>
        <a:lstStyle/>
        <a:p>
          <a:r>
            <a:rPr lang="pl-PL" dirty="0"/>
            <a:t>Prawa własności przemysłowej są:</a:t>
          </a:r>
        </a:p>
      </dgm:t>
    </dgm:pt>
    <dgm:pt modelId="{85FA9836-7237-DD4D-A515-56CDCAB194E4}" type="parTrans" cxnId="{25078699-ED29-6248-841E-540B9EBC34D4}">
      <dgm:prSet/>
      <dgm:spPr/>
    </dgm:pt>
    <dgm:pt modelId="{1774A9BF-249A-D84B-A65A-8F08A0349365}" type="sibTrans" cxnId="{25078699-ED29-6248-841E-540B9EBC34D4}">
      <dgm:prSet/>
      <dgm:spPr/>
    </dgm:pt>
    <dgm:pt modelId="{A38F339A-FD33-E64A-9DCE-8F7FF5CAD9A3}">
      <dgm:prSet/>
      <dgm:spPr/>
      <dgm:t>
        <a:bodyPr/>
        <a:lstStyle/>
        <a:p>
          <a:r>
            <a:rPr lang="pl-PL" dirty="0"/>
            <a:t>zbywalne</a:t>
          </a:r>
        </a:p>
      </dgm:t>
    </dgm:pt>
    <dgm:pt modelId="{A1016294-91E4-0F44-A9A6-BE5EDA6BDF39}" type="parTrans" cxnId="{C9139267-2DD2-E44C-8B9D-8AEB05269915}">
      <dgm:prSet/>
      <dgm:spPr/>
    </dgm:pt>
    <dgm:pt modelId="{B438B0F6-D747-454E-819A-846F38F50095}" type="sibTrans" cxnId="{C9139267-2DD2-E44C-8B9D-8AEB05269915}">
      <dgm:prSet/>
      <dgm:spPr/>
    </dgm:pt>
    <dgm:pt modelId="{CA3F9E48-951F-3D47-8DD4-BC414602D782}">
      <dgm:prSet/>
      <dgm:spPr/>
      <dgm:t>
        <a:bodyPr/>
        <a:lstStyle/>
        <a:p>
          <a:r>
            <a:rPr lang="pl-PL" dirty="0"/>
            <a:t>podlegają dziedziczeniu</a:t>
          </a:r>
        </a:p>
      </dgm:t>
    </dgm:pt>
    <dgm:pt modelId="{A81ECF8C-BAEB-8A43-B564-20F86B0E4109}" type="parTrans" cxnId="{58F6C5CC-562C-CA4D-9F16-F16AACAE8331}">
      <dgm:prSet/>
      <dgm:spPr/>
    </dgm:pt>
    <dgm:pt modelId="{DBDCAAAA-7631-2142-9DDC-D8BB9433646C}" type="sibTrans" cxnId="{58F6C5CC-562C-CA4D-9F16-F16AACAE8331}">
      <dgm:prSet/>
      <dgm:spPr/>
    </dgm:pt>
    <dgm:pt modelId="{ECABBD4F-ECBC-AD41-8855-555429290320}" type="pres">
      <dgm:prSet presAssocID="{C2F9373B-8137-B041-8718-D0149BEBBA40}" presName="linear" presStyleCnt="0">
        <dgm:presLayoutVars>
          <dgm:dir/>
          <dgm:animLvl val="lvl"/>
          <dgm:resizeHandles val="exact"/>
        </dgm:presLayoutVars>
      </dgm:prSet>
      <dgm:spPr/>
    </dgm:pt>
    <dgm:pt modelId="{77887D67-4021-B04F-B094-2EED54806CD8}" type="pres">
      <dgm:prSet presAssocID="{19587032-3F77-4741-A22F-02B961FB0C8E}" presName="parentLin" presStyleCnt="0"/>
      <dgm:spPr/>
    </dgm:pt>
    <dgm:pt modelId="{E5509B21-DE78-E84F-A482-48AE657962DE}" type="pres">
      <dgm:prSet presAssocID="{19587032-3F77-4741-A22F-02B961FB0C8E}" presName="parentLeftMargin" presStyleLbl="node1" presStyleIdx="0" presStyleCnt="4"/>
      <dgm:spPr/>
    </dgm:pt>
    <dgm:pt modelId="{168C29AA-34B1-B94A-95D8-DD66A4331A1E}" type="pres">
      <dgm:prSet presAssocID="{19587032-3F77-4741-A22F-02B961FB0C8E}" presName="parentText" presStyleLbl="node1" presStyleIdx="0" presStyleCnt="4">
        <dgm:presLayoutVars>
          <dgm:chMax val="0"/>
          <dgm:bulletEnabled val="1"/>
        </dgm:presLayoutVars>
      </dgm:prSet>
      <dgm:spPr/>
    </dgm:pt>
    <dgm:pt modelId="{C8CF463A-C738-0640-BE7B-FFDE2D876028}" type="pres">
      <dgm:prSet presAssocID="{19587032-3F77-4741-A22F-02B961FB0C8E}" presName="negativeSpace" presStyleCnt="0"/>
      <dgm:spPr/>
    </dgm:pt>
    <dgm:pt modelId="{8411737E-DD2B-C548-989A-D43F4147EF9A}" type="pres">
      <dgm:prSet presAssocID="{19587032-3F77-4741-A22F-02B961FB0C8E}" presName="childText" presStyleLbl="conFgAcc1" presStyleIdx="0" presStyleCnt="4">
        <dgm:presLayoutVars>
          <dgm:bulletEnabled val="1"/>
        </dgm:presLayoutVars>
      </dgm:prSet>
      <dgm:spPr/>
    </dgm:pt>
    <dgm:pt modelId="{4F9D9495-5044-F84E-A571-7F936AB8DB3D}" type="pres">
      <dgm:prSet presAssocID="{1774A9BF-249A-D84B-A65A-8F08A0349365}" presName="spaceBetweenRectangles" presStyleCnt="0"/>
      <dgm:spPr/>
    </dgm:pt>
    <dgm:pt modelId="{89001FE9-B937-0842-8397-D7AAFCFE4C0F}" type="pres">
      <dgm:prSet presAssocID="{C171E48A-F011-A34C-8216-65E1D5B3387B}" presName="parentLin" presStyleCnt="0"/>
      <dgm:spPr/>
    </dgm:pt>
    <dgm:pt modelId="{E5A0D2C4-B57A-E743-AD6E-8F4CB6F1F2FF}" type="pres">
      <dgm:prSet presAssocID="{C171E48A-F011-A34C-8216-65E1D5B3387B}" presName="parentLeftMargin" presStyleLbl="node1" presStyleIdx="0" presStyleCnt="4"/>
      <dgm:spPr/>
    </dgm:pt>
    <dgm:pt modelId="{390F9375-4754-3B4A-9A89-7DD4CF5D1F92}" type="pres">
      <dgm:prSet presAssocID="{C171E48A-F011-A34C-8216-65E1D5B3387B}" presName="parentText" presStyleLbl="node1" presStyleIdx="1" presStyleCnt="4">
        <dgm:presLayoutVars>
          <dgm:chMax val="0"/>
          <dgm:bulletEnabled val="1"/>
        </dgm:presLayoutVars>
      </dgm:prSet>
      <dgm:spPr/>
    </dgm:pt>
    <dgm:pt modelId="{E7CF5369-229D-6D41-AD30-6C381D005F44}" type="pres">
      <dgm:prSet presAssocID="{C171E48A-F011-A34C-8216-65E1D5B3387B}" presName="negativeSpace" presStyleCnt="0"/>
      <dgm:spPr/>
    </dgm:pt>
    <dgm:pt modelId="{CB23199C-2C8A-C842-BC21-78ED1C459E87}" type="pres">
      <dgm:prSet presAssocID="{C171E48A-F011-A34C-8216-65E1D5B3387B}" presName="childText" presStyleLbl="conFgAcc1" presStyleIdx="1" presStyleCnt="4">
        <dgm:presLayoutVars>
          <dgm:bulletEnabled val="1"/>
        </dgm:presLayoutVars>
      </dgm:prSet>
      <dgm:spPr/>
    </dgm:pt>
    <dgm:pt modelId="{B5B5856A-63A5-6441-ACDD-0931E1248BBD}" type="pres">
      <dgm:prSet presAssocID="{C0B79EC0-17EC-964C-B539-AF7DFA7CF871}" presName="spaceBetweenRectangles" presStyleCnt="0"/>
      <dgm:spPr/>
    </dgm:pt>
    <dgm:pt modelId="{4FA14F3E-2A70-5745-9368-062C8053F2B9}" type="pres">
      <dgm:prSet presAssocID="{496AC577-8D7B-AE4F-B150-F9D4B754F9BD}" presName="parentLin" presStyleCnt="0"/>
      <dgm:spPr/>
    </dgm:pt>
    <dgm:pt modelId="{3F88DD99-DE05-6B4A-8869-67A94C0FC9AD}" type="pres">
      <dgm:prSet presAssocID="{496AC577-8D7B-AE4F-B150-F9D4B754F9BD}" presName="parentLeftMargin" presStyleLbl="node1" presStyleIdx="1" presStyleCnt="4"/>
      <dgm:spPr/>
    </dgm:pt>
    <dgm:pt modelId="{85F29B65-C2B1-444F-A44F-DD69EAA9AD0C}" type="pres">
      <dgm:prSet presAssocID="{496AC577-8D7B-AE4F-B150-F9D4B754F9BD}" presName="parentText" presStyleLbl="node1" presStyleIdx="2" presStyleCnt="4">
        <dgm:presLayoutVars>
          <dgm:chMax val="0"/>
          <dgm:bulletEnabled val="1"/>
        </dgm:presLayoutVars>
      </dgm:prSet>
      <dgm:spPr/>
    </dgm:pt>
    <dgm:pt modelId="{AC5CCCBC-B90C-CA4D-85F8-CA15CB8E685A}" type="pres">
      <dgm:prSet presAssocID="{496AC577-8D7B-AE4F-B150-F9D4B754F9BD}" presName="negativeSpace" presStyleCnt="0"/>
      <dgm:spPr/>
    </dgm:pt>
    <dgm:pt modelId="{0B028DBE-C37C-DF41-9421-73562B576132}" type="pres">
      <dgm:prSet presAssocID="{496AC577-8D7B-AE4F-B150-F9D4B754F9BD}" presName="childText" presStyleLbl="conFgAcc1" presStyleIdx="2" presStyleCnt="4">
        <dgm:presLayoutVars>
          <dgm:bulletEnabled val="1"/>
        </dgm:presLayoutVars>
      </dgm:prSet>
      <dgm:spPr/>
    </dgm:pt>
    <dgm:pt modelId="{3F0BC040-0DF0-BF49-B086-76106ABF08F9}" type="pres">
      <dgm:prSet presAssocID="{11FA36FD-5DE1-FD4A-9493-F51D23C82DD8}" presName="spaceBetweenRectangles" presStyleCnt="0"/>
      <dgm:spPr/>
    </dgm:pt>
    <dgm:pt modelId="{9F205301-88D0-1648-B48F-EE40B0D1EA97}" type="pres">
      <dgm:prSet presAssocID="{FA0B2A00-D4C1-C84C-AAF1-84B03730EBCF}" presName="parentLin" presStyleCnt="0"/>
      <dgm:spPr/>
    </dgm:pt>
    <dgm:pt modelId="{508631A7-AAC2-514E-83C2-D436C1255575}" type="pres">
      <dgm:prSet presAssocID="{FA0B2A00-D4C1-C84C-AAF1-84B03730EBCF}" presName="parentLeftMargin" presStyleLbl="node1" presStyleIdx="2" presStyleCnt="4"/>
      <dgm:spPr/>
    </dgm:pt>
    <dgm:pt modelId="{ABBD6E9A-F7BE-4942-A8BB-B2BA4B72DE2E}" type="pres">
      <dgm:prSet presAssocID="{FA0B2A00-D4C1-C84C-AAF1-84B03730EBCF}" presName="parentText" presStyleLbl="node1" presStyleIdx="3" presStyleCnt="4">
        <dgm:presLayoutVars>
          <dgm:chMax val="0"/>
          <dgm:bulletEnabled val="1"/>
        </dgm:presLayoutVars>
      </dgm:prSet>
      <dgm:spPr/>
    </dgm:pt>
    <dgm:pt modelId="{4F8A2178-4777-A540-B844-9AD86A3092CD}" type="pres">
      <dgm:prSet presAssocID="{FA0B2A00-D4C1-C84C-AAF1-84B03730EBCF}" presName="negativeSpace" presStyleCnt="0"/>
      <dgm:spPr/>
    </dgm:pt>
    <dgm:pt modelId="{BB29D9BB-139D-A749-AC24-7C5C6536BB9D}" type="pres">
      <dgm:prSet presAssocID="{FA0B2A00-D4C1-C84C-AAF1-84B03730EBCF}" presName="childText" presStyleLbl="conFgAcc1" presStyleIdx="3" presStyleCnt="4">
        <dgm:presLayoutVars>
          <dgm:bulletEnabled val="1"/>
        </dgm:presLayoutVars>
      </dgm:prSet>
      <dgm:spPr/>
    </dgm:pt>
  </dgm:ptLst>
  <dgm:cxnLst>
    <dgm:cxn modelId="{83241A01-14FB-2B40-AF13-84FC3AF95654}" type="presOf" srcId="{FA0B2A00-D4C1-C84C-AAF1-84B03730EBCF}" destId="{508631A7-AAC2-514E-83C2-D436C1255575}" srcOrd="0" destOrd="0" presId="urn:microsoft.com/office/officeart/2005/8/layout/list1"/>
    <dgm:cxn modelId="{52AA5D03-674A-3B42-A6DE-25B487F0B85F}" type="presOf" srcId="{FA0B2A00-D4C1-C84C-AAF1-84B03730EBCF}" destId="{ABBD6E9A-F7BE-4942-A8BB-B2BA4B72DE2E}" srcOrd="1" destOrd="0" presId="urn:microsoft.com/office/officeart/2005/8/layout/list1"/>
    <dgm:cxn modelId="{B53D541A-C744-944D-A696-70EB6B5EAA87}" type="presOf" srcId="{C171E48A-F011-A34C-8216-65E1D5B3387B}" destId="{E5A0D2C4-B57A-E743-AD6E-8F4CB6F1F2FF}" srcOrd="0" destOrd="0" presId="urn:microsoft.com/office/officeart/2005/8/layout/list1"/>
    <dgm:cxn modelId="{1DEAFA24-5FF0-3648-A21C-A72DE093E17C}" type="presOf" srcId="{C171E48A-F011-A34C-8216-65E1D5B3387B}" destId="{390F9375-4754-3B4A-9A89-7DD4CF5D1F92}" srcOrd="1" destOrd="0" presId="urn:microsoft.com/office/officeart/2005/8/layout/list1"/>
    <dgm:cxn modelId="{58535B2A-5230-894A-9729-36756435A626}" type="presOf" srcId="{CA3F9E48-951F-3D47-8DD4-BC414602D782}" destId="{8411737E-DD2B-C548-989A-D43F4147EF9A}" srcOrd="0" destOrd="1" presId="urn:microsoft.com/office/officeart/2005/8/layout/list1"/>
    <dgm:cxn modelId="{E8D6313E-A5B1-0849-AE56-6EA54579E02B}" type="presOf" srcId="{C2F9373B-8137-B041-8718-D0149BEBBA40}" destId="{ECABBD4F-ECBC-AD41-8855-555429290320}" srcOrd="0" destOrd="0" presId="urn:microsoft.com/office/officeart/2005/8/layout/list1"/>
    <dgm:cxn modelId="{25921943-5D0F-0946-B847-73CB64331CB9}" srcId="{C171E48A-F011-A34C-8216-65E1D5B3387B}" destId="{00182972-AB8C-D340-9BB9-EC18A3698208}" srcOrd="0" destOrd="0" parTransId="{6E40B8D8-EFDE-7C49-B4BD-5CA221FCE966}" sibTransId="{C6FFB484-8E25-F147-B22A-19300563AE83}"/>
    <dgm:cxn modelId="{1A998E49-7905-7E49-BA4F-548BA46ACBFC}" type="presOf" srcId="{19587032-3F77-4741-A22F-02B961FB0C8E}" destId="{E5509B21-DE78-E84F-A482-48AE657962DE}" srcOrd="0" destOrd="0" presId="urn:microsoft.com/office/officeart/2005/8/layout/list1"/>
    <dgm:cxn modelId="{8E70704B-9909-B943-A94E-AF17C63618C8}" type="presOf" srcId="{15BB956C-567D-4842-B1A7-8AAEC7471769}" destId="{BB29D9BB-139D-A749-AC24-7C5C6536BB9D}" srcOrd="0" destOrd="0" presId="urn:microsoft.com/office/officeart/2005/8/layout/list1"/>
    <dgm:cxn modelId="{92E91B4F-8666-8D4A-A664-21583BF8F89C}" type="presOf" srcId="{496AC577-8D7B-AE4F-B150-F9D4B754F9BD}" destId="{85F29B65-C2B1-444F-A44F-DD69EAA9AD0C}" srcOrd="1" destOrd="0" presId="urn:microsoft.com/office/officeart/2005/8/layout/list1"/>
    <dgm:cxn modelId="{209DEB5C-9469-B84E-B584-F2F695CD1A03}" srcId="{C2F9373B-8137-B041-8718-D0149BEBBA40}" destId="{FA0B2A00-D4C1-C84C-AAF1-84B03730EBCF}" srcOrd="3" destOrd="0" parTransId="{15E9F734-549E-1044-BEBB-81555EEFEED1}" sibTransId="{5313A129-642F-0C4F-AAEF-7603C3227122}"/>
    <dgm:cxn modelId="{A57ADE66-FB0B-2149-A1DE-FDEEAA26F853}" type="presOf" srcId="{A38F339A-FD33-E64A-9DCE-8F7FF5CAD9A3}" destId="{8411737E-DD2B-C548-989A-D43F4147EF9A}" srcOrd="0" destOrd="0" presId="urn:microsoft.com/office/officeart/2005/8/layout/list1"/>
    <dgm:cxn modelId="{C9139267-2DD2-E44C-8B9D-8AEB05269915}" srcId="{19587032-3F77-4741-A22F-02B961FB0C8E}" destId="{A38F339A-FD33-E64A-9DCE-8F7FF5CAD9A3}" srcOrd="0" destOrd="0" parTransId="{A1016294-91E4-0F44-A9A6-BE5EDA6BDF39}" sibTransId="{B438B0F6-D747-454E-819A-846F38F50095}"/>
    <dgm:cxn modelId="{BD70BE79-BB53-0A43-B883-5D3533E60FFE}" type="presOf" srcId="{2FC56EEA-C874-C24B-8985-AD332C8FE3E0}" destId="{0B028DBE-C37C-DF41-9421-73562B576132}" srcOrd="0" destOrd="0" presId="urn:microsoft.com/office/officeart/2005/8/layout/list1"/>
    <dgm:cxn modelId="{380C598A-EB4C-6246-A21D-8A66327DD01A}" srcId="{C2F9373B-8137-B041-8718-D0149BEBBA40}" destId="{496AC577-8D7B-AE4F-B150-F9D4B754F9BD}" srcOrd="2" destOrd="0" parTransId="{CBB5463A-35E0-A74E-B1F8-82571EBF7ED7}" sibTransId="{11FA36FD-5DE1-FD4A-9493-F51D23C82DD8}"/>
    <dgm:cxn modelId="{25078699-ED29-6248-841E-540B9EBC34D4}" srcId="{C2F9373B-8137-B041-8718-D0149BEBBA40}" destId="{19587032-3F77-4741-A22F-02B961FB0C8E}" srcOrd="0" destOrd="0" parTransId="{85FA9836-7237-DD4D-A515-56CDCAB194E4}" sibTransId="{1774A9BF-249A-D84B-A65A-8F08A0349365}"/>
    <dgm:cxn modelId="{AB089E9D-604E-4C45-96B3-AD358069E68C}" srcId="{FA0B2A00-D4C1-C84C-AAF1-84B03730EBCF}" destId="{15BB956C-567D-4842-B1A7-8AAEC7471769}" srcOrd="0" destOrd="0" parTransId="{B3D64050-8F50-2A4B-8AB0-6D0CC0A2276A}" sibTransId="{D8857379-89A6-5B45-8FBA-B21C9FBAE065}"/>
    <dgm:cxn modelId="{0EB631C2-593E-A646-BBE8-8A23B80A885D}" srcId="{C2F9373B-8137-B041-8718-D0149BEBBA40}" destId="{C171E48A-F011-A34C-8216-65E1D5B3387B}" srcOrd="1" destOrd="0" parTransId="{6916FEB8-575F-4E4A-A5ED-D5CA0996259C}" sibTransId="{C0B79EC0-17EC-964C-B539-AF7DFA7CF871}"/>
    <dgm:cxn modelId="{58F6C5CC-562C-CA4D-9F16-F16AACAE8331}" srcId="{19587032-3F77-4741-A22F-02B961FB0C8E}" destId="{CA3F9E48-951F-3D47-8DD4-BC414602D782}" srcOrd="1" destOrd="0" parTransId="{A81ECF8C-BAEB-8A43-B564-20F86B0E4109}" sibTransId="{DBDCAAAA-7631-2142-9DDC-D8BB9433646C}"/>
    <dgm:cxn modelId="{40D8D2CE-6978-AB46-9DE4-D7C43645CB8B}" type="presOf" srcId="{496AC577-8D7B-AE4F-B150-F9D4B754F9BD}" destId="{3F88DD99-DE05-6B4A-8869-67A94C0FC9AD}" srcOrd="0" destOrd="0" presId="urn:microsoft.com/office/officeart/2005/8/layout/list1"/>
    <dgm:cxn modelId="{BA9A12DF-C00B-B448-B7B6-E26AB65D1F28}" type="presOf" srcId="{00182972-AB8C-D340-9BB9-EC18A3698208}" destId="{CB23199C-2C8A-C842-BC21-78ED1C459E87}" srcOrd="0" destOrd="0" presId="urn:microsoft.com/office/officeart/2005/8/layout/list1"/>
    <dgm:cxn modelId="{69FAD0F6-7C1C-5047-8525-DF11D20ED87A}" srcId="{496AC577-8D7B-AE4F-B150-F9D4B754F9BD}" destId="{2FC56EEA-C874-C24B-8985-AD332C8FE3E0}" srcOrd="0" destOrd="0" parTransId="{21B4755E-402E-0A43-BADD-5332418815AA}" sibTransId="{4D6CFCFE-5D97-FA42-847C-14EC7E9CCC54}"/>
    <dgm:cxn modelId="{4A0820FB-1A99-FB4B-8DD1-102CB4F01ADF}" type="presOf" srcId="{19587032-3F77-4741-A22F-02B961FB0C8E}" destId="{168C29AA-34B1-B94A-95D8-DD66A4331A1E}" srcOrd="1" destOrd="0" presId="urn:microsoft.com/office/officeart/2005/8/layout/list1"/>
    <dgm:cxn modelId="{37D417CC-2185-8845-AD52-883C1EBF3D0E}" type="presParOf" srcId="{ECABBD4F-ECBC-AD41-8855-555429290320}" destId="{77887D67-4021-B04F-B094-2EED54806CD8}" srcOrd="0" destOrd="0" presId="urn:microsoft.com/office/officeart/2005/8/layout/list1"/>
    <dgm:cxn modelId="{CA45C754-82E4-6B4A-9105-E55D666E22DF}" type="presParOf" srcId="{77887D67-4021-B04F-B094-2EED54806CD8}" destId="{E5509B21-DE78-E84F-A482-48AE657962DE}" srcOrd="0" destOrd="0" presId="urn:microsoft.com/office/officeart/2005/8/layout/list1"/>
    <dgm:cxn modelId="{8786EA7C-0460-E54B-A77D-EBAB6BF047AC}" type="presParOf" srcId="{77887D67-4021-B04F-B094-2EED54806CD8}" destId="{168C29AA-34B1-B94A-95D8-DD66A4331A1E}" srcOrd="1" destOrd="0" presId="urn:microsoft.com/office/officeart/2005/8/layout/list1"/>
    <dgm:cxn modelId="{5E483259-202B-9B47-B20C-26E6D692ECCE}" type="presParOf" srcId="{ECABBD4F-ECBC-AD41-8855-555429290320}" destId="{C8CF463A-C738-0640-BE7B-FFDE2D876028}" srcOrd="1" destOrd="0" presId="urn:microsoft.com/office/officeart/2005/8/layout/list1"/>
    <dgm:cxn modelId="{6B02F9F0-3CAC-7141-B186-6B4564FB5172}" type="presParOf" srcId="{ECABBD4F-ECBC-AD41-8855-555429290320}" destId="{8411737E-DD2B-C548-989A-D43F4147EF9A}" srcOrd="2" destOrd="0" presId="urn:microsoft.com/office/officeart/2005/8/layout/list1"/>
    <dgm:cxn modelId="{DF74E585-3980-A94E-A04D-BF2ECB291DBE}" type="presParOf" srcId="{ECABBD4F-ECBC-AD41-8855-555429290320}" destId="{4F9D9495-5044-F84E-A571-7F936AB8DB3D}" srcOrd="3" destOrd="0" presId="urn:microsoft.com/office/officeart/2005/8/layout/list1"/>
    <dgm:cxn modelId="{EA640F4A-FBAD-EA44-9010-4AE32DE4BA2F}" type="presParOf" srcId="{ECABBD4F-ECBC-AD41-8855-555429290320}" destId="{89001FE9-B937-0842-8397-D7AAFCFE4C0F}" srcOrd="4" destOrd="0" presId="urn:microsoft.com/office/officeart/2005/8/layout/list1"/>
    <dgm:cxn modelId="{E9664502-C139-9544-9A49-316B6E7D2829}" type="presParOf" srcId="{89001FE9-B937-0842-8397-D7AAFCFE4C0F}" destId="{E5A0D2C4-B57A-E743-AD6E-8F4CB6F1F2FF}" srcOrd="0" destOrd="0" presId="urn:microsoft.com/office/officeart/2005/8/layout/list1"/>
    <dgm:cxn modelId="{C694397F-29FF-5448-8991-F01C7C5947B1}" type="presParOf" srcId="{89001FE9-B937-0842-8397-D7AAFCFE4C0F}" destId="{390F9375-4754-3B4A-9A89-7DD4CF5D1F92}" srcOrd="1" destOrd="0" presId="urn:microsoft.com/office/officeart/2005/8/layout/list1"/>
    <dgm:cxn modelId="{FA6E71D5-4086-2A49-89AC-722E5CA41420}" type="presParOf" srcId="{ECABBD4F-ECBC-AD41-8855-555429290320}" destId="{E7CF5369-229D-6D41-AD30-6C381D005F44}" srcOrd="5" destOrd="0" presId="urn:microsoft.com/office/officeart/2005/8/layout/list1"/>
    <dgm:cxn modelId="{598EEA11-4AA8-E041-A89E-45010F5EF497}" type="presParOf" srcId="{ECABBD4F-ECBC-AD41-8855-555429290320}" destId="{CB23199C-2C8A-C842-BC21-78ED1C459E87}" srcOrd="6" destOrd="0" presId="urn:microsoft.com/office/officeart/2005/8/layout/list1"/>
    <dgm:cxn modelId="{1220E658-FD8A-374F-B7E5-E5BE4F2FA9CA}" type="presParOf" srcId="{ECABBD4F-ECBC-AD41-8855-555429290320}" destId="{B5B5856A-63A5-6441-ACDD-0931E1248BBD}" srcOrd="7" destOrd="0" presId="urn:microsoft.com/office/officeart/2005/8/layout/list1"/>
    <dgm:cxn modelId="{EEE28572-C195-4D44-AC69-C76DDAB36F92}" type="presParOf" srcId="{ECABBD4F-ECBC-AD41-8855-555429290320}" destId="{4FA14F3E-2A70-5745-9368-062C8053F2B9}" srcOrd="8" destOrd="0" presId="urn:microsoft.com/office/officeart/2005/8/layout/list1"/>
    <dgm:cxn modelId="{7FAB68D0-2488-E94B-A7A7-B7FA7CED6881}" type="presParOf" srcId="{4FA14F3E-2A70-5745-9368-062C8053F2B9}" destId="{3F88DD99-DE05-6B4A-8869-67A94C0FC9AD}" srcOrd="0" destOrd="0" presId="urn:microsoft.com/office/officeart/2005/8/layout/list1"/>
    <dgm:cxn modelId="{1B068B12-E17B-B547-B2DD-539B48AC7CD4}" type="presParOf" srcId="{4FA14F3E-2A70-5745-9368-062C8053F2B9}" destId="{85F29B65-C2B1-444F-A44F-DD69EAA9AD0C}" srcOrd="1" destOrd="0" presId="urn:microsoft.com/office/officeart/2005/8/layout/list1"/>
    <dgm:cxn modelId="{55F59BBC-2322-A448-89B0-37E01C936DCF}" type="presParOf" srcId="{ECABBD4F-ECBC-AD41-8855-555429290320}" destId="{AC5CCCBC-B90C-CA4D-85F8-CA15CB8E685A}" srcOrd="9" destOrd="0" presId="urn:microsoft.com/office/officeart/2005/8/layout/list1"/>
    <dgm:cxn modelId="{B4EB0DCF-9408-B849-B7AE-E5E5AF24C0C3}" type="presParOf" srcId="{ECABBD4F-ECBC-AD41-8855-555429290320}" destId="{0B028DBE-C37C-DF41-9421-73562B576132}" srcOrd="10" destOrd="0" presId="urn:microsoft.com/office/officeart/2005/8/layout/list1"/>
    <dgm:cxn modelId="{392411F0-867E-4C46-9D2F-6BBA3DC9C527}" type="presParOf" srcId="{ECABBD4F-ECBC-AD41-8855-555429290320}" destId="{3F0BC040-0DF0-BF49-B086-76106ABF08F9}" srcOrd="11" destOrd="0" presId="urn:microsoft.com/office/officeart/2005/8/layout/list1"/>
    <dgm:cxn modelId="{B74A8839-005A-DE43-8366-C10EFA8302DC}" type="presParOf" srcId="{ECABBD4F-ECBC-AD41-8855-555429290320}" destId="{9F205301-88D0-1648-B48F-EE40B0D1EA97}" srcOrd="12" destOrd="0" presId="urn:microsoft.com/office/officeart/2005/8/layout/list1"/>
    <dgm:cxn modelId="{A02AB6DB-93B0-CF43-A42B-570B9C54B923}" type="presParOf" srcId="{9F205301-88D0-1648-B48F-EE40B0D1EA97}" destId="{508631A7-AAC2-514E-83C2-D436C1255575}" srcOrd="0" destOrd="0" presId="urn:microsoft.com/office/officeart/2005/8/layout/list1"/>
    <dgm:cxn modelId="{33C8A998-6831-634E-A3F6-A69DF5FEF7E8}" type="presParOf" srcId="{9F205301-88D0-1648-B48F-EE40B0D1EA97}" destId="{ABBD6E9A-F7BE-4942-A8BB-B2BA4B72DE2E}" srcOrd="1" destOrd="0" presId="urn:microsoft.com/office/officeart/2005/8/layout/list1"/>
    <dgm:cxn modelId="{048E52C9-4BA7-2342-9A0B-586C84DA181D}" type="presParOf" srcId="{ECABBD4F-ECBC-AD41-8855-555429290320}" destId="{4F8A2178-4777-A540-B844-9AD86A3092CD}" srcOrd="13" destOrd="0" presId="urn:microsoft.com/office/officeart/2005/8/layout/list1"/>
    <dgm:cxn modelId="{CD35DF14-B050-974B-B883-6C9414BE8013}" type="presParOf" srcId="{ECABBD4F-ECBC-AD41-8855-555429290320}" destId="{BB29D9BB-139D-A749-AC24-7C5C6536BB9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75997B-E642-4C44-BF56-E33155CA09BD}"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E5CF8330-4E27-476F-B23B-340EE071C692}">
      <dgm:prSet/>
      <dgm:spPr/>
      <dgm:t>
        <a:bodyPr/>
        <a:lstStyle/>
        <a:p>
          <a:r>
            <a:rPr lang="pl-PL" dirty="0">
              <a:latin typeface="Helvetica" pitchFamily="2" charset="0"/>
            </a:rPr>
            <a:t>wzmacnia pozycję na rynku i przewagę konkurencyjną oraz stanowi zachętę do innowacyjności i kreatywności </a:t>
          </a:r>
          <a:endParaRPr lang="en-US" dirty="0">
            <a:latin typeface="Helvetica" pitchFamily="2" charset="0"/>
          </a:endParaRPr>
        </a:p>
      </dgm:t>
    </dgm:pt>
    <dgm:pt modelId="{CF57E6D5-06EA-43D8-8B0D-53E0296A2A4F}" type="parTrans" cxnId="{B986F0A7-2FEE-4D86-A0ED-D01D946D7ADF}">
      <dgm:prSet/>
      <dgm:spPr/>
      <dgm:t>
        <a:bodyPr/>
        <a:lstStyle/>
        <a:p>
          <a:endParaRPr lang="en-US"/>
        </a:p>
      </dgm:t>
    </dgm:pt>
    <dgm:pt modelId="{86C44042-6B55-46B8-AB58-ED1C24A17441}" type="sibTrans" cxnId="{B986F0A7-2FEE-4D86-A0ED-D01D946D7ADF}">
      <dgm:prSet/>
      <dgm:spPr/>
      <dgm:t>
        <a:bodyPr/>
        <a:lstStyle/>
        <a:p>
          <a:endParaRPr lang="en-US"/>
        </a:p>
      </dgm:t>
    </dgm:pt>
    <dgm:pt modelId="{405D835B-8E4C-42D6-BB79-B033544241EE}">
      <dgm:prSet/>
      <dgm:spPr/>
      <dgm:t>
        <a:bodyPr/>
        <a:lstStyle/>
        <a:p>
          <a:r>
            <a:rPr lang="pl-PL" dirty="0">
              <a:latin typeface="Helvetica" pitchFamily="2" charset="0"/>
            </a:rPr>
            <a:t>stanowi istotny składnik majątku, w tym zwiększa dochody i umożliwia zwrot nakładów inwestycyjnych </a:t>
          </a:r>
          <a:endParaRPr lang="en-US" dirty="0">
            <a:latin typeface="Helvetica" pitchFamily="2" charset="0"/>
          </a:endParaRPr>
        </a:p>
      </dgm:t>
    </dgm:pt>
    <dgm:pt modelId="{9519F0AE-CC45-42A0-B29C-C7636696F59F}" type="parTrans" cxnId="{FE5BC610-60AF-4630-8AA7-1F754CB63943}">
      <dgm:prSet/>
      <dgm:spPr/>
      <dgm:t>
        <a:bodyPr/>
        <a:lstStyle/>
        <a:p>
          <a:endParaRPr lang="en-US"/>
        </a:p>
      </dgm:t>
    </dgm:pt>
    <dgm:pt modelId="{45979614-61DA-437F-8892-665142514FAC}" type="sibTrans" cxnId="{FE5BC610-60AF-4630-8AA7-1F754CB63943}">
      <dgm:prSet/>
      <dgm:spPr/>
      <dgm:t>
        <a:bodyPr/>
        <a:lstStyle/>
        <a:p>
          <a:endParaRPr lang="en-US"/>
        </a:p>
      </dgm:t>
    </dgm:pt>
    <dgm:pt modelId="{FC774978-60DA-4C11-84DE-3ED969C1D791}">
      <dgm:prSet/>
      <dgm:spPr/>
      <dgm:t>
        <a:bodyPr/>
        <a:lstStyle/>
        <a:p>
          <a:r>
            <a:rPr lang="pl-PL" dirty="0">
              <a:latin typeface="Helvetica" pitchFamily="2" charset="0"/>
            </a:rPr>
            <a:t>ułatwia komercjalizację i transfer technologii (umowy o przeniesieniu praw; umowy licencyjne) </a:t>
          </a:r>
          <a:endParaRPr lang="en-US" dirty="0">
            <a:latin typeface="Helvetica" pitchFamily="2" charset="0"/>
          </a:endParaRPr>
        </a:p>
      </dgm:t>
    </dgm:pt>
    <dgm:pt modelId="{1B61106E-27BD-4CAD-A623-1D19BFEC5C62}" type="parTrans" cxnId="{84FA7836-E270-4F7A-A2EC-C47AEAB22AD9}">
      <dgm:prSet/>
      <dgm:spPr/>
      <dgm:t>
        <a:bodyPr/>
        <a:lstStyle/>
        <a:p>
          <a:endParaRPr lang="en-US"/>
        </a:p>
      </dgm:t>
    </dgm:pt>
    <dgm:pt modelId="{99097780-E38A-47CA-9C71-E10DC46A1F83}" type="sibTrans" cxnId="{84FA7836-E270-4F7A-A2EC-C47AEAB22AD9}">
      <dgm:prSet/>
      <dgm:spPr/>
      <dgm:t>
        <a:bodyPr/>
        <a:lstStyle/>
        <a:p>
          <a:endParaRPr lang="en-US"/>
        </a:p>
      </dgm:t>
    </dgm:pt>
    <dgm:pt modelId="{8136791F-0D30-422B-A349-46B3CEB0856D}">
      <dgm:prSet/>
      <dgm:spPr/>
      <dgm:t>
        <a:bodyPr/>
        <a:lstStyle/>
        <a:p>
          <a:r>
            <a:rPr lang="pl-PL" dirty="0">
              <a:latin typeface="Helvetica" pitchFamily="2" charset="0"/>
            </a:rPr>
            <a:t>podnosi prestiż, kształtuje atrakcyjny wizerunek </a:t>
          </a:r>
          <a:endParaRPr lang="en-US" dirty="0">
            <a:latin typeface="Helvetica" pitchFamily="2" charset="0"/>
          </a:endParaRPr>
        </a:p>
      </dgm:t>
    </dgm:pt>
    <dgm:pt modelId="{B6E1690F-410C-455B-91B4-4A972F5777CE}" type="parTrans" cxnId="{6B0624A5-204B-45FB-9796-160641B31412}">
      <dgm:prSet/>
      <dgm:spPr/>
      <dgm:t>
        <a:bodyPr/>
        <a:lstStyle/>
        <a:p>
          <a:endParaRPr lang="en-US"/>
        </a:p>
      </dgm:t>
    </dgm:pt>
    <dgm:pt modelId="{D96A90BB-52D6-4A35-8FA4-5B76E6970E9A}" type="sibTrans" cxnId="{6B0624A5-204B-45FB-9796-160641B31412}">
      <dgm:prSet/>
      <dgm:spPr/>
      <dgm:t>
        <a:bodyPr/>
        <a:lstStyle/>
        <a:p>
          <a:endParaRPr lang="en-US"/>
        </a:p>
      </dgm:t>
    </dgm:pt>
    <dgm:pt modelId="{51F149E2-56AF-4601-9557-757B88C3673B}">
      <dgm:prSet/>
      <dgm:spPr/>
      <dgm:t>
        <a:bodyPr/>
        <a:lstStyle/>
        <a:p>
          <a:r>
            <a:rPr lang="pl-PL" dirty="0">
              <a:latin typeface="Helvetica" pitchFamily="2" charset="0"/>
            </a:rPr>
            <a:t>zwiększa pewność obrotu, zmniejszając ryzyko naruszeń́ oraz ułatwia dochodzenie roszczeń wobec nieuczciwych konkurentów </a:t>
          </a:r>
          <a:endParaRPr lang="en-US" dirty="0">
            <a:latin typeface="Helvetica" pitchFamily="2" charset="0"/>
          </a:endParaRPr>
        </a:p>
      </dgm:t>
    </dgm:pt>
    <dgm:pt modelId="{D907B477-3E86-4B58-BFDF-449708EF0434}" type="parTrans" cxnId="{0314EEBF-E742-4B9B-8204-80FDDFC9D2D8}">
      <dgm:prSet/>
      <dgm:spPr/>
      <dgm:t>
        <a:bodyPr/>
        <a:lstStyle/>
        <a:p>
          <a:endParaRPr lang="en-US"/>
        </a:p>
      </dgm:t>
    </dgm:pt>
    <dgm:pt modelId="{4D34A7B8-7889-4B52-AB93-94853E5DCD61}" type="sibTrans" cxnId="{0314EEBF-E742-4B9B-8204-80FDDFC9D2D8}">
      <dgm:prSet/>
      <dgm:spPr/>
      <dgm:t>
        <a:bodyPr/>
        <a:lstStyle/>
        <a:p>
          <a:endParaRPr lang="en-US"/>
        </a:p>
      </dgm:t>
    </dgm:pt>
    <dgm:pt modelId="{861A06E9-7A37-9042-8771-C4FCB90D0E2F}" type="pres">
      <dgm:prSet presAssocID="{F675997B-E642-4C44-BF56-E33155CA09BD}" presName="Name0" presStyleCnt="0">
        <dgm:presLayoutVars>
          <dgm:dir/>
          <dgm:animLvl val="lvl"/>
          <dgm:resizeHandles val="exact"/>
        </dgm:presLayoutVars>
      </dgm:prSet>
      <dgm:spPr/>
    </dgm:pt>
    <dgm:pt modelId="{686FA844-3D7D-3349-8557-84E3231AC550}" type="pres">
      <dgm:prSet presAssocID="{51F149E2-56AF-4601-9557-757B88C3673B}" presName="boxAndChildren" presStyleCnt="0"/>
      <dgm:spPr/>
    </dgm:pt>
    <dgm:pt modelId="{8453CCB4-9A8B-9049-B7E3-AFF6312671E4}" type="pres">
      <dgm:prSet presAssocID="{51F149E2-56AF-4601-9557-757B88C3673B}" presName="parentTextBox" presStyleLbl="node1" presStyleIdx="0" presStyleCnt="5"/>
      <dgm:spPr/>
    </dgm:pt>
    <dgm:pt modelId="{BC3CC1C4-8ACB-3A40-AE8F-B7B201272D7B}" type="pres">
      <dgm:prSet presAssocID="{D96A90BB-52D6-4A35-8FA4-5B76E6970E9A}" presName="sp" presStyleCnt="0"/>
      <dgm:spPr/>
    </dgm:pt>
    <dgm:pt modelId="{3CB31443-3C41-3443-9A30-B5CD417C05D6}" type="pres">
      <dgm:prSet presAssocID="{8136791F-0D30-422B-A349-46B3CEB0856D}" presName="arrowAndChildren" presStyleCnt="0"/>
      <dgm:spPr/>
    </dgm:pt>
    <dgm:pt modelId="{782C41FA-2BD7-4F4E-B46C-10A655C36E4E}" type="pres">
      <dgm:prSet presAssocID="{8136791F-0D30-422B-A349-46B3CEB0856D}" presName="parentTextArrow" presStyleLbl="node1" presStyleIdx="1" presStyleCnt="5"/>
      <dgm:spPr/>
    </dgm:pt>
    <dgm:pt modelId="{6E6FCB16-4E87-F549-A6AD-A70529440C50}" type="pres">
      <dgm:prSet presAssocID="{99097780-E38A-47CA-9C71-E10DC46A1F83}" presName="sp" presStyleCnt="0"/>
      <dgm:spPr/>
    </dgm:pt>
    <dgm:pt modelId="{995D45F4-6EF8-F847-97F3-818B8DECB0CD}" type="pres">
      <dgm:prSet presAssocID="{FC774978-60DA-4C11-84DE-3ED969C1D791}" presName="arrowAndChildren" presStyleCnt="0"/>
      <dgm:spPr/>
    </dgm:pt>
    <dgm:pt modelId="{54D34A07-74E9-CF4F-ACF7-5B37B2162B5E}" type="pres">
      <dgm:prSet presAssocID="{FC774978-60DA-4C11-84DE-3ED969C1D791}" presName="parentTextArrow" presStyleLbl="node1" presStyleIdx="2" presStyleCnt="5"/>
      <dgm:spPr/>
    </dgm:pt>
    <dgm:pt modelId="{43CFF0F6-9165-2A40-BCA1-22FF2BC4AB51}" type="pres">
      <dgm:prSet presAssocID="{45979614-61DA-437F-8892-665142514FAC}" presName="sp" presStyleCnt="0"/>
      <dgm:spPr/>
    </dgm:pt>
    <dgm:pt modelId="{E891FFBF-1C2B-3943-9529-A7B9D91FB919}" type="pres">
      <dgm:prSet presAssocID="{405D835B-8E4C-42D6-BB79-B033544241EE}" presName="arrowAndChildren" presStyleCnt="0"/>
      <dgm:spPr/>
    </dgm:pt>
    <dgm:pt modelId="{9122FD7F-9D25-8545-B865-C991E329022E}" type="pres">
      <dgm:prSet presAssocID="{405D835B-8E4C-42D6-BB79-B033544241EE}" presName="parentTextArrow" presStyleLbl="node1" presStyleIdx="3" presStyleCnt="5"/>
      <dgm:spPr/>
    </dgm:pt>
    <dgm:pt modelId="{467C5CDC-4451-FB4F-9DF8-D7D8E1ECECD7}" type="pres">
      <dgm:prSet presAssocID="{86C44042-6B55-46B8-AB58-ED1C24A17441}" presName="sp" presStyleCnt="0"/>
      <dgm:spPr/>
    </dgm:pt>
    <dgm:pt modelId="{579468A2-249F-0047-AEAA-FFED4A2F4027}" type="pres">
      <dgm:prSet presAssocID="{E5CF8330-4E27-476F-B23B-340EE071C692}" presName="arrowAndChildren" presStyleCnt="0"/>
      <dgm:spPr/>
    </dgm:pt>
    <dgm:pt modelId="{6A5D5373-C976-7248-89A9-53873922933E}" type="pres">
      <dgm:prSet presAssocID="{E5CF8330-4E27-476F-B23B-340EE071C692}" presName="parentTextArrow" presStyleLbl="node1" presStyleIdx="4" presStyleCnt="5"/>
      <dgm:spPr/>
    </dgm:pt>
  </dgm:ptLst>
  <dgm:cxnLst>
    <dgm:cxn modelId="{FE5BC610-60AF-4630-8AA7-1F754CB63943}" srcId="{F675997B-E642-4C44-BF56-E33155CA09BD}" destId="{405D835B-8E4C-42D6-BB79-B033544241EE}" srcOrd="1" destOrd="0" parTransId="{9519F0AE-CC45-42A0-B29C-C7636696F59F}" sibTransId="{45979614-61DA-437F-8892-665142514FAC}"/>
    <dgm:cxn modelId="{583DD71D-13A7-AF46-8FFE-EC32FBA53566}" type="presOf" srcId="{8136791F-0D30-422B-A349-46B3CEB0856D}" destId="{782C41FA-2BD7-4F4E-B46C-10A655C36E4E}" srcOrd="0" destOrd="0" presId="urn:microsoft.com/office/officeart/2005/8/layout/process4"/>
    <dgm:cxn modelId="{EC54EC1D-07B0-6D44-9F3A-CC1E04469905}" type="presOf" srcId="{E5CF8330-4E27-476F-B23B-340EE071C692}" destId="{6A5D5373-C976-7248-89A9-53873922933E}" srcOrd="0" destOrd="0" presId="urn:microsoft.com/office/officeart/2005/8/layout/process4"/>
    <dgm:cxn modelId="{4DC0902A-73B8-1C46-B637-1AC1E2F5A550}" type="presOf" srcId="{51F149E2-56AF-4601-9557-757B88C3673B}" destId="{8453CCB4-9A8B-9049-B7E3-AFF6312671E4}" srcOrd="0" destOrd="0" presId="urn:microsoft.com/office/officeart/2005/8/layout/process4"/>
    <dgm:cxn modelId="{84FA7836-E270-4F7A-A2EC-C47AEAB22AD9}" srcId="{F675997B-E642-4C44-BF56-E33155CA09BD}" destId="{FC774978-60DA-4C11-84DE-3ED969C1D791}" srcOrd="2" destOrd="0" parTransId="{1B61106E-27BD-4CAD-A623-1D19BFEC5C62}" sibTransId="{99097780-E38A-47CA-9C71-E10DC46A1F83}"/>
    <dgm:cxn modelId="{6B0624A5-204B-45FB-9796-160641B31412}" srcId="{F675997B-E642-4C44-BF56-E33155CA09BD}" destId="{8136791F-0D30-422B-A349-46B3CEB0856D}" srcOrd="3" destOrd="0" parTransId="{B6E1690F-410C-455B-91B4-4A972F5777CE}" sibTransId="{D96A90BB-52D6-4A35-8FA4-5B76E6970E9A}"/>
    <dgm:cxn modelId="{B986F0A7-2FEE-4D86-A0ED-D01D946D7ADF}" srcId="{F675997B-E642-4C44-BF56-E33155CA09BD}" destId="{E5CF8330-4E27-476F-B23B-340EE071C692}" srcOrd="0" destOrd="0" parTransId="{CF57E6D5-06EA-43D8-8B0D-53E0296A2A4F}" sibTransId="{86C44042-6B55-46B8-AB58-ED1C24A17441}"/>
    <dgm:cxn modelId="{0314EEBF-E742-4B9B-8204-80FDDFC9D2D8}" srcId="{F675997B-E642-4C44-BF56-E33155CA09BD}" destId="{51F149E2-56AF-4601-9557-757B88C3673B}" srcOrd="4" destOrd="0" parTransId="{D907B477-3E86-4B58-BFDF-449708EF0434}" sibTransId="{4D34A7B8-7889-4B52-AB93-94853E5DCD61}"/>
    <dgm:cxn modelId="{417DB8C3-6681-7F48-BD06-E93A1F1584C8}" type="presOf" srcId="{FC774978-60DA-4C11-84DE-3ED969C1D791}" destId="{54D34A07-74E9-CF4F-ACF7-5B37B2162B5E}" srcOrd="0" destOrd="0" presId="urn:microsoft.com/office/officeart/2005/8/layout/process4"/>
    <dgm:cxn modelId="{4BEB0EC4-A61E-E743-BA3B-F4AC6E34F357}" type="presOf" srcId="{F675997B-E642-4C44-BF56-E33155CA09BD}" destId="{861A06E9-7A37-9042-8771-C4FCB90D0E2F}" srcOrd="0" destOrd="0" presId="urn:microsoft.com/office/officeart/2005/8/layout/process4"/>
    <dgm:cxn modelId="{6B499FEA-9412-2E42-9E86-8D8785745E4F}" type="presOf" srcId="{405D835B-8E4C-42D6-BB79-B033544241EE}" destId="{9122FD7F-9D25-8545-B865-C991E329022E}" srcOrd="0" destOrd="0" presId="urn:microsoft.com/office/officeart/2005/8/layout/process4"/>
    <dgm:cxn modelId="{148C8E6D-FC90-B34A-9048-AFA1803D6DE9}" type="presParOf" srcId="{861A06E9-7A37-9042-8771-C4FCB90D0E2F}" destId="{686FA844-3D7D-3349-8557-84E3231AC550}" srcOrd="0" destOrd="0" presId="urn:microsoft.com/office/officeart/2005/8/layout/process4"/>
    <dgm:cxn modelId="{16FA1432-2991-A942-9714-2CA07EAAE8B4}" type="presParOf" srcId="{686FA844-3D7D-3349-8557-84E3231AC550}" destId="{8453CCB4-9A8B-9049-B7E3-AFF6312671E4}" srcOrd="0" destOrd="0" presId="urn:microsoft.com/office/officeart/2005/8/layout/process4"/>
    <dgm:cxn modelId="{0BDD301C-E2A9-4646-8FCB-93563FD3571B}" type="presParOf" srcId="{861A06E9-7A37-9042-8771-C4FCB90D0E2F}" destId="{BC3CC1C4-8ACB-3A40-AE8F-B7B201272D7B}" srcOrd="1" destOrd="0" presId="urn:microsoft.com/office/officeart/2005/8/layout/process4"/>
    <dgm:cxn modelId="{CC42D503-66F3-7344-8E3A-E32EBE84B5EA}" type="presParOf" srcId="{861A06E9-7A37-9042-8771-C4FCB90D0E2F}" destId="{3CB31443-3C41-3443-9A30-B5CD417C05D6}" srcOrd="2" destOrd="0" presId="urn:microsoft.com/office/officeart/2005/8/layout/process4"/>
    <dgm:cxn modelId="{052B89A4-10FE-2C48-BDFF-0C736981BAF5}" type="presParOf" srcId="{3CB31443-3C41-3443-9A30-B5CD417C05D6}" destId="{782C41FA-2BD7-4F4E-B46C-10A655C36E4E}" srcOrd="0" destOrd="0" presId="urn:microsoft.com/office/officeart/2005/8/layout/process4"/>
    <dgm:cxn modelId="{7FCD4B76-BFC6-014D-96E9-78E38101EA23}" type="presParOf" srcId="{861A06E9-7A37-9042-8771-C4FCB90D0E2F}" destId="{6E6FCB16-4E87-F549-A6AD-A70529440C50}" srcOrd="3" destOrd="0" presId="urn:microsoft.com/office/officeart/2005/8/layout/process4"/>
    <dgm:cxn modelId="{548C3CC7-1195-C149-B491-BF6A9AA3FE7D}" type="presParOf" srcId="{861A06E9-7A37-9042-8771-C4FCB90D0E2F}" destId="{995D45F4-6EF8-F847-97F3-818B8DECB0CD}" srcOrd="4" destOrd="0" presId="urn:microsoft.com/office/officeart/2005/8/layout/process4"/>
    <dgm:cxn modelId="{741E6876-9B09-9043-8A49-1097F3EE05F9}" type="presParOf" srcId="{995D45F4-6EF8-F847-97F3-818B8DECB0CD}" destId="{54D34A07-74E9-CF4F-ACF7-5B37B2162B5E}" srcOrd="0" destOrd="0" presId="urn:microsoft.com/office/officeart/2005/8/layout/process4"/>
    <dgm:cxn modelId="{F8D6060A-A05D-324B-B5A3-1172448F2798}" type="presParOf" srcId="{861A06E9-7A37-9042-8771-C4FCB90D0E2F}" destId="{43CFF0F6-9165-2A40-BCA1-22FF2BC4AB51}" srcOrd="5" destOrd="0" presId="urn:microsoft.com/office/officeart/2005/8/layout/process4"/>
    <dgm:cxn modelId="{74EA2C52-20D1-304A-9173-159F8097CDA0}" type="presParOf" srcId="{861A06E9-7A37-9042-8771-C4FCB90D0E2F}" destId="{E891FFBF-1C2B-3943-9529-A7B9D91FB919}" srcOrd="6" destOrd="0" presId="urn:microsoft.com/office/officeart/2005/8/layout/process4"/>
    <dgm:cxn modelId="{A65CD7F4-7AAD-7144-8DBC-BAA6280A00DF}" type="presParOf" srcId="{E891FFBF-1C2B-3943-9529-A7B9D91FB919}" destId="{9122FD7F-9D25-8545-B865-C991E329022E}" srcOrd="0" destOrd="0" presId="urn:microsoft.com/office/officeart/2005/8/layout/process4"/>
    <dgm:cxn modelId="{BB06110D-46BA-6A49-B52B-4F2F34AF550C}" type="presParOf" srcId="{861A06E9-7A37-9042-8771-C4FCB90D0E2F}" destId="{467C5CDC-4451-FB4F-9DF8-D7D8E1ECECD7}" srcOrd="7" destOrd="0" presId="urn:microsoft.com/office/officeart/2005/8/layout/process4"/>
    <dgm:cxn modelId="{4DBC2484-908F-8943-A665-59F605235462}" type="presParOf" srcId="{861A06E9-7A37-9042-8771-C4FCB90D0E2F}" destId="{579468A2-249F-0047-AEAA-FFED4A2F4027}" srcOrd="8" destOrd="0" presId="urn:microsoft.com/office/officeart/2005/8/layout/process4"/>
    <dgm:cxn modelId="{B6D0963B-014B-D641-8BC9-A2F681E550AC}" type="presParOf" srcId="{579468A2-249F-0047-AEAA-FFED4A2F4027}" destId="{6A5D5373-C976-7248-89A9-53873922933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1327AA-2B9A-48D3-85DA-375DFD7B1A47}"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en-US"/>
        </a:p>
      </dgm:t>
    </dgm:pt>
    <dgm:pt modelId="{1120182A-9762-4662-ABDC-D4FB3E0A83CC}">
      <dgm:prSet/>
      <dgm:spPr/>
      <dgm:t>
        <a:bodyPr/>
        <a:lstStyle/>
        <a:p>
          <a:r>
            <a:rPr lang="pl-PL" dirty="0"/>
            <a:t>służyć do oznaczania towarów lub usług,</a:t>
          </a:r>
          <a:endParaRPr lang="en-US" dirty="0"/>
        </a:p>
      </dgm:t>
    </dgm:pt>
    <dgm:pt modelId="{C89D8896-898B-4C5C-9608-14AE85C96D7F}" type="parTrans" cxnId="{FD73977F-DBA6-4D31-855A-80014A572C89}">
      <dgm:prSet/>
      <dgm:spPr/>
      <dgm:t>
        <a:bodyPr/>
        <a:lstStyle/>
        <a:p>
          <a:endParaRPr lang="en-US"/>
        </a:p>
      </dgm:t>
    </dgm:pt>
    <dgm:pt modelId="{26FE04CB-61A8-4922-9703-DE6C08A72E1B}" type="sibTrans" cxnId="{FD73977F-DBA6-4D31-855A-80014A572C89}">
      <dgm:prSet/>
      <dgm:spPr/>
      <dgm:t>
        <a:bodyPr/>
        <a:lstStyle/>
        <a:p>
          <a:endParaRPr lang="en-US"/>
        </a:p>
      </dgm:t>
    </dgm:pt>
    <dgm:pt modelId="{55C72DE2-4CFC-4DC2-888E-02967E7BBB73}">
      <dgm:prSet/>
      <dgm:spPr/>
      <dgm:t>
        <a:bodyPr/>
        <a:lstStyle/>
        <a:p>
          <a:r>
            <a:rPr lang="pl-PL" dirty="0"/>
            <a:t>nadawać się̨ do odróżniania towarów bądź́ usług – nie są rejestrowane znaki opisowe, </a:t>
          </a:r>
          <a:endParaRPr lang="en-US" dirty="0"/>
        </a:p>
      </dgm:t>
    </dgm:pt>
    <dgm:pt modelId="{0A8DBD7D-1987-4E4A-8221-EAE74F9C87A2}" type="parTrans" cxnId="{FBB0FED5-22A0-444F-993C-6F454463232B}">
      <dgm:prSet/>
      <dgm:spPr/>
      <dgm:t>
        <a:bodyPr/>
        <a:lstStyle/>
        <a:p>
          <a:endParaRPr lang="en-US"/>
        </a:p>
      </dgm:t>
    </dgm:pt>
    <dgm:pt modelId="{526D214F-9904-4477-9C01-580F7C68B88A}" type="sibTrans" cxnId="{FBB0FED5-22A0-444F-993C-6F454463232B}">
      <dgm:prSet/>
      <dgm:spPr/>
      <dgm:t>
        <a:bodyPr/>
        <a:lstStyle/>
        <a:p>
          <a:endParaRPr lang="en-US"/>
        </a:p>
      </dgm:t>
    </dgm:pt>
    <dgm:pt modelId="{2AEB92DD-892C-4F8B-9BEC-B3D4CA2572A8}">
      <dgm:prSet/>
      <dgm:spPr/>
      <dgm:t>
        <a:bodyPr/>
        <a:lstStyle/>
        <a:p>
          <a:r>
            <a:rPr lang="pl-PL" dirty="0"/>
            <a:t>dać się przedstawić́ w formie graficznej. </a:t>
          </a:r>
          <a:endParaRPr lang="en-US" dirty="0"/>
        </a:p>
      </dgm:t>
    </dgm:pt>
    <dgm:pt modelId="{9E1D3D34-151B-4519-AA44-97D79E8FF12B}" type="parTrans" cxnId="{6BAE00A3-67F6-4657-BCED-F6DECB50DC22}">
      <dgm:prSet/>
      <dgm:spPr/>
      <dgm:t>
        <a:bodyPr/>
        <a:lstStyle/>
        <a:p>
          <a:endParaRPr lang="en-US"/>
        </a:p>
      </dgm:t>
    </dgm:pt>
    <dgm:pt modelId="{29E9CE7A-2A61-479A-B1CE-D515FAF1CB49}" type="sibTrans" cxnId="{6BAE00A3-67F6-4657-BCED-F6DECB50DC22}">
      <dgm:prSet/>
      <dgm:spPr/>
      <dgm:t>
        <a:bodyPr/>
        <a:lstStyle/>
        <a:p>
          <a:endParaRPr lang="en-US"/>
        </a:p>
      </dgm:t>
    </dgm:pt>
    <dgm:pt modelId="{53A6E128-32CC-9F48-8BD9-310B40716702}">
      <dgm:prSet/>
      <dgm:spPr/>
      <dgm:t>
        <a:bodyPr/>
        <a:lstStyle/>
        <a:p>
          <a:r>
            <a:rPr lang="pl-PL" dirty="0"/>
            <a:t>być używany w obrocie gospodarczym, czyli komercyjnie w ramach firmy,</a:t>
          </a:r>
        </a:p>
      </dgm:t>
    </dgm:pt>
    <dgm:pt modelId="{0E431600-536D-6D4D-8AF8-ED10583FABCE}" type="parTrans" cxnId="{B95AA970-4A3B-4341-AE4D-56D1DB8E2943}">
      <dgm:prSet/>
      <dgm:spPr/>
      <dgm:t>
        <a:bodyPr/>
        <a:lstStyle/>
        <a:p>
          <a:endParaRPr lang="pl-PL"/>
        </a:p>
      </dgm:t>
    </dgm:pt>
    <dgm:pt modelId="{BD27D8C8-C08E-0B48-A884-3B45BCF6990C}" type="sibTrans" cxnId="{B95AA970-4A3B-4341-AE4D-56D1DB8E2943}">
      <dgm:prSet/>
      <dgm:spPr/>
      <dgm:t>
        <a:bodyPr/>
        <a:lstStyle/>
        <a:p>
          <a:endParaRPr lang="pl-PL"/>
        </a:p>
      </dgm:t>
    </dgm:pt>
    <dgm:pt modelId="{E41CD689-FC89-9242-AD7B-AEC66705F90C}" type="pres">
      <dgm:prSet presAssocID="{A11327AA-2B9A-48D3-85DA-375DFD7B1A47}" presName="matrix" presStyleCnt="0">
        <dgm:presLayoutVars>
          <dgm:chMax val="1"/>
          <dgm:dir/>
          <dgm:resizeHandles val="exact"/>
        </dgm:presLayoutVars>
      </dgm:prSet>
      <dgm:spPr/>
    </dgm:pt>
    <dgm:pt modelId="{C96D4E35-67B0-DB43-9C9E-B36EBCF745CB}" type="pres">
      <dgm:prSet presAssocID="{A11327AA-2B9A-48D3-85DA-375DFD7B1A47}" presName="diamond" presStyleLbl="bgShp" presStyleIdx="0" presStyleCnt="1"/>
      <dgm:spPr/>
    </dgm:pt>
    <dgm:pt modelId="{724B4B59-018A-3D42-993E-B0FE3B31EA26}" type="pres">
      <dgm:prSet presAssocID="{A11327AA-2B9A-48D3-85DA-375DFD7B1A47}" presName="quad1" presStyleLbl="node1" presStyleIdx="0" presStyleCnt="4">
        <dgm:presLayoutVars>
          <dgm:chMax val="0"/>
          <dgm:chPref val="0"/>
          <dgm:bulletEnabled val="1"/>
        </dgm:presLayoutVars>
      </dgm:prSet>
      <dgm:spPr/>
    </dgm:pt>
    <dgm:pt modelId="{247D18D4-C499-9947-8902-FCE4FC5B19FE}" type="pres">
      <dgm:prSet presAssocID="{A11327AA-2B9A-48D3-85DA-375DFD7B1A47}" presName="quad2" presStyleLbl="node1" presStyleIdx="1" presStyleCnt="4">
        <dgm:presLayoutVars>
          <dgm:chMax val="0"/>
          <dgm:chPref val="0"/>
          <dgm:bulletEnabled val="1"/>
        </dgm:presLayoutVars>
      </dgm:prSet>
      <dgm:spPr/>
    </dgm:pt>
    <dgm:pt modelId="{C9145E3B-551E-4041-9966-9793B232E310}" type="pres">
      <dgm:prSet presAssocID="{A11327AA-2B9A-48D3-85DA-375DFD7B1A47}" presName="quad3" presStyleLbl="node1" presStyleIdx="2" presStyleCnt="4">
        <dgm:presLayoutVars>
          <dgm:chMax val="0"/>
          <dgm:chPref val="0"/>
          <dgm:bulletEnabled val="1"/>
        </dgm:presLayoutVars>
      </dgm:prSet>
      <dgm:spPr/>
    </dgm:pt>
    <dgm:pt modelId="{4AF0E26C-5C18-5E4A-A374-A0BA3DC909A0}" type="pres">
      <dgm:prSet presAssocID="{A11327AA-2B9A-48D3-85DA-375DFD7B1A47}" presName="quad4" presStyleLbl="node1" presStyleIdx="3" presStyleCnt="4">
        <dgm:presLayoutVars>
          <dgm:chMax val="0"/>
          <dgm:chPref val="0"/>
          <dgm:bulletEnabled val="1"/>
        </dgm:presLayoutVars>
      </dgm:prSet>
      <dgm:spPr/>
    </dgm:pt>
  </dgm:ptLst>
  <dgm:cxnLst>
    <dgm:cxn modelId="{0BFD416B-5256-D04F-A238-4F083964592B}" type="presOf" srcId="{A11327AA-2B9A-48D3-85DA-375DFD7B1A47}" destId="{E41CD689-FC89-9242-AD7B-AEC66705F90C}" srcOrd="0" destOrd="0" presId="urn:microsoft.com/office/officeart/2005/8/layout/matrix3"/>
    <dgm:cxn modelId="{B95AA970-4A3B-4341-AE4D-56D1DB8E2943}" srcId="{A11327AA-2B9A-48D3-85DA-375DFD7B1A47}" destId="{53A6E128-32CC-9F48-8BD9-310B40716702}" srcOrd="3" destOrd="0" parTransId="{0E431600-536D-6D4D-8AF8-ED10583FABCE}" sibTransId="{BD27D8C8-C08E-0B48-A884-3B45BCF6990C}"/>
    <dgm:cxn modelId="{EE139075-7442-9240-9326-04D2B46F19AB}" type="presOf" srcId="{1120182A-9762-4662-ABDC-D4FB3E0A83CC}" destId="{724B4B59-018A-3D42-993E-B0FE3B31EA26}" srcOrd="0" destOrd="0" presId="urn:microsoft.com/office/officeart/2005/8/layout/matrix3"/>
    <dgm:cxn modelId="{FD73977F-DBA6-4D31-855A-80014A572C89}" srcId="{A11327AA-2B9A-48D3-85DA-375DFD7B1A47}" destId="{1120182A-9762-4662-ABDC-D4FB3E0A83CC}" srcOrd="0" destOrd="0" parTransId="{C89D8896-898B-4C5C-9608-14AE85C96D7F}" sibTransId="{26FE04CB-61A8-4922-9703-DE6C08A72E1B}"/>
    <dgm:cxn modelId="{E60C1AA1-0375-BD49-BE1F-BFC8CA4493B4}" type="presOf" srcId="{2AEB92DD-892C-4F8B-9BEC-B3D4CA2572A8}" destId="{C9145E3B-551E-4041-9966-9793B232E310}" srcOrd="0" destOrd="0" presId="urn:microsoft.com/office/officeart/2005/8/layout/matrix3"/>
    <dgm:cxn modelId="{6BAE00A3-67F6-4657-BCED-F6DECB50DC22}" srcId="{A11327AA-2B9A-48D3-85DA-375DFD7B1A47}" destId="{2AEB92DD-892C-4F8B-9BEC-B3D4CA2572A8}" srcOrd="2" destOrd="0" parTransId="{9E1D3D34-151B-4519-AA44-97D79E8FF12B}" sibTransId="{29E9CE7A-2A61-479A-B1CE-D515FAF1CB49}"/>
    <dgm:cxn modelId="{8C88EFA4-A7B2-6844-8D9A-32EB2D4FE5B1}" type="presOf" srcId="{55C72DE2-4CFC-4DC2-888E-02967E7BBB73}" destId="{247D18D4-C499-9947-8902-FCE4FC5B19FE}" srcOrd="0" destOrd="0" presId="urn:microsoft.com/office/officeart/2005/8/layout/matrix3"/>
    <dgm:cxn modelId="{FBB0FED5-22A0-444F-993C-6F454463232B}" srcId="{A11327AA-2B9A-48D3-85DA-375DFD7B1A47}" destId="{55C72DE2-4CFC-4DC2-888E-02967E7BBB73}" srcOrd="1" destOrd="0" parTransId="{0A8DBD7D-1987-4E4A-8221-EAE74F9C87A2}" sibTransId="{526D214F-9904-4477-9C01-580F7C68B88A}"/>
    <dgm:cxn modelId="{3A99B8E5-DEC7-F74A-BFCF-EA44B69FCEEF}" type="presOf" srcId="{53A6E128-32CC-9F48-8BD9-310B40716702}" destId="{4AF0E26C-5C18-5E4A-A374-A0BA3DC909A0}" srcOrd="0" destOrd="0" presId="urn:microsoft.com/office/officeart/2005/8/layout/matrix3"/>
    <dgm:cxn modelId="{21BDB46F-4EA0-B84B-A3E4-9591514BBFBC}" type="presParOf" srcId="{E41CD689-FC89-9242-AD7B-AEC66705F90C}" destId="{C96D4E35-67B0-DB43-9C9E-B36EBCF745CB}" srcOrd="0" destOrd="0" presId="urn:microsoft.com/office/officeart/2005/8/layout/matrix3"/>
    <dgm:cxn modelId="{45EDC208-8106-314A-9823-A12084822AE7}" type="presParOf" srcId="{E41CD689-FC89-9242-AD7B-AEC66705F90C}" destId="{724B4B59-018A-3D42-993E-B0FE3B31EA26}" srcOrd="1" destOrd="0" presId="urn:microsoft.com/office/officeart/2005/8/layout/matrix3"/>
    <dgm:cxn modelId="{137CC98E-3B0E-2349-80EB-D36A1AD1ACDA}" type="presParOf" srcId="{E41CD689-FC89-9242-AD7B-AEC66705F90C}" destId="{247D18D4-C499-9947-8902-FCE4FC5B19FE}" srcOrd="2" destOrd="0" presId="urn:microsoft.com/office/officeart/2005/8/layout/matrix3"/>
    <dgm:cxn modelId="{A465DDB1-0BDF-9C4E-B6BC-B56F0C09645D}" type="presParOf" srcId="{E41CD689-FC89-9242-AD7B-AEC66705F90C}" destId="{C9145E3B-551E-4041-9966-9793B232E310}" srcOrd="3" destOrd="0" presId="urn:microsoft.com/office/officeart/2005/8/layout/matrix3"/>
    <dgm:cxn modelId="{4FC3C3F7-1817-F04D-BC9D-04FEFD3F2805}" type="presParOf" srcId="{E41CD689-FC89-9242-AD7B-AEC66705F90C}" destId="{4AF0E26C-5C18-5E4A-A374-A0BA3DC909A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2847FA-400D-EA45-A03C-96015C7CFAF9}"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pl-PL"/>
        </a:p>
      </dgm:t>
    </dgm:pt>
    <dgm:pt modelId="{E3280AF9-A64D-2548-B2B0-183F9D612E1D}">
      <dgm:prSet phldrT="[Tekst]"/>
      <dgm:spPr/>
      <dgm:t>
        <a:bodyPr/>
        <a:lstStyle/>
        <a:p>
          <a:r>
            <a:rPr lang="pl-PL" dirty="0"/>
            <a:t>Zwykły</a:t>
          </a:r>
        </a:p>
      </dgm:t>
    </dgm:pt>
    <dgm:pt modelId="{E3DBC9F8-4229-8B4F-8E04-9D73A52443A4}" type="parTrans" cxnId="{E0BA7D88-F142-6743-8E39-F9FF83BA1F25}">
      <dgm:prSet/>
      <dgm:spPr/>
      <dgm:t>
        <a:bodyPr/>
        <a:lstStyle/>
        <a:p>
          <a:endParaRPr lang="pl-PL"/>
        </a:p>
      </dgm:t>
    </dgm:pt>
    <dgm:pt modelId="{ABB1870F-9351-AB43-843E-75E3A5357C00}" type="sibTrans" cxnId="{E0BA7D88-F142-6743-8E39-F9FF83BA1F25}">
      <dgm:prSet/>
      <dgm:spPr/>
      <dgm:t>
        <a:bodyPr/>
        <a:lstStyle/>
        <a:p>
          <a:endParaRPr lang="pl-PL"/>
        </a:p>
      </dgm:t>
    </dgm:pt>
    <dgm:pt modelId="{E389DA62-F774-964E-98E4-13392D31125A}">
      <dgm:prSet phldrT="[Tekst]"/>
      <dgm:spPr/>
      <dgm:t>
        <a:bodyPr/>
        <a:lstStyle/>
        <a:p>
          <a:r>
            <a:rPr lang="pl-PL" dirty="0"/>
            <a:t>oznaczenie na tyle sugestywne, że nadaje się do identyfikacji pochodzenia towaru od określonego przedsiębiorcy</a:t>
          </a:r>
        </a:p>
      </dgm:t>
    </dgm:pt>
    <dgm:pt modelId="{11E1D3B6-4DA7-7145-A1D6-8F4EE47195C2}" type="parTrans" cxnId="{C4E136C6-34CC-6342-8FA3-86B3F8BD13A7}">
      <dgm:prSet/>
      <dgm:spPr/>
      <dgm:t>
        <a:bodyPr/>
        <a:lstStyle/>
        <a:p>
          <a:endParaRPr lang="pl-PL"/>
        </a:p>
      </dgm:t>
    </dgm:pt>
    <dgm:pt modelId="{354C199E-D4C1-9340-8D5D-449E62B1B095}" type="sibTrans" cxnId="{C4E136C6-34CC-6342-8FA3-86B3F8BD13A7}">
      <dgm:prSet/>
      <dgm:spPr/>
      <dgm:t>
        <a:bodyPr/>
        <a:lstStyle/>
        <a:p>
          <a:endParaRPr lang="pl-PL"/>
        </a:p>
      </dgm:t>
    </dgm:pt>
    <dgm:pt modelId="{99891FE2-97E2-8142-B094-A4697164BBB4}">
      <dgm:prSet phldrT="[Tekst]"/>
      <dgm:spPr/>
      <dgm:t>
        <a:bodyPr/>
        <a:lstStyle/>
        <a:p>
          <a:r>
            <a:rPr lang="pl-PL" dirty="0"/>
            <a:t>Znak powszechnie znany (notoryjny)</a:t>
          </a:r>
        </a:p>
      </dgm:t>
    </dgm:pt>
    <dgm:pt modelId="{2FC00F04-F0DB-1649-9B22-A084EABA9581}" type="parTrans" cxnId="{AEE54CA9-7D11-8B47-8105-0134CCB4E936}">
      <dgm:prSet/>
      <dgm:spPr/>
      <dgm:t>
        <a:bodyPr/>
        <a:lstStyle/>
        <a:p>
          <a:endParaRPr lang="pl-PL"/>
        </a:p>
      </dgm:t>
    </dgm:pt>
    <dgm:pt modelId="{F55B7D0E-D2B6-7A44-82F2-575C45219D96}" type="sibTrans" cxnId="{AEE54CA9-7D11-8B47-8105-0134CCB4E936}">
      <dgm:prSet/>
      <dgm:spPr/>
      <dgm:t>
        <a:bodyPr/>
        <a:lstStyle/>
        <a:p>
          <a:endParaRPr lang="pl-PL"/>
        </a:p>
      </dgm:t>
    </dgm:pt>
    <dgm:pt modelId="{D1CA960C-7B60-5A40-8ADE-F1B2F4E0A9F1}">
      <dgm:prSet phldrT="[Tekst]"/>
      <dgm:spPr/>
      <dgm:t>
        <a:bodyPr/>
        <a:lstStyle/>
        <a:p>
          <a:r>
            <a:rPr lang="pl-PL" dirty="0"/>
            <a:t>znak znany więcej niż połowie potencjalnych nabywców towarów</a:t>
          </a:r>
        </a:p>
      </dgm:t>
    </dgm:pt>
    <dgm:pt modelId="{9EA8DAAE-3662-A744-AE63-9E8D4599470D}" type="parTrans" cxnId="{31D02343-0948-CF49-9AF5-3444B2D02FEC}">
      <dgm:prSet/>
      <dgm:spPr/>
      <dgm:t>
        <a:bodyPr/>
        <a:lstStyle/>
        <a:p>
          <a:endParaRPr lang="pl-PL"/>
        </a:p>
      </dgm:t>
    </dgm:pt>
    <dgm:pt modelId="{064269C5-C172-D441-9249-3F5CECE7122E}" type="sibTrans" cxnId="{31D02343-0948-CF49-9AF5-3444B2D02FEC}">
      <dgm:prSet/>
      <dgm:spPr/>
      <dgm:t>
        <a:bodyPr/>
        <a:lstStyle/>
        <a:p>
          <a:endParaRPr lang="pl-PL"/>
        </a:p>
      </dgm:t>
    </dgm:pt>
    <dgm:pt modelId="{0A354472-9232-A448-8A9E-7D5FA54EB18D}">
      <dgm:prSet phldrT="[Tekst]"/>
      <dgm:spPr/>
      <dgm:t>
        <a:bodyPr/>
        <a:lstStyle/>
        <a:p>
          <a:r>
            <a:rPr lang="pl-PL" dirty="0"/>
            <a:t>znany powszechnie na terytorium kraju</a:t>
          </a:r>
        </a:p>
      </dgm:t>
    </dgm:pt>
    <dgm:pt modelId="{C8228FB6-9E97-A849-82AF-DDAB189AA173}" type="parTrans" cxnId="{3FD8FBF2-35EB-B447-ABB1-8BCB51373856}">
      <dgm:prSet/>
      <dgm:spPr/>
      <dgm:t>
        <a:bodyPr/>
        <a:lstStyle/>
        <a:p>
          <a:endParaRPr lang="pl-PL"/>
        </a:p>
      </dgm:t>
    </dgm:pt>
    <dgm:pt modelId="{5B0069FB-0179-1344-BC7C-F8C5AE32354E}" type="sibTrans" cxnId="{3FD8FBF2-35EB-B447-ABB1-8BCB51373856}">
      <dgm:prSet/>
      <dgm:spPr/>
      <dgm:t>
        <a:bodyPr/>
        <a:lstStyle/>
        <a:p>
          <a:endParaRPr lang="pl-PL"/>
        </a:p>
      </dgm:t>
    </dgm:pt>
    <dgm:pt modelId="{A0DEEF6B-2308-3F48-B347-5B7AE4C40906}">
      <dgm:prSet phldrT="[Tekst]"/>
      <dgm:spPr/>
      <dgm:t>
        <a:bodyPr/>
        <a:lstStyle/>
        <a:p>
          <a:r>
            <a:rPr lang="pl-PL" dirty="0"/>
            <a:t>notoryjność powstaje w wyniku używania znaku a nie rejestracji</a:t>
          </a:r>
        </a:p>
      </dgm:t>
    </dgm:pt>
    <dgm:pt modelId="{A7C25226-3E72-B44D-86F5-6160C3D64CAC}" type="parTrans" cxnId="{59AB776C-66F1-6C4E-9A15-5DD3596CCBA2}">
      <dgm:prSet/>
      <dgm:spPr/>
      <dgm:t>
        <a:bodyPr/>
        <a:lstStyle/>
        <a:p>
          <a:endParaRPr lang="pl-PL"/>
        </a:p>
      </dgm:t>
    </dgm:pt>
    <dgm:pt modelId="{180BC815-203F-E548-BDE3-57787EAE77DB}" type="sibTrans" cxnId="{59AB776C-66F1-6C4E-9A15-5DD3596CCBA2}">
      <dgm:prSet/>
      <dgm:spPr/>
      <dgm:t>
        <a:bodyPr/>
        <a:lstStyle/>
        <a:p>
          <a:endParaRPr lang="pl-PL"/>
        </a:p>
      </dgm:t>
    </dgm:pt>
    <dgm:pt modelId="{D39FB890-C95A-2F4B-BE64-4BB3E55B1091}">
      <dgm:prSet phldrT="[Tekst]"/>
      <dgm:spPr/>
      <dgm:t>
        <a:bodyPr/>
        <a:lstStyle/>
        <a:p>
          <a:r>
            <a:rPr lang="pl-PL" dirty="0"/>
            <a:t>Renomowany</a:t>
          </a:r>
        </a:p>
      </dgm:t>
    </dgm:pt>
    <dgm:pt modelId="{3BEAD404-36E2-254E-896D-F5CC02A675BC}" type="parTrans" cxnId="{2EA07E5B-19C1-C148-BB17-2D4F04C0A50B}">
      <dgm:prSet/>
      <dgm:spPr/>
      <dgm:t>
        <a:bodyPr/>
        <a:lstStyle/>
        <a:p>
          <a:endParaRPr lang="pl-PL"/>
        </a:p>
      </dgm:t>
    </dgm:pt>
    <dgm:pt modelId="{92C89436-6518-1944-94CF-87732400B557}" type="sibTrans" cxnId="{2EA07E5B-19C1-C148-BB17-2D4F04C0A50B}">
      <dgm:prSet/>
      <dgm:spPr/>
      <dgm:t>
        <a:bodyPr/>
        <a:lstStyle/>
        <a:p>
          <a:endParaRPr lang="pl-PL"/>
        </a:p>
      </dgm:t>
    </dgm:pt>
    <dgm:pt modelId="{2EDBA6D6-9882-634B-9F9D-3EB58046CA82}">
      <dgm:prSet phldrT="[Tekst]"/>
      <dgm:spPr/>
      <dgm:t>
        <a:bodyPr/>
        <a:lstStyle/>
        <a:p>
          <a:r>
            <a:rPr lang="pl-PL" dirty="0"/>
            <a:t>Sławny</a:t>
          </a:r>
        </a:p>
      </dgm:t>
    </dgm:pt>
    <dgm:pt modelId="{6CFF4261-1E38-C54E-8A9D-808BDE09B8B8}" type="parTrans" cxnId="{9207FDEC-F147-6C40-A278-3948264AEC3A}">
      <dgm:prSet/>
      <dgm:spPr/>
      <dgm:t>
        <a:bodyPr/>
        <a:lstStyle/>
        <a:p>
          <a:endParaRPr lang="pl-PL"/>
        </a:p>
      </dgm:t>
    </dgm:pt>
    <dgm:pt modelId="{EB2F6B34-960A-1546-851A-0B0CCEE9AB2A}" type="sibTrans" cxnId="{9207FDEC-F147-6C40-A278-3948264AEC3A}">
      <dgm:prSet/>
      <dgm:spPr/>
      <dgm:t>
        <a:bodyPr/>
        <a:lstStyle/>
        <a:p>
          <a:endParaRPr lang="pl-PL"/>
        </a:p>
      </dgm:t>
    </dgm:pt>
    <dgm:pt modelId="{D8CDA6B1-2869-0E4E-869D-350CF4C0ECB2}">
      <dgm:prSet phldrT="[Tekst]"/>
      <dgm:spPr/>
      <dgm:t>
        <a:bodyPr/>
        <a:lstStyle/>
        <a:p>
          <a:r>
            <a:rPr lang="pl-PL" dirty="0"/>
            <a:t>kryterium wyróżnienia stanowi stopień rozpoznawalności (znajomości) wśród właściwego kręgu odbiorców - "znaczna część kręgu odbiorców"</a:t>
          </a:r>
        </a:p>
      </dgm:t>
    </dgm:pt>
    <dgm:pt modelId="{798D92A0-13D4-5647-9F7F-A6E558D37EB6}" type="parTrans" cxnId="{B837B941-C2F4-5D47-A09A-BCFB6CE3F385}">
      <dgm:prSet/>
      <dgm:spPr/>
      <dgm:t>
        <a:bodyPr/>
        <a:lstStyle/>
        <a:p>
          <a:endParaRPr lang="pl-PL"/>
        </a:p>
      </dgm:t>
    </dgm:pt>
    <dgm:pt modelId="{BE0DAE88-080B-7846-9BDB-8750F9C769F8}" type="sibTrans" cxnId="{B837B941-C2F4-5D47-A09A-BCFB6CE3F385}">
      <dgm:prSet/>
      <dgm:spPr/>
      <dgm:t>
        <a:bodyPr/>
        <a:lstStyle/>
        <a:p>
          <a:endParaRPr lang="pl-PL"/>
        </a:p>
      </dgm:t>
    </dgm:pt>
    <dgm:pt modelId="{09F1F824-A25A-9A45-AD94-ED0F56EC11FB}">
      <dgm:prSet phldrT="[Tekst]"/>
      <dgm:spPr/>
      <dgm:t>
        <a:bodyPr/>
        <a:lstStyle/>
        <a:p>
          <a:r>
            <a:rPr lang="pl-PL" dirty="0"/>
            <a:t>rozszerzony zakres ochrony - przełamanie zasady specjalizacji - pozwala chronić znak przed używaniem dla jakichkolwiek towarów jeśli mogłoby to przynieść używającemu nienależną korzyść lub być szkodliwe dla odróżniającego charakteru bądź renomy znaku,</a:t>
          </a:r>
        </a:p>
      </dgm:t>
    </dgm:pt>
    <dgm:pt modelId="{46BDB2C3-8639-0746-9765-68A35D427F52}" type="parTrans" cxnId="{CFB870D8-EE61-E24C-9562-B181524133A6}">
      <dgm:prSet/>
      <dgm:spPr/>
      <dgm:t>
        <a:bodyPr/>
        <a:lstStyle/>
        <a:p>
          <a:endParaRPr lang="pl-PL"/>
        </a:p>
      </dgm:t>
    </dgm:pt>
    <dgm:pt modelId="{5617F62D-DED3-B446-8088-4C02C3BA6B51}" type="sibTrans" cxnId="{CFB870D8-EE61-E24C-9562-B181524133A6}">
      <dgm:prSet/>
      <dgm:spPr/>
      <dgm:t>
        <a:bodyPr/>
        <a:lstStyle/>
        <a:p>
          <a:endParaRPr lang="pl-PL"/>
        </a:p>
      </dgm:t>
    </dgm:pt>
    <dgm:pt modelId="{10867E9A-B8BB-7F4A-B98C-195177F25F1E}">
      <dgm:prSet phldrT="[Tekst]"/>
      <dgm:spPr/>
      <dgm:t>
        <a:bodyPr/>
        <a:lstStyle/>
        <a:p>
          <a:r>
            <a:rPr lang="pl-PL" dirty="0"/>
            <a:t>wyróżnia się szczególnie dużym stopniem powszechnej znajomości oraz związanym z nim przekonaniem nabywców o szczególnie wysokich walorach towarów nim oznaczonych.</a:t>
          </a:r>
        </a:p>
      </dgm:t>
    </dgm:pt>
    <dgm:pt modelId="{E6E6255F-C5F6-F347-90E9-F88C5E5F954C}" type="parTrans" cxnId="{0168F650-F927-B248-9321-67ECC157E506}">
      <dgm:prSet/>
      <dgm:spPr/>
      <dgm:t>
        <a:bodyPr/>
        <a:lstStyle/>
        <a:p>
          <a:endParaRPr lang="pl-PL"/>
        </a:p>
      </dgm:t>
    </dgm:pt>
    <dgm:pt modelId="{E1454F2A-FFA0-C04C-926B-3E9AB6AACFA9}" type="sibTrans" cxnId="{0168F650-F927-B248-9321-67ECC157E506}">
      <dgm:prSet/>
      <dgm:spPr/>
      <dgm:t>
        <a:bodyPr/>
        <a:lstStyle/>
        <a:p>
          <a:endParaRPr lang="pl-PL"/>
        </a:p>
      </dgm:t>
    </dgm:pt>
    <dgm:pt modelId="{881CA153-C2A9-674F-8793-9500736023B2}" type="pres">
      <dgm:prSet presAssocID="{5D2847FA-400D-EA45-A03C-96015C7CFAF9}" presName="linear" presStyleCnt="0">
        <dgm:presLayoutVars>
          <dgm:animLvl val="lvl"/>
          <dgm:resizeHandles val="exact"/>
        </dgm:presLayoutVars>
      </dgm:prSet>
      <dgm:spPr/>
    </dgm:pt>
    <dgm:pt modelId="{DEA2FB1D-8EF3-BC45-A8F5-E388C422FFDC}" type="pres">
      <dgm:prSet presAssocID="{E3280AF9-A64D-2548-B2B0-183F9D612E1D}" presName="parentText" presStyleLbl="node1" presStyleIdx="0" presStyleCnt="4">
        <dgm:presLayoutVars>
          <dgm:chMax val="0"/>
          <dgm:bulletEnabled val="1"/>
        </dgm:presLayoutVars>
      </dgm:prSet>
      <dgm:spPr/>
    </dgm:pt>
    <dgm:pt modelId="{F1C32E61-B5CE-BD4E-9471-18A1C6079CC5}" type="pres">
      <dgm:prSet presAssocID="{E3280AF9-A64D-2548-B2B0-183F9D612E1D}" presName="childText" presStyleLbl="revTx" presStyleIdx="0" presStyleCnt="4">
        <dgm:presLayoutVars>
          <dgm:bulletEnabled val="1"/>
        </dgm:presLayoutVars>
      </dgm:prSet>
      <dgm:spPr/>
    </dgm:pt>
    <dgm:pt modelId="{E319487C-1E8A-C248-81F2-0AFEA306EBC6}" type="pres">
      <dgm:prSet presAssocID="{99891FE2-97E2-8142-B094-A4697164BBB4}" presName="parentText" presStyleLbl="node1" presStyleIdx="1" presStyleCnt="4">
        <dgm:presLayoutVars>
          <dgm:chMax val="0"/>
          <dgm:bulletEnabled val="1"/>
        </dgm:presLayoutVars>
      </dgm:prSet>
      <dgm:spPr/>
    </dgm:pt>
    <dgm:pt modelId="{0D6BD300-98EA-104F-A193-C22EC6D26E9F}" type="pres">
      <dgm:prSet presAssocID="{99891FE2-97E2-8142-B094-A4697164BBB4}" presName="childText" presStyleLbl="revTx" presStyleIdx="1" presStyleCnt="4">
        <dgm:presLayoutVars>
          <dgm:bulletEnabled val="1"/>
        </dgm:presLayoutVars>
      </dgm:prSet>
      <dgm:spPr/>
    </dgm:pt>
    <dgm:pt modelId="{78B37512-519C-C443-8C98-8BF92E63E12B}" type="pres">
      <dgm:prSet presAssocID="{D39FB890-C95A-2F4B-BE64-4BB3E55B1091}" presName="parentText" presStyleLbl="node1" presStyleIdx="2" presStyleCnt="4">
        <dgm:presLayoutVars>
          <dgm:chMax val="0"/>
          <dgm:bulletEnabled val="1"/>
        </dgm:presLayoutVars>
      </dgm:prSet>
      <dgm:spPr/>
    </dgm:pt>
    <dgm:pt modelId="{5AFB6595-5E7E-FA40-B9D2-D7FB11857C53}" type="pres">
      <dgm:prSet presAssocID="{D39FB890-C95A-2F4B-BE64-4BB3E55B1091}" presName="childText" presStyleLbl="revTx" presStyleIdx="2" presStyleCnt="4">
        <dgm:presLayoutVars>
          <dgm:bulletEnabled val="1"/>
        </dgm:presLayoutVars>
      </dgm:prSet>
      <dgm:spPr/>
    </dgm:pt>
    <dgm:pt modelId="{ED3C6F1E-2263-4948-BB23-F06E806CD4A9}" type="pres">
      <dgm:prSet presAssocID="{2EDBA6D6-9882-634B-9F9D-3EB58046CA82}" presName="parentText" presStyleLbl="node1" presStyleIdx="3" presStyleCnt="4">
        <dgm:presLayoutVars>
          <dgm:chMax val="0"/>
          <dgm:bulletEnabled val="1"/>
        </dgm:presLayoutVars>
      </dgm:prSet>
      <dgm:spPr/>
    </dgm:pt>
    <dgm:pt modelId="{F083760F-BD7D-234B-BD26-61B18592B022}" type="pres">
      <dgm:prSet presAssocID="{2EDBA6D6-9882-634B-9F9D-3EB58046CA82}" presName="childText" presStyleLbl="revTx" presStyleIdx="3" presStyleCnt="4">
        <dgm:presLayoutVars>
          <dgm:bulletEnabled val="1"/>
        </dgm:presLayoutVars>
      </dgm:prSet>
      <dgm:spPr/>
    </dgm:pt>
  </dgm:ptLst>
  <dgm:cxnLst>
    <dgm:cxn modelId="{FE668207-6281-D847-8ECB-A9F808A7005D}" type="presOf" srcId="{99891FE2-97E2-8142-B094-A4697164BBB4}" destId="{E319487C-1E8A-C248-81F2-0AFEA306EBC6}" srcOrd="0" destOrd="0" presId="urn:microsoft.com/office/officeart/2005/8/layout/vList2"/>
    <dgm:cxn modelId="{9D115B12-8004-9E4D-8993-98073314EFF8}" type="presOf" srcId="{D39FB890-C95A-2F4B-BE64-4BB3E55B1091}" destId="{78B37512-519C-C443-8C98-8BF92E63E12B}" srcOrd="0" destOrd="0" presId="urn:microsoft.com/office/officeart/2005/8/layout/vList2"/>
    <dgm:cxn modelId="{47F92C30-DB56-6C4D-875E-FC19EDBCA5FC}" type="presOf" srcId="{A0DEEF6B-2308-3F48-B347-5B7AE4C40906}" destId="{0D6BD300-98EA-104F-A193-C22EC6D26E9F}" srcOrd="0" destOrd="2" presId="urn:microsoft.com/office/officeart/2005/8/layout/vList2"/>
    <dgm:cxn modelId="{B837B941-C2F4-5D47-A09A-BCFB6CE3F385}" srcId="{D39FB890-C95A-2F4B-BE64-4BB3E55B1091}" destId="{D8CDA6B1-2869-0E4E-869D-350CF4C0ECB2}" srcOrd="0" destOrd="0" parTransId="{798D92A0-13D4-5647-9F7F-A6E558D37EB6}" sibTransId="{BE0DAE88-080B-7846-9BDB-8750F9C769F8}"/>
    <dgm:cxn modelId="{31D02343-0948-CF49-9AF5-3444B2D02FEC}" srcId="{99891FE2-97E2-8142-B094-A4697164BBB4}" destId="{D1CA960C-7B60-5A40-8ADE-F1B2F4E0A9F1}" srcOrd="0" destOrd="0" parTransId="{9EA8DAAE-3662-A744-AE63-9E8D4599470D}" sibTransId="{064269C5-C172-D441-9249-3F5CECE7122E}"/>
    <dgm:cxn modelId="{A4CAC748-3966-0141-94DC-291E2B631DCC}" type="presOf" srcId="{D1CA960C-7B60-5A40-8ADE-F1B2F4E0A9F1}" destId="{0D6BD300-98EA-104F-A193-C22EC6D26E9F}" srcOrd="0" destOrd="0" presId="urn:microsoft.com/office/officeart/2005/8/layout/vList2"/>
    <dgm:cxn modelId="{EF6A324E-5B0B-9B49-86C9-C60417DEC768}" type="presOf" srcId="{10867E9A-B8BB-7F4A-B98C-195177F25F1E}" destId="{F083760F-BD7D-234B-BD26-61B18592B022}" srcOrd="0" destOrd="0" presId="urn:microsoft.com/office/officeart/2005/8/layout/vList2"/>
    <dgm:cxn modelId="{0168F650-F927-B248-9321-67ECC157E506}" srcId="{2EDBA6D6-9882-634B-9F9D-3EB58046CA82}" destId="{10867E9A-B8BB-7F4A-B98C-195177F25F1E}" srcOrd="0" destOrd="0" parTransId="{E6E6255F-C5F6-F347-90E9-F88C5E5F954C}" sibTransId="{E1454F2A-FFA0-C04C-926B-3E9AB6AACFA9}"/>
    <dgm:cxn modelId="{2EA07E5B-19C1-C148-BB17-2D4F04C0A50B}" srcId="{5D2847FA-400D-EA45-A03C-96015C7CFAF9}" destId="{D39FB890-C95A-2F4B-BE64-4BB3E55B1091}" srcOrd="2" destOrd="0" parTransId="{3BEAD404-36E2-254E-896D-F5CC02A675BC}" sibTransId="{92C89436-6518-1944-94CF-87732400B557}"/>
    <dgm:cxn modelId="{59AB776C-66F1-6C4E-9A15-5DD3596CCBA2}" srcId="{99891FE2-97E2-8142-B094-A4697164BBB4}" destId="{A0DEEF6B-2308-3F48-B347-5B7AE4C40906}" srcOrd="2" destOrd="0" parTransId="{A7C25226-3E72-B44D-86F5-6160C3D64CAC}" sibTransId="{180BC815-203F-E548-BDE3-57787EAE77DB}"/>
    <dgm:cxn modelId="{E0BA7D88-F142-6743-8E39-F9FF83BA1F25}" srcId="{5D2847FA-400D-EA45-A03C-96015C7CFAF9}" destId="{E3280AF9-A64D-2548-B2B0-183F9D612E1D}" srcOrd="0" destOrd="0" parTransId="{E3DBC9F8-4229-8B4F-8E04-9D73A52443A4}" sibTransId="{ABB1870F-9351-AB43-843E-75E3A5357C00}"/>
    <dgm:cxn modelId="{F8BAAA90-5D1E-9546-876D-4ABC7F5713EE}" type="presOf" srcId="{D8CDA6B1-2869-0E4E-869D-350CF4C0ECB2}" destId="{5AFB6595-5E7E-FA40-B9D2-D7FB11857C53}" srcOrd="0" destOrd="0" presId="urn:microsoft.com/office/officeart/2005/8/layout/vList2"/>
    <dgm:cxn modelId="{903823A9-4A84-7F4A-9E38-A2CA11862B88}" type="presOf" srcId="{5D2847FA-400D-EA45-A03C-96015C7CFAF9}" destId="{881CA153-C2A9-674F-8793-9500736023B2}" srcOrd="0" destOrd="0" presId="urn:microsoft.com/office/officeart/2005/8/layout/vList2"/>
    <dgm:cxn modelId="{AEE54CA9-7D11-8B47-8105-0134CCB4E936}" srcId="{5D2847FA-400D-EA45-A03C-96015C7CFAF9}" destId="{99891FE2-97E2-8142-B094-A4697164BBB4}" srcOrd="1" destOrd="0" parTransId="{2FC00F04-F0DB-1649-9B22-A084EABA9581}" sibTransId="{F55B7D0E-D2B6-7A44-82F2-575C45219D96}"/>
    <dgm:cxn modelId="{CD8B04BF-AF6F-8D4A-8CD4-81AAA5C9D4D3}" type="presOf" srcId="{E3280AF9-A64D-2548-B2B0-183F9D612E1D}" destId="{DEA2FB1D-8EF3-BC45-A8F5-E388C422FFDC}" srcOrd="0" destOrd="0" presId="urn:microsoft.com/office/officeart/2005/8/layout/vList2"/>
    <dgm:cxn modelId="{2C54E3C1-8A42-5540-84AE-FBBE62C37188}" type="presOf" srcId="{09F1F824-A25A-9A45-AD94-ED0F56EC11FB}" destId="{5AFB6595-5E7E-FA40-B9D2-D7FB11857C53}" srcOrd="0" destOrd="1" presId="urn:microsoft.com/office/officeart/2005/8/layout/vList2"/>
    <dgm:cxn modelId="{C4E136C6-34CC-6342-8FA3-86B3F8BD13A7}" srcId="{E3280AF9-A64D-2548-B2B0-183F9D612E1D}" destId="{E389DA62-F774-964E-98E4-13392D31125A}" srcOrd="0" destOrd="0" parTransId="{11E1D3B6-4DA7-7145-A1D6-8F4EE47195C2}" sibTransId="{354C199E-D4C1-9340-8D5D-449E62B1B095}"/>
    <dgm:cxn modelId="{CFB870D8-EE61-E24C-9562-B181524133A6}" srcId="{D39FB890-C95A-2F4B-BE64-4BB3E55B1091}" destId="{09F1F824-A25A-9A45-AD94-ED0F56EC11FB}" srcOrd="1" destOrd="0" parTransId="{46BDB2C3-8639-0746-9765-68A35D427F52}" sibTransId="{5617F62D-DED3-B446-8088-4C02C3BA6B51}"/>
    <dgm:cxn modelId="{78FC8BEC-F597-FB48-AEA4-A3E28F925D86}" type="presOf" srcId="{2EDBA6D6-9882-634B-9F9D-3EB58046CA82}" destId="{ED3C6F1E-2263-4948-BB23-F06E806CD4A9}" srcOrd="0" destOrd="0" presId="urn:microsoft.com/office/officeart/2005/8/layout/vList2"/>
    <dgm:cxn modelId="{9207FDEC-F147-6C40-A278-3948264AEC3A}" srcId="{5D2847FA-400D-EA45-A03C-96015C7CFAF9}" destId="{2EDBA6D6-9882-634B-9F9D-3EB58046CA82}" srcOrd="3" destOrd="0" parTransId="{6CFF4261-1E38-C54E-8A9D-808BDE09B8B8}" sibTransId="{EB2F6B34-960A-1546-851A-0B0CCEE9AB2A}"/>
    <dgm:cxn modelId="{9CBDE4F2-BBB2-CD49-903E-417F7A4E37B1}" type="presOf" srcId="{0A354472-9232-A448-8A9E-7D5FA54EB18D}" destId="{0D6BD300-98EA-104F-A193-C22EC6D26E9F}" srcOrd="0" destOrd="1" presId="urn:microsoft.com/office/officeart/2005/8/layout/vList2"/>
    <dgm:cxn modelId="{3FD8FBF2-35EB-B447-ABB1-8BCB51373856}" srcId="{99891FE2-97E2-8142-B094-A4697164BBB4}" destId="{0A354472-9232-A448-8A9E-7D5FA54EB18D}" srcOrd="1" destOrd="0" parTransId="{C8228FB6-9E97-A849-82AF-DDAB189AA173}" sibTransId="{5B0069FB-0179-1344-BC7C-F8C5AE32354E}"/>
    <dgm:cxn modelId="{CFC112F7-87C3-5249-A63B-985026C6F35D}" type="presOf" srcId="{E389DA62-F774-964E-98E4-13392D31125A}" destId="{F1C32E61-B5CE-BD4E-9471-18A1C6079CC5}" srcOrd="0" destOrd="0" presId="urn:microsoft.com/office/officeart/2005/8/layout/vList2"/>
    <dgm:cxn modelId="{191EE468-F500-8040-A904-D49236261994}" type="presParOf" srcId="{881CA153-C2A9-674F-8793-9500736023B2}" destId="{DEA2FB1D-8EF3-BC45-A8F5-E388C422FFDC}" srcOrd="0" destOrd="0" presId="urn:microsoft.com/office/officeart/2005/8/layout/vList2"/>
    <dgm:cxn modelId="{FCB384AC-779B-EE46-8E04-978980DE48D7}" type="presParOf" srcId="{881CA153-C2A9-674F-8793-9500736023B2}" destId="{F1C32E61-B5CE-BD4E-9471-18A1C6079CC5}" srcOrd="1" destOrd="0" presId="urn:microsoft.com/office/officeart/2005/8/layout/vList2"/>
    <dgm:cxn modelId="{0B171836-B222-FC48-BCC3-908FFE687105}" type="presParOf" srcId="{881CA153-C2A9-674F-8793-9500736023B2}" destId="{E319487C-1E8A-C248-81F2-0AFEA306EBC6}" srcOrd="2" destOrd="0" presId="urn:microsoft.com/office/officeart/2005/8/layout/vList2"/>
    <dgm:cxn modelId="{1C93CB85-692A-DA49-907F-D92BC102DF64}" type="presParOf" srcId="{881CA153-C2A9-674F-8793-9500736023B2}" destId="{0D6BD300-98EA-104F-A193-C22EC6D26E9F}" srcOrd="3" destOrd="0" presId="urn:microsoft.com/office/officeart/2005/8/layout/vList2"/>
    <dgm:cxn modelId="{4ADD15BE-BDA7-854F-96F2-ED47BEBD8E6B}" type="presParOf" srcId="{881CA153-C2A9-674F-8793-9500736023B2}" destId="{78B37512-519C-C443-8C98-8BF92E63E12B}" srcOrd="4" destOrd="0" presId="urn:microsoft.com/office/officeart/2005/8/layout/vList2"/>
    <dgm:cxn modelId="{D1740AC0-8862-6F4D-98C0-CC6387910438}" type="presParOf" srcId="{881CA153-C2A9-674F-8793-9500736023B2}" destId="{5AFB6595-5E7E-FA40-B9D2-D7FB11857C53}" srcOrd="5" destOrd="0" presId="urn:microsoft.com/office/officeart/2005/8/layout/vList2"/>
    <dgm:cxn modelId="{898FB7EE-A075-E84E-952A-F3A0FDE1EEDE}" type="presParOf" srcId="{881CA153-C2A9-674F-8793-9500736023B2}" destId="{ED3C6F1E-2263-4948-BB23-F06E806CD4A9}" srcOrd="6" destOrd="0" presId="urn:microsoft.com/office/officeart/2005/8/layout/vList2"/>
    <dgm:cxn modelId="{CF9DAC21-D010-0E44-9849-8CD3F4B7B794}" type="presParOf" srcId="{881CA153-C2A9-674F-8793-9500736023B2}" destId="{F083760F-BD7D-234B-BD26-61B18592B02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E95241-BF2B-4853-A136-2320E7C0345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4228B70-216F-4CDD-874C-79056485C20A}">
      <dgm:prSet/>
      <dgm:spPr/>
      <dgm:t>
        <a:bodyPr/>
        <a:lstStyle/>
        <a:p>
          <a:r>
            <a:rPr lang="pl-PL" dirty="0"/>
            <a:t>OGRANICZONA CZASOWO: 10 lat (możliwość przedłużania o kolejne okresy) </a:t>
          </a:r>
          <a:endParaRPr lang="en-US" dirty="0"/>
        </a:p>
      </dgm:t>
    </dgm:pt>
    <dgm:pt modelId="{F229DFCA-6D0C-4370-83C6-D3C30DEF2BD7}" type="parTrans" cxnId="{D0EE326A-9B99-47B0-936A-9E907CB89AF7}">
      <dgm:prSet/>
      <dgm:spPr/>
      <dgm:t>
        <a:bodyPr/>
        <a:lstStyle/>
        <a:p>
          <a:endParaRPr lang="en-US"/>
        </a:p>
      </dgm:t>
    </dgm:pt>
    <dgm:pt modelId="{BF24835A-E510-4A0B-AFCC-5921EB268D62}" type="sibTrans" cxnId="{D0EE326A-9B99-47B0-936A-9E907CB89AF7}">
      <dgm:prSet/>
      <dgm:spPr/>
      <dgm:t>
        <a:bodyPr/>
        <a:lstStyle/>
        <a:p>
          <a:endParaRPr lang="en-US"/>
        </a:p>
      </dgm:t>
    </dgm:pt>
    <dgm:pt modelId="{765156E9-0DFD-49C0-94BD-4CD44FD4F007}">
      <dgm:prSet/>
      <dgm:spPr/>
      <dgm:t>
        <a:bodyPr/>
        <a:lstStyle/>
        <a:p>
          <a:r>
            <a:rPr lang="pl-PL"/>
            <a:t>OGRANICZONA TERYTORIALNIE,</a:t>
          </a:r>
          <a:endParaRPr lang="en-US"/>
        </a:p>
      </dgm:t>
    </dgm:pt>
    <dgm:pt modelId="{EB7785A9-4088-4B28-9B9C-FC549DED0343}" type="parTrans" cxnId="{741745AC-26A8-4325-BDC4-87459392ED55}">
      <dgm:prSet/>
      <dgm:spPr/>
      <dgm:t>
        <a:bodyPr/>
        <a:lstStyle/>
        <a:p>
          <a:endParaRPr lang="en-US"/>
        </a:p>
      </dgm:t>
    </dgm:pt>
    <dgm:pt modelId="{0816D630-3677-467D-83C3-7793D035CBF1}" type="sibTrans" cxnId="{741745AC-26A8-4325-BDC4-87459392ED55}">
      <dgm:prSet/>
      <dgm:spPr/>
      <dgm:t>
        <a:bodyPr/>
        <a:lstStyle/>
        <a:p>
          <a:endParaRPr lang="en-US"/>
        </a:p>
      </dgm:t>
    </dgm:pt>
    <dgm:pt modelId="{1CFD1645-EA6B-44E6-BB42-7641D266A776}">
      <dgm:prSet/>
      <dgm:spPr/>
      <dgm:t>
        <a:bodyPr/>
        <a:lstStyle/>
        <a:p>
          <a:r>
            <a:rPr lang="pl-PL"/>
            <a:t>WYMAGA REJESTRACJI WE WŁAŚCIWYM URZĘDZIE PATENTOWYM:</a:t>
          </a:r>
          <a:endParaRPr lang="en-US"/>
        </a:p>
      </dgm:t>
    </dgm:pt>
    <dgm:pt modelId="{2BE6779C-1A11-45DF-B466-1A047E3B6A7C}" type="parTrans" cxnId="{FBF6ADF0-8975-4461-BF7A-08E3E079C23B}">
      <dgm:prSet/>
      <dgm:spPr/>
      <dgm:t>
        <a:bodyPr/>
        <a:lstStyle/>
        <a:p>
          <a:endParaRPr lang="en-US"/>
        </a:p>
      </dgm:t>
    </dgm:pt>
    <dgm:pt modelId="{C39254E4-C27D-4373-9E82-60D186775547}" type="sibTrans" cxnId="{FBF6ADF0-8975-4461-BF7A-08E3E079C23B}">
      <dgm:prSet/>
      <dgm:spPr/>
      <dgm:t>
        <a:bodyPr/>
        <a:lstStyle/>
        <a:p>
          <a:endParaRPr lang="en-US"/>
        </a:p>
      </dgm:t>
    </dgm:pt>
    <dgm:pt modelId="{76779159-7C77-4405-9FA2-A81D00A1A5CB}">
      <dgm:prSet/>
      <dgm:spPr/>
      <dgm:t>
        <a:bodyPr/>
        <a:lstStyle/>
        <a:p>
          <a:r>
            <a:rPr lang="pl-PL"/>
            <a:t>Ochrona krajowa – Urząd Patentowy RP w Warszawie,</a:t>
          </a:r>
          <a:endParaRPr lang="en-US"/>
        </a:p>
      </dgm:t>
    </dgm:pt>
    <dgm:pt modelId="{F446238B-0864-4FF6-BD34-1FE62CCEA260}" type="parTrans" cxnId="{B6D9A045-0B1A-4B0B-8696-4551326E3936}">
      <dgm:prSet/>
      <dgm:spPr/>
      <dgm:t>
        <a:bodyPr/>
        <a:lstStyle/>
        <a:p>
          <a:endParaRPr lang="en-US"/>
        </a:p>
      </dgm:t>
    </dgm:pt>
    <dgm:pt modelId="{3C743F1C-4122-4BE3-AFB7-89314E8160A4}" type="sibTrans" cxnId="{B6D9A045-0B1A-4B0B-8696-4551326E3936}">
      <dgm:prSet/>
      <dgm:spPr/>
      <dgm:t>
        <a:bodyPr/>
        <a:lstStyle/>
        <a:p>
          <a:endParaRPr lang="en-US"/>
        </a:p>
      </dgm:t>
    </dgm:pt>
    <dgm:pt modelId="{9BF389B7-527E-4A86-AA6A-65C6666B741A}">
      <dgm:prSet/>
      <dgm:spPr/>
      <dgm:t>
        <a:bodyPr/>
        <a:lstStyle/>
        <a:p>
          <a:r>
            <a:rPr lang="pl-PL"/>
            <a:t>Ochrona europejska – Urząd UE ds. Własności Intelektualnej w Alicante (Hiszpania)</a:t>
          </a:r>
          <a:endParaRPr lang="en-US"/>
        </a:p>
      </dgm:t>
    </dgm:pt>
    <dgm:pt modelId="{1DBCE2A5-9085-46C4-9D43-8FC9E6B4C247}" type="parTrans" cxnId="{2E7DA5B1-CB05-44D3-ACE7-5369E8C588EB}">
      <dgm:prSet/>
      <dgm:spPr/>
      <dgm:t>
        <a:bodyPr/>
        <a:lstStyle/>
        <a:p>
          <a:endParaRPr lang="en-US"/>
        </a:p>
      </dgm:t>
    </dgm:pt>
    <dgm:pt modelId="{3C243583-22E1-48F8-935B-21511457C762}" type="sibTrans" cxnId="{2E7DA5B1-CB05-44D3-ACE7-5369E8C588EB}">
      <dgm:prSet/>
      <dgm:spPr/>
      <dgm:t>
        <a:bodyPr/>
        <a:lstStyle/>
        <a:p>
          <a:endParaRPr lang="en-US"/>
        </a:p>
      </dgm:t>
    </dgm:pt>
    <dgm:pt modelId="{C8D88B33-03E2-41EC-83BE-FF01108EFE8F}">
      <dgm:prSet/>
      <dgm:spPr/>
      <dgm:t>
        <a:bodyPr/>
        <a:lstStyle/>
        <a:p>
          <a:r>
            <a:rPr lang="pl-PL"/>
            <a:t>Ochrona międzynarodowa – biuro Światowej Organizacji Własności Intelektualnej w Genewie (Szwajcaria) </a:t>
          </a:r>
          <a:endParaRPr lang="en-US"/>
        </a:p>
      </dgm:t>
    </dgm:pt>
    <dgm:pt modelId="{6DAD6AE0-DDF0-4A2E-ADCA-DB5B9F10FC70}" type="parTrans" cxnId="{2FA8CEDA-9941-431D-BBE3-69A78BE3E921}">
      <dgm:prSet/>
      <dgm:spPr/>
      <dgm:t>
        <a:bodyPr/>
        <a:lstStyle/>
        <a:p>
          <a:endParaRPr lang="en-US"/>
        </a:p>
      </dgm:t>
    </dgm:pt>
    <dgm:pt modelId="{C02BBE29-8388-4C18-B781-A4E07ABA09A0}" type="sibTrans" cxnId="{2FA8CEDA-9941-431D-BBE3-69A78BE3E921}">
      <dgm:prSet/>
      <dgm:spPr/>
      <dgm:t>
        <a:bodyPr/>
        <a:lstStyle/>
        <a:p>
          <a:endParaRPr lang="en-US"/>
        </a:p>
      </dgm:t>
    </dgm:pt>
    <dgm:pt modelId="{1E931F3B-7B38-4A99-9A4A-3F96619240E6}">
      <dgm:prSet/>
      <dgm:spPr/>
      <dgm:t>
        <a:bodyPr/>
        <a:lstStyle/>
        <a:p>
          <a:r>
            <a:rPr lang="pl-PL"/>
            <a:t>ODPŁATNOŚĆ </a:t>
          </a:r>
          <a:endParaRPr lang="en-US"/>
        </a:p>
      </dgm:t>
    </dgm:pt>
    <dgm:pt modelId="{A60DAB01-BBDB-42F2-A2C2-8FD0A4180DAE}" type="parTrans" cxnId="{638791E2-D9D9-4576-8EC1-B3D1EE6663D8}">
      <dgm:prSet/>
      <dgm:spPr/>
      <dgm:t>
        <a:bodyPr/>
        <a:lstStyle/>
        <a:p>
          <a:endParaRPr lang="en-US"/>
        </a:p>
      </dgm:t>
    </dgm:pt>
    <dgm:pt modelId="{056F85C4-511D-4EAB-A8C8-E16D83D32FFA}" type="sibTrans" cxnId="{638791E2-D9D9-4576-8EC1-B3D1EE6663D8}">
      <dgm:prSet/>
      <dgm:spPr/>
      <dgm:t>
        <a:bodyPr/>
        <a:lstStyle/>
        <a:p>
          <a:endParaRPr lang="en-US"/>
        </a:p>
      </dgm:t>
    </dgm:pt>
    <dgm:pt modelId="{EF76781A-AF44-4E4D-9914-C5CA5BADE761}" type="pres">
      <dgm:prSet presAssocID="{BAE95241-BF2B-4853-A136-2320E7C0345B}" presName="linear" presStyleCnt="0">
        <dgm:presLayoutVars>
          <dgm:animLvl val="lvl"/>
          <dgm:resizeHandles val="exact"/>
        </dgm:presLayoutVars>
      </dgm:prSet>
      <dgm:spPr/>
    </dgm:pt>
    <dgm:pt modelId="{85958B3F-2DFF-3A41-B1D0-C123A0AF5AF1}" type="pres">
      <dgm:prSet presAssocID="{04228B70-216F-4CDD-874C-79056485C20A}" presName="parentText" presStyleLbl="node1" presStyleIdx="0" presStyleCnt="4">
        <dgm:presLayoutVars>
          <dgm:chMax val="0"/>
          <dgm:bulletEnabled val="1"/>
        </dgm:presLayoutVars>
      </dgm:prSet>
      <dgm:spPr/>
    </dgm:pt>
    <dgm:pt modelId="{1737CCBE-5243-9F4F-884A-02E910DCA80F}" type="pres">
      <dgm:prSet presAssocID="{BF24835A-E510-4A0B-AFCC-5921EB268D62}" presName="spacer" presStyleCnt="0"/>
      <dgm:spPr/>
    </dgm:pt>
    <dgm:pt modelId="{10E07F3F-B3D0-8542-967B-72D826E0C1A8}" type="pres">
      <dgm:prSet presAssocID="{765156E9-0DFD-49C0-94BD-4CD44FD4F007}" presName="parentText" presStyleLbl="node1" presStyleIdx="1" presStyleCnt="4">
        <dgm:presLayoutVars>
          <dgm:chMax val="0"/>
          <dgm:bulletEnabled val="1"/>
        </dgm:presLayoutVars>
      </dgm:prSet>
      <dgm:spPr/>
    </dgm:pt>
    <dgm:pt modelId="{A39621C8-DEF6-7A40-BA8B-01E0B02C9E03}" type="pres">
      <dgm:prSet presAssocID="{0816D630-3677-467D-83C3-7793D035CBF1}" presName="spacer" presStyleCnt="0"/>
      <dgm:spPr/>
    </dgm:pt>
    <dgm:pt modelId="{8F37B7D9-47B9-AD43-A22E-2369DA6BD70F}" type="pres">
      <dgm:prSet presAssocID="{1CFD1645-EA6B-44E6-BB42-7641D266A776}" presName="parentText" presStyleLbl="node1" presStyleIdx="2" presStyleCnt="4">
        <dgm:presLayoutVars>
          <dgm:chMax val="0"/>
          <dgm:bulletEnabled val="1"/>
        </dgm:presLayoutVars>
      </dgm:prSet>
      <dgm:spPr/>
    </dgm:pt>
    <dgm:pt modelId="{833ECCE8-7822-FF41-BC10-911BA03ECC2C}" type="pres">
      <dgm:prSet presAssocID="{1CFD1645-EA6B-44E6-BB42-7641D266A776}" presName="childText" presStyleLbl="revTx" presStyleIdx="0" presStyleCnt="1">
        <dgm:presLayoutVars>
          <dgm:bulletEnabled val="1"/>
        </dgm:presLayoutVars>
      </dgm:prSet>
      <dgm:spPr/>
    </dgm:pt>
    <dgm:pt modelId="{2F1191D8-525C-2149-BFDD-CE9CDB24EF68}" type="pres">
      <dgm:prSet presAssocID="{1E931F3B-7B38-4A99-9A4A-3F96619240E6}" presName="parentText" presStyleLbl="node1" presStyleIdx="3" presStyleCnt="4">
        <dgm:presLayoutVars>
          <dgm:chMax val="0"/>
          <dgm:bulletEnabled val="1"/>
        </dgm:presLayoutVars>
      </dgm:prSet>
      <dgm:spPr/>
    </dgm:pt>
  </dgm:ptLst>
  <dgm:cxnLst>
    <dgm:cxn modelId="{DEE9E214-DE7F-764B-805F-1E8A7E697207}" type="presOf" srcId="{1E931F3B-7B38-4A99-9A4A-3F96619240E6}" destId="{2F1191D8-525C-2149-BFDD-CE9CDB24EF68}" srcOrd="0" destOrd="0" presId="urn:microsoft.com/office/officeart/2005/8/layout/vList2"/>
    <dgm:cxn modelId="{EC9BB426-4FE9-6C46-A428-AD5C31056AB6}" type="presOf" srcId="{9BF389B7-527E-4A86-AA6A-65C6666B741A}" destId="{833ECCE8-7822-FF41-BC10-911BA03ECC2C}" srcOrd="0" destOrd="1" presId="urn:microsoft.com/office/officeart/2005/8/layout/vList2"/>
    <dgm:cxn modelId="{878C873D-1D48-824B-8D3C-486158DAF16E}" type="presOf" srcId="{BAE95241-BF2B-4853-A136-2320E7C0345B}" destId="{EF76781A-AF44-4E4D-9914-C5CA5BADE761}" srcOrd="0" destOrd="0" presId="urn:microsoft.com/office/officeart/2005/8/layout/vList2"/>
    <dgm:cxn modelId="{B6D9A045-0B1A-4B0B-8696-4551326E3936}" srcId="{1CFD1645-EA6B-44E6-BB42-7641D266A776}" destId="{76779159-7C77-4405-9FA2-A81D00A1A5CB}" srcOrd="0" destOrd="0" parTransId="{F446238B-0864-4FF6-BD34-1FE62CCEA260}" sibTransId="{3C743F1C-4122-4BE3-AFB7-89314E8160A4}"/>
    <dgm:cxn modelId="{D0EE326A-9B99-47B0-936A-9E907CB89AF7}" srcId="{BAE95241-BF2B-4853-A136-2320E7C0345B}" destId="{04228B70-216F-4CDD-874C-79056485C20A}" srcOrd="0" destOrd="0" parTransId="{F229DFCA-6D0C-4370-83C6-D3C30DEF2BD7}" sibTransId="{BF24835A-E510-4A0B-AFCC-5921EB268D62}"/>
    <dgm:cxn modelId="{80B3037C-0239-1C44-9CFF-9D64C8EEF00D}" type="presOf" srcId="{76779159-7C77-4405-9FA2-A81D00A1A5CB}" destId="{833ECCE8-7822-FF41-BC10-911BA03ECC2C}" srcOrd="0" destOrd="0" presId="urn:microsoft.com/office/officeart/2005/8/layout/vList2"/>
    <dgm:cxn modelId="{080ED39F-D562-E544-A49D-6F2BCA7A7A03}" type="presOf" srcId="{04228B70-216F-4CDD-874C-79056485C20A}" destId="{85958B3F-2DFF-3A41-B1D0-C123A0AF5AF1}" srcOrd="0" destOrd="0" presId="urn:microsoft.com/office/officeart/2005/8/layout/vList2"/>
    <dgm:cxn modelId="{E8E628A1-B8BB-F64F-85CB-F2B4452229A8}" type="presOf" srcId="{765156E9-0DFD-49C0-94BD-4CD44FD4F007}" destId="{10E07F3F-B3D0-8542-967B-72D826E0C1A8}" srcOrd="0" destOrd="0" presId="urn:microsoft.com/office/officeart/2005/8/layout/vList2"/>
    <dgm:cxn modelId="{CFC61DAA-D97D-DB4D-A619-FC050950454D}" type="presOf" srcId="{C8D88B33-03E2-41EC-83BE-FF01108EFE8F}" destId="{833ECCE8-7822-FF41-BC10-911BA03ECC2C}" srcOrd="0" destOrd="2" presId="urn:microsoft.com/office/officeart/2005/8/layout/vList2"/>
    <dgm:cxn modelId="{741745AC-26A8-4325-BDC4-87459392ED55}" srcId="{BAE95241-BF2B-4853-A136-2320E7C0345B}" destId="{765156E9-0DFD-49C0-94BD-4CD44FD4F007}" srcOrd="1" destOrd="0" parTransId="{EB7785A9-4088-4B28-9B9C-FC549DED0343}" sibTransId="{0816D630-3677-467D-83C3-7793D035CBF1}"/>
    <dgm:cxn modelId="{2E7DA5B1-CB05-44D3-ACE7-5369E8C588EB}" srcId="{1CFD1645-EA6B-44E6-BB42-7641D266A776}" destId="{9BF389B7-527E-4A86-AA6A-65C6666B741A}" srcOrd="1" destOrd="0" parTransId="{1DBCE2A5-9085-46C4-9D43-8FC9E6B4C247}" sibTransId="{3C243583-22E1-48F8-935B-21511457C762}"/>
    <dgm:cxn modelId="{2FA8CEDA-9941-431D-BBE3-69A78BE3E921}" srcId="{1CFD1645-EA6B-44E6-BB42-7641D266A776}" destId="{C8D88B33-03E2-41EC-83BE-FF01108EFE8F}" srcOrd="2" destOrd="0" parTransId="{6DAD6AE0-DDF0-4A2E-ADCA-DB5B9F10FC70}" sibTransId="{C02BBE29-8388-4C18-B781-A4E07ABA09A0}"/>
    <dgm:cxn modelId="{638791E2-D9D9-4576-8EC1-B3D1EE6663D8}" srcId="{BAE95241-BF2B-4853-A136-2320E7C0345B}" destId="{1E931F3B-7B38-4A99-9A4A-3F96619240E6}" srcOrd="3" destOrd="0" parTransId="{A60DAB01-BBDB-42F2-A2C2-8FD0A4180DAE}" sibTransId="{056F85C4-511D-4EAB-A8C8-E16D83D32FFA}"/>
    <dgm:cxn modelId="{42D342E9-CF0E-D14C-AB75-A141AFB6E464}" type="presOf" srcId="{1CFD1645-EA6B-44E6-BB42-7641D266A776}" destId="{8F37B7D9-47B9-AD43-A22E-2369DA6BD70F}" srcOrd="0" destOrd="0" presId="urn:microsoft.com/office/officeart/2005/8/layout/vList2"/>
    <dgm:cxn modelId="{FBF6ADF0-8975-4461-BF7A-08E3E079C23B}" srcId="{BAE95241-BF2B-4853-A136-2320E7C0345B}" destId="{1CFD1645-EA6B-44E6-BB42-7641D266A776}" srcOrd="2" destOrd="0" parTransId="{2BE6779C-1A11-45DF-B466-1A047E3B6A7C}" sibTransId="{C39254E4-C27D-4373-9E82-60D186775547}"/>
    <dgm:cxn modelId="{4D4009D3-9501-1C49-88DE-2AA22C2D0FBF}" type="presParOf" srcId="{EF76781A-AF44-4E4D-9914-C5CA5BADE761}" destId="{85958B3F-2DFF-3A41-B1D0-C123A0AF5AF1}" srcOrd="0" destOrd="0" presId="urn:microsoft.com/office/officeart/2005/8/layout/vList2"/>
    <dgm:cxn modelId="{2D1F2F55-F65B-DE40-A38F-CB384D8D7EB9}" type="presParOf" srcId="{EF76781A-AF44-4E4D-9914-C5CA5BADE761}" destId="{1737CCBE-5243-9F4F-884A-02E910DCA80F}" srcOrd="1" destOrd="0" presId="urn:microsoft.com/office/officeart/2005/8/layout/vList2"/>
    <dgm:cxn modelId="{BACDC1D7-491F-8B4B-A838-0910BC75315E}" type="presParOf" srcId="{EF76781A-AF44-4E4D-9914-C5CA5BADE761}" destId="{10E07F3F-B3D0-8542-967B-72D826E0C1A8}" srcOrd="2" destOrd="0" presId="urn:microsoft.com/office/officeart/2005/8/layout/vList2"/>
    <dgm:cxn modelId="{4ABC2D7B-2AC2-9B4C-A41C-5D258CC79EAA}" type="presParOf" srcId="{EF76781A-AF44-4E4D-9914-C5CA5BADE761}" destId="{A39621C8-DEF6-7A40-BA8B-01E0B02C9E03}" srcOrd="3" destOrd="0" presId="urn:microsoft.com/office/officeart/2005/8/layout/vList2"/>
    <dgm:cxn modelId="{E9AE2C26-C6A9-2948-9619-0C10CEFBCF4B}" type="presParOf" srcId="{EF76781A-AF44-4E4D-9914-C5CA5BADE761}" destId="{8F37B7D9-47B9-AD43-A22E-2369DA6BD70F}" srcOrd="4" destOrd="0" presId="urn:microsoft.com/office/officeart/2005/8/layout/vList2"/>
    <dgm:cxn modelId="{0F7A4CE5-C2B2-8E4F-994B-9F24A75D517D}" type="presParOf" srcId="{EF76781A-AF44-4E4D-9914-C5CA5BADE761}" destId="{833ECCE8-7822-FF41-BC10-911BA03ECC2C}" srcOrd="5" destOrd="0" presId="urn:microsoft.com/office/officeart/2005/8/layout/vList2"/>
    <dgm:cxn modelId="{53487407-F93C-3847-AA5A-88084CE92299}" type="presParOf" srcId="{EF76781A-AF44-4E4D-9914-C5CA5BADE761}" destId="{2F1191D8-525C-2149-BFDD-CE9CDB24EF6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EF61BF-EE22-46E1-8639-052722D25F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6559CB-E604-4EF4-BB28-72EBE8A9D1F2}">
      <dgm:prSet/>
      <dgm:spPr>
        <a:gradFill rotWithShape="0">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pl-PL" dirty="0">
              <a:solidFill>
                <a:schemeClr val="tx1"/>
              </a:solidFill>
            </a:rPr>
            <a:t>Innowacja, która ma być objęta ochroną patentową musi:</a:t>
          </a:r>
          <a:endParaRPr lang="en-US" dirty="0">
            <a:solidFill>
              <a:schemeClr val="tx1"/>
            </a:solidFill>
          </a:endParaRPr>
        </a:p>
      </dgm:t>
    </dgm:pt>
    <dgm:pt modelId="{1BD4D2C4-6E39-4899-9123-97938A786B72}" type="parTrans" cxnId="{A0663A8F-58F8-4DBF-9D7B-2AF53AF8EB92}">
      <dgm:prSet/>
      <dgm:spPr/>
      <dgm:t>
        <a:bodyPr/>
        <a:lstStyle/>
        <a:p>
          <a:endParaRPr lang="en-US"/>
        </a:p>
      </dgm:t>
    </dgm:pt>
    <dgm:pt modelId="{402F916D-1C98-4D45-9A5B-4309A1027CF6}" type="sibTrans" cxnId="{A0663A8F-58F8-4DBF-9D7B-2AF53AF8EB92}">
      <dgm:prSet/>
      <dgm:spPr/>
      <dgm:t>
        <a:bodyPr/>
        <a:lstStyle/>
        <a:p>
          <a:endParaRPr lang="en-US"/>
        </a:p>
      </dgm:t>
    </dgm:pt>
    <dgm:pt modelId="{509FD8F1-D7AB-46E6-9450-DE45D769CC92}">
      <dgm:prSet/>
      <dgm:spPr/>
      <dgm:t>
        <a:bodyPr/>
        <a:lstStyle/>
        <a:p>
          <a:r>
            <a:rPr lang="pl-PL"/>
            <a:t>rozwiązywać określony problem;</a:t>
          </a:r>
          <a:endParaRPr lang="en-US"/>
        </a:p>
      </dgm:t>
    </dgm:pt>
    <dgm:pt modelId="{85F26919-A14E-43B5-AD6E-2CFAFE9AE038}" type="parTrans" cxnId="{C10AB1E6-B205-46A9-80AB-15DB0131860A}">
      <dgm:prSet/>
      <dgm:spPr/>
      <dgm:t>
        <a:bodyPr/>
        <a:lstStyle/>
        <a:p>
          <a:endParaRPr lang="en-US"/>
        </a:p>
      </dgm:t>
    </dgm:pt>
    <dgm:pt modelId="{4E4D83C4-C087-4469-B036-D4C5A4555E02}" type="sibTrans" cxnId="{C10AB1E6-B205-46A9-80AB-15DB0131860A}">
      <dgm:prSet/>
      <dgm:spPr/>
      <dgm:t>
        <a:bodyPr/>
        <a:lstStyle/>
        <a:p>
          <a:endParaRPr lang="en-US"/>
        </a:p>
      </dgm:t>
    </dgm:pt>
    <dgm:pt modelId="{073BCD40-8318-4408-952F-772546B767EC}">
      <dgm:prSet/>
      <dgm:spPr/>
      <dgm:t>
        <a:bodyPr/>
        <a:lstStyle/>
        <a:p>
          <a:r>
            <a:rPr lang="pl-PL"/>
            <a:t>być rozwiązaniem o charakterze technicznym;</a:t>
          </a:r>
          <a:endParaRPr lang="en-US"/>
        </a:p>
      </dgm:t>
    </dgm:pt>
    <dgm:pt modelId="{47D8A942-089E-46D3-B320-60158B462289}" type="parTrans" cxnId="{34D16DD1-EAAC-43DA-BBEF-4F21EBC2FF49}">
      <dgm:prSet/>
      <dgm:spPr/>
      <dgm:t>
        <a:bodyPr/>
        <a:lstStyle/>
        <a:p>
          <a:endParaRPr lang="en-US"/>
        </a:p>
      </dgm:t>
    </dgm:pt>
    <dgm:pt modelId="{E276B582-9341-4FDA-B2B6-B1ACE6DEE8DF}" type="sibTrans" cxnId="{34D16DD1-EAAC-43DA-BBEF-4F21EBC2FF49}">
      <dgm:prSet/>
      <dgm:spPr/>
      <dgm:t>
        <a:bodyPr/>
        <a:lstStyle/>
        <a:p>
          <a:endParaRPr lang="en-US"/>
        </a:p>
      </dgm:t>
    </dgm:pt>
    <dgm:pt modelId="{A6849FDF-CCEF-4806-A7DE-CF41880C0A23}">
      <dgm:prSet/>
      <dgm:spPr/>
      <dgm:t>
        <a:bodyPr/>
        <a:lstStyle/>
        <a:p>
          <a:r>
            <a:rPr lang="pl-PL"/>
            <a:t>być nowa na skalę światową;</a:t>
          </a:r>
          <a:endParaRPr lang="en-US"/>
        </a:p>
      </dgm:t>
    </dgm:pt>
    <dgm:pt modelId="{C1F0CC7C-FAE4-4B9C-8BCE-0FA6409B58A4}" type="parTrans" cxnId="{79D0B465-9B16-445B-87C1-D883A8F3A895}">
      <dgm:prSet/>
      <dgm:spPr/>
      <dgm:t>
        <a:bodyPr/>
        <a:lstStyle/>
        <a:p>
          <a:endParaRPr lang="en-US"/>
        </a:p>
      </dgm:t>
    </dgm:pt>
    <dgm:pt modelId="{00D8C9B6-9512-4D0C-BEC7-11DD257C2F36}" type="sibTrans" cxnId="{79D0B465-9B16-445B-87C1-D883A8F3A895}">
      <dgm:prSet/>
      <dgm:spPr/>
      <dgm:t>
        <a:bodyPr/>
        <a:lstStyle/>
        <a:p>
          <a:endParaRPr lang="en-US"/>
        </a:p>
      </dgm:t>
    </dgm:pt>
    <dgm:pt modelId="{47E8B202-DFE2-4369-A86C-E3A5DC4B6BD0}">
      <dgm:prSet/>
      <dgm:spPr/>
      <dgm:t>
        <a:bodyPr/>
        <a:lstStyle/>
        <a:p>
          <a:r>
            <a:rPr lang="pl-PL"/>
            <a:t>posiadać poziom wynalazczy;</a:t>
          </a:r>
          <a:endParaRPr lang="en-US"/>
        </a:p>
      </dgm:t>
    </dgm:pt>
    <dgm:pt modelId="{1B76FDF1-1FE2-4397-8B85-8D7836C7FD1C}" type="parTrans" cxnId="{2C0B51B4-0EB8-423B-99CE-E5A9B91780F3}">
      <dgm:prSet/>
      <dgm:spPr/>
      <dgm:t>
        <a:bodyPr/>
        <a:lstStyle/>
        <a:p>
          <a:endParaRPr lang="en-US"/>
        </a:p>
      </dgm:t>
    </dgm:pt>
    <dgm:pt modelId="{58C3287B-24D0-401E-86E7-5DADE6AFCFE1}" type="sibTrans" cxnId="{2C0B51B4-0EB8-423B-99CE-E5A9B91780F3}">
      <dgm:prSet/>
      <dgm:spPr/>
      <dgm:t>
        <a:bodyPr/>
        <a:lstStyle/>
        <a:p>
          <a:endParaRPr lang="en-US"/>
        </a:p>
      </dgm:t>
    </dgm:pt>
    <dgm:pt modelId="{B97ECD32-9786-425F-BC15-46686E660D3E}">
      <dgm:prSet/>
      <dgm:spPr/>
      <dgm:t>
        <a:bodyPr/>
        <a:lstStyle/>
        <a:p>
          <a:r>
            <a:rPr lang="pl-PL"/>
            <a:t>nadawać się do przemysłowego stosowania.</a:t>
          </a:r>
          <a:endParaRPr lang="en-US"/>
        </a:p>
      </dgm:t>
    </dgm:pt>
    <dgm:pt modelId="{DA16F4F7-2775-454C-981A-AC57015330E1}" type="parTrans" cxnId="{42603E81-99B2-4448-BAFC-5677FC7B6221}">
      <dgm:prSet/>
      <dgm:spPr/>
      <dgm:t>
        <a:bodyPr/>
        <a:lstStyle/>
        <a:p>
          <a:endParaRPr lang="en-US"/>
        </a:p>
      </dgm:t>
    </dgm:pt>
    <dgm:pt modelId="{BD45BBFE-C082-45B9-A6C8-CA4B86D28510}" type="sibTrans" cxnId="{42603E81-99B2-4448-BAFC-5677FC7B6221}">
      <dgm:prSet/>
      <dgm:spPr/>
      <dgm:t>
        <a:bodyPr/>
        <a:lstStyle/>
        <a:p>
          <a:endParaRPr lang="en-US"/>
        </a:p>
      </dgm:t>
    </dgm:pt>
    <dgm:pt modelId="{E7C26F7F-082D-5940-9834-4856993B66E2}" type="pres">
      <dgm:prSet presAssocID="{6AEF61BF-EE22-46E1-8639-052722D25FEF}" presName="linear" presStyleCnt="0">
        <dgm:presLayoutVars>
          <dgm:animLvl val="lvl"/>
          <dgm:resizeHandles val="exact"/>
        </dgm:presLayoutVars>
      </dgm:prSet>
      <dgm:spPr/>
    </dgm:pt>
    <dgm:pt modelId="{670F3F83-DCC0-C147-A648-E113B7C4839D}" type="pres">
      <dgm:prSet presAssocID="{096559CB-E604-4EF4-BB28-72EBE8A9D1F2}" presName="parentText" presStyleLbl="node1" presStyleIdx="0" presStyleCnt="6">
        <dgm:presLayoutVars>
          <dgm:chMax val="0"/>
          <dgm:bulletEnabled val="1"/>
        </dgm:presLayoutVars>
      </dgm:prSet>
      <dgm:spPr/>
    </dgm:pt>
    <dgm:pt modelId="{CBC1EF3D-912E-AB47-8E81-DA6C98F45E04}" type="pres">
      <dgm:prSet presAssocID="{402F916D-1C98-4D45-9A5B-4309A1027CF6}" presName="spacer" presStyleCnt="0"/>
      <dgm:spPr/>
    </dgm:pt>
    <dgm:pt modelId="{4F21D0BB-9E8B-9F45-BA63-CC1AD0CC9FD9}" type="pres">
      <dgm:prSet presAssocID="{509FD8F1-D7AB-46E6-9450-DE45D769CC92}" presName="parentText" presStyleLbl="node1" presStyleIdx="1" presStyleCnt="6">
        <dgm:presLayoutVars>
          <dgm:chMax val="0"/>
          <dgm:bulletEnabled val="1"/>
        </dgm:presLayoutVars>
      </dgm:prSet>
      <dgm:spPr/>
    </dgm:pt>
    <dgm:pt modelId="{03DB45C9-2AF9-EC4A-BC99-D6EA356559D4}" type="pres">
      <dgm:prSet presAssocID="{4E4D83C4-C087-4469-B036-D4C5A4555E02}" presName="spacer" presStyleCnt="0"/>
      <dgm:spPr/>
    </dgm:pt>
    <dgm:pt modelId="{50014729-EC71-4B49-AC98-EA7E7214B6D1}" type="pres">
      <dgm:prSet presAssocID="{073BCD40-8318-4408-952F-772546B767EC}" presName="parentText" presStyleLbl="node1" presStyleIdx="2" presStyleCnt="6">
        <dgm:presLayoutVars>
          <dgm:chMax val="0"/>
          <dgm:bulletEnabled val="1"/>
        </dgm:presLayoutVars>
      </dgm:prSet>
      <dgm:spPr/>
    </dgm:pt>
    <dgm:pt modelId="{2180FF4E-1201-9B45-8E83-ED63C298F5A1}" type="pres">
      <dgm:prSet presAssocID="{E276B582-9341-4FDA-B2B6-B1ACE6DEE8DF}" presName="spacer" presStyleCnt="0"/>
      <dgm:spPr/>
    </dgm:pt>
    <dgm:pt modelId="{6A6C8A3C-BE16-FC4E-93CB-EDC71B5D9A5C}" type="pres">
      <dgm:prSet presAssocID="{A6849FDF-CCEF-4806-A7DE-CF41880C0A23}" presName="parentText" presStyleLbl="node1" presStyleIdx="3" presStyleCnt="6">
        <dgm:presLayoutVars>
          <dgm:chMax val="0"/>
          <dgm:bulletEnabled val="1"/>
        </dgm:presLayoutVars>
      </dgm:prSet>
      <dgm:spPr/>
    </dgm:pt>
    <dgm:pt modelId="{F214E77A-ED03-4F43-BE4E-73CEE3B38BFD}" type="pres">
      <dgm:prSet presAssocID="{00D8C9B6-9512-4D0C-BEC7-11DD257C2F36}" presName="spacer" presStyleCnt="0"/>
      <dgm:spPr/>
    </dgm:pt>
    <dgm:pt modelId="{1A9C65DF-DDEA-2F4A-BE2A-55097F734C58}" type="pres">
      <dgm:prSet presAssocID="{47E8B202-DFE2-4369-A86C-E3A5DC4B6BD0}" presName="parentText" presStyleLbl="node1" presStyleIdx="4" presStyleCnt="6">
        <dgm:presLayoutVars>
          <dgm:chMax val="0"/>
          <dgm:bulletEnabled val="1"/>
        </dgm:presLayoutVars>
      </dgm:prSet>
      <dgm:spPr/>
    </dgm:pt>
    <dgm:pt modelId="{E4D31E1E-0785-FD45-A2A8-D38A221A0FA3}" type="pres">
      <dgm:prSet presAssocID="{58C3287B-24D0-401E-86E7-5DADE6AFCFE1}" presName="spacer" presStyleCnt="0"/>
      <dgm:spPr/>
    </dgm:pt>
    <dgm:pt modelId="{A4FB09A3-B740-7B48-A0C8-583A2F2846D3}" type="pres">
      <dgm:prSet presAssocID="{B97ECD32-9786-425F-BC15-46686E660D3E}" presName="parentText" presStyleLbl="node1" presStyleIdx="5" presStyleCnt="6">
        <dgm:presLayoutVars>
          <dgm:chMax val="0"/>
          <dgm:bulletEnabled val="1"/>
        </dgm:presLayoutVars>
      </dgm:prSet>
      <dgm:spPr/>
    </dgm:pt>
  </dgm:ptLst>
  <dgm:cxnLst>
    <dgm:cxn modelId="{B0C6390D-A742-AA4C-87AE-3A08832A2BD0}" type="presOf" srcId="{096559CB-E604-4EF4-BB28-72EBE8A9D1F2}" destId="{670F3F83-DCC0-C147-A648-E113B7C4839D}" srcOrd="0" destOrd="0" presId="urn:microsoft.com/office/officeart/2005/8/layout/vList2"/>
    <dgm:cxn modelId="{A6D45314-4996-5447-BF16-B039C7414BDB}" type="presOf" srcId="{B97ECD32-9786-425F-BC15-46686E660D3E}" destId="{A4FB09A3-B740-7B48-A0C8-583A2F2846D3}" srcOrd="0" destOrd="0" presId="urn:microsoft.com/office/officeart/2005/8/layout/vList2"/>
    <dgm:cxn modelId="{2584D43E-5A8A-9F40-9B39-0054C9A1DF5F}" type="presOf" srcId="{47E8B202-DFE2-4369-A86C-E3A5DC4B6BD0}" destId="{1A9C65DF-DDEA-2F4A-BE2A-55097F734C58}" srcOrd="0" destOrd="0" presId="urn:microsoft.com/office/officeart/2005/8/layout/vList2"/>
    <dgm:cxn modelId="{79D0B465-9B16-445B-87C1-D883A8F3A895}" srcId="{6AEF61BF-EE22-46E1-8639-052722D25FEF}" destId="{A6849FDF-CCEF-4806-A7DE-CF41880C0A23}" srcOrd="3" destOrd="0" parTransId="{C1F0CC7C-FAE4-4B9C-8BCE-0FA6409B58A4}" sibTransId="{00D8C9B6-9512-4D0C-BEC7-11DD257C2F36}"/>
    <dgm:cxn modelId="{03132576-0A01-CD43-B9E7-60EDCD2174E4}" type="presOf" srcId="{509FD8F1-D7AB-46E6-9450-DE45D769CC92}" destId="{4F21D0BB-9E8B-9F45-BA63-CC1AD0CC9FD9}" srcOrd="0" destOrd="0" presId="urn:microsoft.com/office/officeart/2005/8/layout/vList2"/>
    <dgm:cxn modelId="{42603E81-99B2-4448-BAFC-5677FC7B6221}" srcId="{6AEF61BF-EE22-46E1-8639-052722D25FEF}" destId="{B97ECD32-9786-425F-BC15-46686E660D3E}" srcOrd="5" destOrd="0" parTransId="{DA16F4F7-2775-454C-981A-AC57015330E1}" sibTransId="{BD45BBFE-C082-45B9-A6C8-CA4B86D28510}"/>
    <dgm:cxn modelId="{49966585-5140-6144-82F4-F3F33A58BC00}" type="presOf" srcId="{073BCD40-8318-4408-952F-772546B767EC}" destId="{50014729-EC71-4B49-AC98-EA7E7214B6D1}" srcOrd="0" destOrd="0" presId="urn:microsoft.com/office/officeart/2005/8/layout/vList2"/>
    <dgm:cxn modelId="{A0663A8F-58F8-4DBF-9D7B-2AF53AF8EB92}" srcId="{6AEF61BF-EE22-46E1-8639-052722D25FEF}" destId="{096559CB-E604-4EF4-BB28-72EBE8A9D1F2}" srcOrd="0" destOrd="0" parTransId="{1BD4D2C4-6E39-4899-9123-97938A786B72}" sibTransId="{402F916D-1C98-4D45-9A5B-4309A1027CF6}"/>
    <dgm:cxn modelId="{3140F3A5-20EA-8242-ACB5-9B5F744D2D2B}" type="presOf" srcId="{A6849FDF-CCEF-4806-A7DE-CF41880C0A23}" destId="{6A6C8A3C-BE16-FC4E-93CB-EDC71B5D9A5C}" srcOrd="0" destOrd="0" presId="urn:microsoft.com/office/officeart/2005/8/layout/vList2"/>
    <dgm:cxn modelId="{8B3DD3AD-C537-B946-8291-78603A6BE8AF}" type="presOf" srcId="{6AEF61BF-EE22-46E1-8639-052722D25FEF}" destId="{E7C26F7F-082D-5940-9834-4856993B66E2}" srcOrd="0" destOrd="0" presId="urn:microsoft.com/office/officeart/2005/8/layout/vList2"/>
    <dgm:cxn modelId="{2C0B51B4-0EB8-423B-99CE-E5A9B91780F3}" srcId="{6AEF61BF-EE22-46E1-8639-052722D25FEF}" destId="{47E8B202-DFE2-4369-A86C-E3A5DC4B6BD0}" srcOrd="4" destOrd="0" parTransId="{1B76FDF1-1FE2-4397-8B85-8D7836C7FD1C}" sibTransId="{58C3287B-24D0-401E-86E7-5DADE6AFCFE1}"/>
    <dgm:cxn modelId="{34D16DD1-EAAC-43DA-BBEF-4F21EBC2FF49}" srcId="{6AEF61BF-EE22-46E1-8639-052722D25FEF}" destId="{073BCD40-8318-4408-952F-772546B767EC}" srcOrd="2" destOrd="0" parTransId="{47D8A942-089E-46D3-B320-60158B462289}" sibTransId="{E276B582-9341-4FDA-B2B6-B1ACE6DEE8DF}"/>
    <dgm:cxn modelId="{C10AB1E6-B205-46A9-80AB-15DB0131860A}" srcId="{6AEF61BF-EE22-46E1-8639-052722D25FEF}" destId="{509FD8F1-D7AB-46E6-9450-DE45D769CC92}" srcOrd="1" destOrd="0" parTransId="{85F26919-A14E-43B5-AD6E-2CFAFE9AE038}" sibTransId="{4E4D83C4-C087-4469-B036-D4C5A4555E02}"/>
    <dgm:cxn modelId="{A07FBE74-5510-454E-B025-579837125BDC}" type="presParOf" srcId="{E7C26F7F-082D-5940-9834-4856993B66E2}" destId="{670F3F83-DCC0-C147-A648-E113B7C4839D}" srcOrd="0" destOrd="0" presId="urn:microsoft.com/office/officeart/2005/8/layout/vList2"/>
    <dgm:cxn modelId="{64FAF63F-55A2-9445-B17F-8B57DED15377}" type="presParOf" srcId="{E7C26F7F-082D-5940-9834-4856993B66E2}" destId="{CBC1EF3D-912E-AB47-8E81-DA6C98F45E04}" srcOrd="1" destOrd="0" presId="urn:microsoft.com/office/officeart/2005/8/layout/vList2"/>
    <dgm:cxn modelId="{26055C3C-6C4B-4F4C-82C9-B2F6ED43914F}" type="presParOf" srcId="{E7C26F7F-082D-5940-9834-4856993B66E2}" destId="{4F21D0BB-9E8B-9F45-BA63-CC1AD0CC9FD9}" srcOrd="2" destOrd="0" presId="urn:microsoft.com/office/officeart/2005/8/layout/vList2"/>
    <dgm:cxn modelId="{93A85D2B-382A-F64A-80CF-53E373323885}" type="presParOf" srcId="{E7C26F7F-082D-5940-9834-4856993B66E2}" destId="{03DB45C9-2AF9-EC4A-BC99-D6EA356559D4}" srcOrd="3" destOrd="0" presId="urn:microsoft.com/office/officeart/2005/8/layout/vList2"/>
    <dgm:cxn modelId="{25D53C10-DC40-8546-AAD4-85444E3F5008}" type="presParOf" srcId="{E7C26F7F-082D-5940-9834-4856993B66E2}" destId="{50014729-EC71-4B49-AC98-EA7E7214B6D1}" srcOrd="4" destOrd="0" presId="urn:microsoft.com/office/officeart/2005/8/layout/vList2"/>
    <dgm:cxn modelId="{36E146C5-3A05-2642-93B5-CC462E50F6DC}" type="presParOf" srcId="{E7C26F7F-082D-5940-9834-4856993B66E2}" destId="{2180FF4E-1201-9B45-8E83-ED63C298F5A1}" srcOrd="5" destOrd="0" presId="urn:microsoft.com/office/officeart/2005/8/layout/vList2"/>
    <dgm:cxn modelId="{0B0612EC-966C-644E-8C78-EECF1913C7DA}" type="presParOf" srcId="{E7C26F7F-082D-5940-9834-4856993B66E2}" destId="{6A6C8A3C-BE16-FC4E-93CB-EDC71B5D9A5C}" srcOrd="6" destOrd="0" presId="urn:microsoft.com/office/officeart/2005/8/layout/vList2"/>
    <dgm:cxn modelId="{EE028D48-D865-2142-8A97-82365B09B6A9}" type="presParOf" srcId="{E7C26F7F-082D-5940-9834-4856993B66E2}" destId="{F214E77A-ED03-4F43-BE4E-73CEE3B38BFD}" srcOrd="7" destOrd="0" presId="urn:microsoft.com/office/officeart/2005/8/layout/vList2"/>
    <dgm:cxn modelId="{12E6B87F-265E-9D4D-A433-ABD1DEB2D4AD}" type="presParOf" srcId="{E7C26F7F-082D-5940-9834-4856993B66E2}" destId="{1A9C65DF-DDEA-2F4A-BE2A-55097F734C58}" srcOrd="8" destOrd="0" presId="urn:microsoft.com/office/officeart/2005/8/layout/vList2"/>
    <dgm:cxn modelId="{CF429256-B834-9B40-BD2F-F147FAB4CB57}" type="presParOf" srcId="{E7C26F7F-082D-5940-9834-4856993B66E2}" destId="{E4D31E1E-0785-FD45-A2A8-D38A221A0FA3}" srcOrd="9" destOrd="0" presId="urn:microsoft.com/office/officeart/2005/8/layout/vList2"/>
    <dgm:cxn modelId="{FD3F7B46-D385-D444-8756-E18BA5A17E5D}" type="presParOf" srcId="{E7C26F7F-082D-5940-9834-4856993B66E2}" destId="{A4FB09A3-B740-7B48-A0C8-583A2F2846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74D59-4A4E-7C48-9C63-132D1BFF979A}">
      <dsp:nvSpPr>
        <dsp:cNvPr id="0" name=""/>
        <dsp:cNvSpPr/>
      </dsp:nvSpPr>
      <dsp:spPr>
        <a:xfrm>
          <a:off x="0" y="3275482"/>
          <a:ext cx="7886700" cy="107508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pl-PL" sz="2000" kern="1200"/>
            <a:t>zadania i organizację Urzędu Patentowego Rzeczypospolitej Polskiej, </a:t>
          </a:r>
        </a:p>
      </dsp:txBody>
      <dsp:txXfrm>
        <a:off x="0" y="3275482"/>
        <a:ext cx="7886700" cy="1075086"/>
      </dsp:txXfrm>
    </dsp:sp>
    <dsp:sp modelId="{F01C3FBF-AA67-8243-A7FF-96A70681828D}">
      <dsp:nvSpPr>
        <dsp:cNvPr id="0" name=""/>
        <dsp:cNvSpPr/>
      </dsp:nvSpPr>
      <dsp:spPr>
        <a:xfrm rot="10800000">
          <a:off x="0" y="1638125"/>
          <a:ext cx="7886700" cy="1653482"/>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pl-PL" sz="2000" kern="1200"/>
            <a:t>zasady, na jakich przedsiębiorcy mogą przyjmować projekty racjonalizatorskie i wynagradzać ich twórców;</a:t>
          </a:r>
        </a:p>
      </dsp:txBody>
      <dsp:txXfrm rot="10800000">
        <a:off x="0" y="1638125"/>
        <a:ext cx="7886700" cy="1074383"/>
      </dsp:txXfrm>
    </dsp:sp>
    <dsp:sp modelId="{C7DF04C9-6AAD-E741-B8A2-6742E6812E5D}">
      <dsp:nvSpPr>
        <dsp:cNvPr id="0" name=""/>
        <dsp:cNvSpPr/>
      </dsp:nvSpPr>
      <dsp:spPr>
        <a:xfrm rot="10800000">
          <a:off x="0" y="769"/>
          <a:ext cx="7886700" cy="1653482"/>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pl-PL" sz="2000" kern="1200"/>
            <a:t>stosunki w zakresie wynalazków, wzorów użytkowych, wzorów przemysłowych, znaków towarowych, oznaczeń geograficznych i topografii układów scalonych;</a:t>
          </a:r>
        </a:p>
      </dsp:txBody>
      <dsp:txXfrm rot="10800000">
        <a:off x="0" y="769"/>
        <a:ext cx="7886700" cy="10743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318AF-BC8C-0C4D-AFBE-ED1ABBA3EEE9}">
      <dsp:nvSpPr>
        <dsp:cNvPr id="0" name=""/>
        <dsp:cNvSpPr/>
      </dsp:nvSpPr>
      <dsp:spPr>
        <a:xfrm>
          <a:off x="0" y="2124"/>
          <a:ext cx="10515600"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81AB10-83FA-A343-97A1-0894EE2E766B}">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pl-PL" sz="2500" b="0" i="0" u="none" kern="1200" dirty="0"/>
            <a:t>Prawo do wyłącznego korzystania </a:t>
          </a:r>
          <a:r>
            <a:rPr lang="pl-PL" sz="2500" b="0" i="0" u="none" kern="1200"/>
            <a:t>z wynalazku </a:t>
          </a:r>
          <a:r>
            <a:rPr lang="pl-PL" sz="2500" b="0" i="0" u="none" kern="1200" dirty="0"/>
            <a:t>przez określony czas, w sposób zarobkowy (przemysłowy, handlowy) na terytorium danego państwa lub państw, przyznane przez kompetentny organ państwowy, regionalny lub międzynarodowy.</a:t>
          </a:r>
          <a:endParaRPr lang="pl-PL" sz="2500" kern="1200" dirty="0"/>
        </a:p>
      </dsp:txBody>
      <dsp:txXfrm>
        <a:off x="0" y="2124"/>
        <a:ext cx="10515600" cy="1449029"/>
      </dsp:txXfrm>
    </dsp:sp>
    <dsp:sp modelId="{37E1F593-49EC-584C-A2E6-03260CF48580}">
      <dsp:nvSpPr>
        <dsp:cNvPr id="0" name=""/>
        <dsp:cNvSpPr/>
      </dsp:nvSpPr>
      <dsp:spPr>
        <a:xfrm>
          <a:off x="0" y="1451154"/>
          <a:ext cx="10515600" cy="0"/>
        </a:xfrm>
        <a:prstGeom prst="line">
          <a:avLst/>
        </a:prstGeom>
        <a:solidFill>
          <a:schemeClr val="accent2">
            <a:hueOff val="-748381"/>
            <a:satOff val="-337"/>
            <a:lumOff val="3529"/>
            <a:alphaOff val="0"/>
          </a:schemeClr>
        </a:solidFill>
        <a:ln w="15875" cap="flat" cmpd="sng" algn="ctr">
          <a:solidFill>
            <a:schemeClr val="accent2">
              <a:hueOff val="-748381"/>
              <a:satOff val="-337"/>
              <a:lumOff val="35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1643DE-0ABE-CC42-9C49-82C6F89FCB36}">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pl-PL" sz="2500" b="0" u="none" kern="1200" dirty="0"/>
            <a:t>Uprawniony może </a:t>
          </a:r>
          <a:r>
            <a:rPr lang="pl-PL" sz="2500" b="1" u="none" kern="1200" dirty="0"/>
            <a:t>zakazać</a:t>
          </a:r>
          <a:r>
            <a:rPr lang="pl-PL" sz="2500" kern="1200" dirty="0"/>
            <a:t> osobie trzeciej, niemającej jego zgody, korzystania z wynalazku w sposób zarobkowy lub zawodowy,</a:t>
          </a:r>
        </a:p>
      </dsp:txBody>
      <dsp:txXfrm>
        <a:off x="0" y="1451154"/>
        <a:ext cx="10515600" cy="1449029"/>
      </dsp:txXfrm>
    </dsp:sp>
    <dsp:sp modelId="{346D72DD-9F04-4C46-A33B-B8C34E897ECE}">
      <dsp:nvSpPr>
        <dsp:cNvPr id="0" name=""/>
        <dsp:cNvSpPr/>
      </dsp:nvSpPr>
      <dsp:spPr>
        <a:xfrm>
          <a:off x="0" y="2900183"/>
          <a:ext cx="10515600" cy="0"/>
        </a:xfrm>
        <a:prstGeom prst="line">
          <a:avLst/>
        </a:prstGeom>
        <a:solidFill>
          <a:schemeClr val="accent2">
            <a:hueOff val="-1496761"/>
            <a:satOff val="-674"/>
            <a:lumOff val="7057"/>
            <a:alphaOff val="0"/>
          </a:schemeClr>
        </a:solidFill>
        <a:ln w="15875" cap="flat" cmpd="sng" algn="ctr">
          <a:solidFill>
            <a:schemeClr val="accent2">
              <a:hueOff val="-1496761"/>
              <a:satOff val="-674"/>
              <a:lumOff val="70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97286F-454A-7046-BC7D-103FAA9F48BA}">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pl-PL" sz="2500" kern="1200" dirty="0"/>
            <a:t>w drodze umowy </a:t>
          </a:r>
          <a:r>
            <a:rPr lang="pl-PL" sz="2500" b="1" kern="1200" dirty="0"/>
            <a:t>udzielić innej osobie upoważnienia</a:t>
          </a:r>
          <a:r>
            <a:rPr lang="pl-PL" sz="2500" kern="1200" dirty="0"/>
            <a:t> </a:t>
          </a:r>
          <a:r>
            <a:rPr lang="pl-PL" sz="2500" b="1" kern="1200" dirty="0"/>
            <a:t>(licencji) do korzystania </a:t>
          </a:r>
          <a:r>
            <a:rPr lang="pl-PL" sz="2500" kern="1200" dirty="0"/>
            <a:t>z jego wynalazku (umowa licencyjna),</a:t>
          </a:r>
        </a:p>
      </dsp:txBody>
      <dsp:txXfrm>
        <a:off x="0" y="2900183"/>
        <a:ext cx="10515600" cy="144902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F43F7-38C2-9248-9B03-98D81FE2E252}">
      <dsp:nvSpPr>
        <dsp:cNvPr id="0" name=""/>
        <dsp:cNvSpPr/>
      </dsp:nvSpPr>
      <dsp:spPr>
        <a:xfrm>
          <a:off x="0" y="348556"/>
          <a:ext cx="6630174" cy="83421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l-PL" sz="2300" b="1" kern="1200" dirty="0"/>
            <a:t>Choć są wynalazkami, to nie można opatentować – art. 29 </a:t>
          </a:r>
          <a:r>
            <a:rPr lang="pl-PL" sz="2300" b="1" kern="1200" dirty="0" err="1"/>
            <a:t>p.w.p</a:t>
          </a:r>
          <a:r>
            <a:rPr lang="pl-PL" sz="2300" b="1" kern="1200" dirty="0"/>
            <a:t>.:</a:t>
          </a:r>
          <a:endParaRPr lang="en-US" sz="2300" kern="1200" dirty="0"/>
        </a:p>
      </dsp:txBody>
      <dsp:txXfrm>
        <a:off x="40723" y="389279"/>
        <a:ext cx="6548728" cy="752764"/>
      </dsp:txXfrm>
    </dsp:sp>
    <dsp:sp modelId="{4D452814-9A61-124A-8890-AD2C83AD0FBC}">
      <dsp:nvSpPr>
        <dsp:cNvPr id="0" name=""/>
        <dsp:cNvSpPr/>
      </dsp:nvSpPr>
      <dsp:spPr>
        <a:xfrm>
          <a:off x="0" y="1249006"/>
          <a:ext cx="6630174" cy="83421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l-PL" sz="2300" kern="1200"/>
            <a:t>8) rozwiązań których wykorzystanie byłoby sprzeczne z porządkiem publicznym lub dobrymi obyczajami;</a:t>
          </a:r>
          <a:endParaRPr lang="en-US" sz="2300" kern="1200"/>
        </a:p>
      </dsp:txBody>
      <dsp:txXfrm>
        <a:off x="40723" y="1289729"/>
        <a:ext cx="6548728" cy="752764"/>
      </dsp:txXfrm>
    </dsp:sp>
    <dsp:sp modelId="{21B2A247-2AA1-704D-AE5E-3CBC45B78CD9}">
      <dsp:nvSpPr>
        <dsp:cNvPr id="0" name=""/>
        <dsp:cNvSpPr/>
      </dsp:nvSpPr>
      <dsp:spPr>
        <a:xfrm>
          <a:off x="0" y="2083216"/>
          <a:ext cx="6630174" cy="511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50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pl-PL" sz="1800" kern="1200"/>
            <a:t>Np. środek maskujący obecność alkoholu w organizmie, sposoby hodowli zwierząt powodujące ich cierpienie, </a:t>
          </a:r>
          <a:endParaRPr lang="en-US" sz="1800" kern="1200"/>
        </a:p>
      </dsp:txBody>
      <dsp:txXfrm>
        <a:off x="0" y="2083216"/>
        <a:ext cx="6630174" cy="511807"/>
      </dsp:txXfrm>
    </dsp:sp>
    <dsp:sp modelId="{5C7ACA85-E506-6344-9AD3-348255184255}">
      <dsp:nvSpPr>
        <dsp:cNvPr id="0" name=""/>
        <dsp:cNvSpPr/>
      </dsp:nvSpPr>
      <dsp:spPr>
        <a:xfrm>
          <a:off x="0" y="2595023"/>
          <a:ext cx="6630174" cy="83421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l-PL" sz="2300" kern="1200"/>
            <a:t>9) odmian roślin lub rasy zwierząt oraz biologicznych sposobów ich hodowli;</a:t>
          </a:r>
          <a:endParaRPr lang="en-US" sz="2300" kern="1200"/>
        </a:p>
      </dsp:txBody>
      <dsp:txXfrm>
        <a:off x="40723" y="2635746"/>
        <a:ext cx="6548728" cy="752764"/>
      </dsp:txXfrm>
    </dsp:sp>
    <dsp:sp modelId="{C7AF0DE3-F25F-514A-9865-9FD0B339BF8A}">
      <dsp:nvSpPr>
        <dsp:cNvPr id="0" name=""/>
        <dsp:cNvSpPr/>
      </dsp:nvSpPr>
      <dsp:spPr>
        <a:xfrm>
          <a:off x="0" y="3429233"/>
          <a:ext cx="6630174" cy="511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50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pl-PL" sz="1800" kern="1200"/>
            <a:t>Np. nowa odmiana róży lub sposób jej hodowli (jeśli polega na wykorzystaniu czysto biologicznych metod)</a:t>
          </a:r>
          <a:endParaRPr lang="en-US" sz="1800" kern="1200"/>
        </a:p>
      </dsp:txBody>
      <dsp:txXfrm>
        <a:off x="0" y="3429233"/>
        <a:ext cx="6630174" cy="511807"/>
      </dsp:txXfrm>
    </dsp:sp>
    <dsp:sp modelId="{E4168B25-1E91-DC4F-B874-56E92ECE6612}">
      <dsp:nvSpPr>
        <dsp:cNvPr id="0" name=""/>
        <dsp:cNvSpPr/>
      </dsp:nvSpPr>
      <dsp:spPr>
        <a:xfrm>
          <a:off x="0" y="3941041"/>
          <a:ext cx="6630174" cy="83421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l-PL" sz="2300" kern="1200"/>
            <a:t>10) sposobu leczenia ludzi i zwierząt oraz sposobu diagnostyki</a:t>
          </a:r>
          <a:endParaRPr lang="en-US" sz="2300" kern="1200"/>
        </a:p>
      </dsp:txBody>
      <dsp:txXfrm>
        <a:off x="40723" y="3981764"/>
        <a:ext cx="6548728" cy="752764"/>
      </dsp:txXfrm>
    </dsp:sp>
    <dsp:sp modelId="{FE1CDBE3-5E6B-2342-B01A-F8843A2D0B03}">
      <dsp:nvSpPr>
        <dsp:cNvPr id="0" name=""/>
        <dsp:cNvSpPr/>
      </dsp:nvSpPr>
      <dsp:spPr>
        <a:xfrm>
          <a:off x="0" y="4775251"/>
          <a:ext cx="6630174"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50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pl-PL" sz="1800" kern="1200"/>
            <a:t>Np. leczenie złamanej nogi poprzez usztywnienie śrubami, </a:t>
          </a:r>
          <a:endParaRPr lang="en-US" sz="1800" kern="1200"/>
        </a:p>
      </dsp:txBody>
      <dsp:txXfrm>
        <a:off x="0" y="4775251"/>
        <a:ext cx="6630174" cy="3808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196E3-1B60-47CA-A0F0-38629F9D5897}">
      <dsp:nvSpPr>
        <dsp:cNvPr id="0" name=""/>
        <dsp:cNvSpPr/>
      </dsp:nvSpPr>
      <dsp:spPr>
        <a:xfrm>
          <a:off x="4396" y="250132"/>
          <a:ext cx="733113" cy="7331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A843BC-69AF-433F-BF38-CDEEBC5A76A1}">
      <dsp:nvSpPr>
        <dsp:cNvPr id="0" name=""/>
        <dsp:cNvSpPr/>
      </dsp:nvSpPr>
      <dsp:spPr>
        <a:xfrm>
          <a:off x="4396" y="1130206"/>
          <a:ext cx="2094609" cy="31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pl-PL" sz="2200" kern="1200"/>
            <a:t>sposoby</a:t>
          </a:r>
        </a:p>
      </dsp:txBody>
      <dsp:txXfrm>
        <a:off x="4396" y="1130206"/>
        <a:ext cx="2094609" cy="314191"/>
      </dsp:txXfrm>
    </dsp:sp>
    <dsp:sp modelId="{D6B467B2-8782-4D22-8811-38377D168042}">
      <dsp:nvSpPr>
        <dsp:cNvPr id="0" name=""/>
        <dsp:cNvSpPr/>
      </dsp:nvSpPr>
      <dsp:spPr>
        <a:xfrm>
          <a:off x="4396" y="1512751"/>
          <a:ext cx="2094609" cy="2155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pl-PL" sz="1700" kern="1200" dirty="0"/>
            <a:t>Wynalazki technologiczne</a:t>
          </a:r>
        </a:p>
        <a:p>
          <a:pPr marL="0" lvl="0" indent="0" algn="l" defTabSz="755650">
            <a:lnSpc>
              <a:spcPct val="100000"/>
            </a:lnSpc>
            <a:spcBef>
              <a:spcPct val="0"/>
            </a:spcBef>
            <a:spcAft>
              <a:spcPct val="35000"/>
            </a:spcAft>
            <a:buNone/>
          </a:pPr>
          <a:r>
            <a:rPr lang="pl-PL" sz="1700" kern="1200" dirty="0"/>
            <a:t>Metody działania</a:t>
          </a:r>
        </a:p>
        <a:p>
          <a:pPr marL="0" lvl="0" indent="0" algn="l" defTabSz="755650">
            <a:lnSpc>
              <a:spcPct val="100000"/>
            </a:lnSpc>
            <a:spcBef>
              <a:spcPct val="0"/>
            </a:spcBef>
            <a:spcAft>
              <a:spcPct val="35000"/>
            </a:spcAft>
            <a:buNone/>
          </a:pPr>
          <a:endParaRPr lang="pl-PL" sz="1700" kern="1200" dirty="0"/>
        </a:p>
        <a:p>
          <a:pPr marL="0" lvl="0" indent="0" algn="l" defTabSz="755650">
            <a:lnSpc>
              <a:spcPct val="100000"/>
            </a:lnSpc>
            <a:spcBef>
              <a:spcPct val="0"/>
            </a:spcBef>
            <a:spcAft>
              <a:spcPct val="35000"/>
            </a:spcAft>
            <a:buNone/>
          </a:pPr>
          <a:r>
            <a:rPr lang="pl-PL" sz="1700" kern="1200" dirty="0"/>
            <a:t>Np. sposób wytwarzania produktu, sposób pomiaru, sposób przetwarzania</a:t>
          </a:r>
        </a:p>
      </dsp:txBody>
      <dsp:txXfrm>
        <a:off x="4396" y="1512751"/>
        <a:ext cx="2094609" cy="2155065"/>
      </dsp:txXfrm>
    </dsp:sp>
    <dsp:sp modelId="{03BFE4D6-4275-4C08-9DD4-21507A93DE12}">
      <dsp:nvSpPr>
        <dsp:cNvPr id="0" name=""/>
        <dsp:cNvSpPr/>
      </dsp:nvSpPr>
      <dsp:spPr>
        <a:xfrm>
          <a:off x="2465562" y="250132"/>
          <a:ext cx="733113" cy="7331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0B716F-2B7E-409E-B2CF-0CA59D4B65FD}">
      <dsp:nvSpPr>
        <dsp:cNvPr id="0" name=""/>
        <dsp:cNvSpPr/>
      </dsp:nvSpPr>
      <dsp:spPr>
        <a:xfrm>
          <a:off x="2465562" y="1130206"/>
          <a:ext cx="2094609" cy="31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pl-PL" sz="2200" kern="1200"/>
            <a:t>urządzenia</a:t>
          </a:r>
        </a:p>
      </dsp:txBody>
      <dsp:txXfrm>
        <a:off x="2465562" y="1130206"/>
        <a:ext cx="2094609" cy="314191"/>
      </dsp:txXfrm>
    </dsp:sp>
    <dsp:sp modelId="{C0B13C9C-EC35-4182-B230-458792A55A90}">
      <dsp:nvSpPr>
        <dsp:cNvPr id="0" name=""/>
        <dsp:cNvSpPr/>
      </dsp:nvSpPr>
      <dsp:spPr>
        <a:xfrm>
          <a:off x="2465562" y="1512751"/>
          <a:ext cx="2094609" cy="2155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pl-PL" sz="1700" kern="1200"/>
            <a:t>Wynalazki konstrukcyjne</a:t>
          </a:r>
        </a:p>
        <a:p>
          <a:pPr marL="0" lvl="0" indent="0" algn="l" defTabSz="755650">
            <a:lnSpc>
              <a:spcPct val="100000"/>
            </a:lnSpc>
            <a:spcBef>
              <a:spcPct val="0"/>
            </a:spcBef>
            <a:spcAft>
              <a:spcPct val="35000"/>
            </a:spcAft>
            <a:buNone/>
          </a:pPr>
          <a:r>
            <a:rPr lang="pl-PL" sz="1700" kern="1200" dirty="0"/>
            <a:t>Przedmioty ukształtowane przestrzennie i układy</a:t>
          </a:r>
        </a:p>
        <a:p>
          <a:pPr marL="0" lvl="0" indent="0" algn="l" defTabSz="755650">
            <a:lnSpc>
              <a:spcPct val="100000"/>
            </a:lnSpc>
            <a:spcBef>
              <a:spcPct val="0"/>
            </a:spcBef>
            <a:spcAft>
              <a:spcPct val="35000"/>
            </a:spcAft>
            <a:buNone/>
          </a:pPr>
          <a:endParaRPr lang="pl-PL" sz="1700" kern="1200" dirty="0"/>
        </a:p>
        <a:p>
          <a:pPr marL="0" lvl="0" indent="0" algn="l" defTabSz="755650">
            <a:lnSpc>
              <a:spcPct val="100000"/>
            </a:lnSpc>
            <a:spcBef>
              <a:spcPct val="0"/>
            </a:spcBef>
            <a:spcAft>
              <a:spcPct val="35000"/>
            </a:spcAft>
            <a:buNone/>
          </a:pPr>
          <a:r>
            <a:rPr lang="pl-PL" sz="1700" kern="1200" dirty="0"/>
            <a:t>Np. narzędzia, maszyny, aparaty</a:t>
          </a:r>
        </a:p>
      </dsp:txBody>
      <dsp:txXfrm>
        <a:off x="2465562" y="1512751"/>
        <a:ext cx="2094609" cy="2155065"/>
      </dsp:txXfrm>
    </dsp:sp>
    <dsp:sp modelId="{47E37823-B455-4B91-9B9C-0510B45A01F6}">
      <dsp:nvSpPr>
        <dsp:cNvPr id="0" name=""/>
        <dsp:cNvSpPr/>
      </dsp:nvSpPr>
      <dsp:spPr>
        <a:xfrm>
          <a:off x="4926728" y="250132"/>
          <a:ext cx="733113" cy="7331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B825D2-048F-41D9-B844-0668A2CAA93A}">
      <dsp:nvSpPr>
        <dsp:cNvPr id="0" name=""/>
        <dsp:cNvSpPr/>
      </dsp:nvSpPr>
      <dsp:spPr>
        <a:xfrm>
          <a:off x="4926728" y="1130206"/>
          <a:ext cx="2094609" cy="31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pl-PL" sz="2200" kern="1200"/>
            <a:t>produkty</a:t>
          </a:r>
        </a:p>
      </dsp:txBody>
      <dsp:txXfrm>
        <a:off x="4926728" y="1130206"/>
        <a:ext cx="2094609" cy="314191"/>
      </dsp:txXfrm>
    </dsp:sp>
    <dsp:sp modelId="{9CF4C8CA-59A9-4D96-9BB9-76F72916CEA1}">
      <dsp:nvSpPr>
        <dsp:cNvPr id="0" name=""/>
        <dsp:cNvSpPr/>
      </dsp:nvSpPr>
      <dsp:spPr>
        <a:xfrm>
          <a:off x="4926728" y="1512751"/>
          <a:ext cx="2094609" cy="2155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pl-PL" sz="1700" kern="1200"/>
            <a:t>Przedmioty nieukształtowane</a:t>
          </a:r>
        </a:p>
        <a:p>
          <a:pPr marL="0" lvl="0" indent="0" algn="l" defTabSz="755650">
            <a:lnSpc>
              <a:spcPct val="100000"/>
            </a:lnSpc>
            <a:spcBef>
              <a:spcPct val="0"/>
            </a:spcBef>
            <a:spcAft>
              <a:spcPct val="35000"/>
            </a:spcAft>
            <a:buNone/>
          </a:pPr>
          <a:r>
            <a:rPr lang="pl-PL" sz="1700" kern="1200" dirty="0"/>
            <a:t>Np. substancje, mieszaniny, związki chemiczne, fragmenty organizmów żywych </a:t>
          </a:r>
        </a:p>
      </dsp:txBody>
      <dsp:txXfrm>
        <a:off x="4926728" y="1512751"/>
        <a:ext cx="2094609" cy="2155065"/>
      </dsp:txXfrm>
    </dsp:sp>
    <dsp:sp modelId="{0289FC3B-00F6-41F3-B32D-DBB2B4396918}">
      <dsp:nvSpPr>
        <dsp:cNvPr id="0" name=""/>
        <dsp:cNvSpPr/>
      </dsp:nvSpPr>
      <dsp:spPr>
        <a:xfrm>
          <a:off x="7387894" y="250132"/>
          <a:ext cx="733113" cy="7331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208F8D-5349-45BE-8CE3-EC6C8D3FFC8F}">
      <dsp:nvSpPr>
        <dsp:cNvPr id="0" name=""/>
        <dsp:cNvSpPr/>
      </dsp:nvSpPr>
      <dsp:spPr>
        <a:xfrm>
          <a:off x="7387894" y="1130206"/>
          <a:ext cx="2094609" cy="31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pl-PL" sz="2200" kern="1200"/>
            <a:t>zastosowania</a:t>
          </a:r>
        </a:p>
      </dsp:txBody>
      <dsp:txXfrm>
        <a:off x="7387894" y="1130206"/>
        <a:ext cx="2094609" cy="314191"/>
      </dsp:txXfrm>
    </dsp:sp>
    <dsp:sp modelId="{E5E5C48B-6660-480F-BD32-4D7A9F1B0794}">
      <dsp:nvSpPr>
        <dsp:cNvPr id="0" name=""/>
        <dsp:cNvSpPr/>
      </dsp:nvSpPr>
      <dsp:spPr>
        <a:xfrm>
          <a:off x="7387894" y="1512751"/>
          <a:ext cx="2094609" cy="21550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1F047-B05D-2343-AF91-C1000EC2DFE4}">
      <dsp:nvSpPr>
        <dsp:cNvPr id="0" name=""/>
        <dsp:cNvSpPr/>
      </dsp:nvSpPr>
      <dsp:spPr>
        <a:xfrm>
          <a:off x="0" y="359849"/>
          <a:ext cx="3984187" cy="336797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95" tIns="437388" rIns="360095" bIns="149352" numCol="1" spcCol="1270" anchor="t" anchorCtr="0">
          <a:noAutofit/>
        </a:bodyPr>
        <a:lstStyle/>
        <a:p>
          <a:pPr marL="228600" lvl="1" indent="-228600" algn="l" defTabSz="933450">
            <a:lnSpc>
              <a:spcPct val="90000"/>
            </a:lnSpc>
            <a:spcBef>
              <a:spcPct val="0"/>
            </a:spcBef>
            <a:spcAft>
              <a:spcPct val="15000"/>
            </a:spcAft>
            <a:buChar char="•"/>
          </a:pPr>
          <a:r>
            <a:rPr lang="pl-PL" sz="2100" kern="1200" dirty="0">
              <a:latin typeface="Helvetica" pitchFamily="2" charset="0"/>
            </a:rPr>
            <a:t>całe urządzenia lub ich elementy;</a:t>
          </a:r>
          <a:endParaRPr lang="en-US" sz="2100" kern="1200" dirty="0">
            <a:latin typeface="Helvetica" pitchFamily="2" charset="0"/>
          </a:endParaRPr>
        </a:p>
        <a:p>
          <a:pPr marL="228600" lvl="1" indent="-228600" algn="l" defTabSz="933450">
            <a:lnSpc>
              <a:spcPct val="90000"/>
            </a:lnSpc>
            <a:spcBef>
              <a:spcPct val="0"/>
            </a:spcBef>
            <a:spcAft>
              <a:spcPct val="15000"/>
            </a:spcAft>
            <a:buChar char="•"/>
          </a:pPr>
          <a:r>
            <a:rPr lang="pl-PL" sz="2100" kern="1200" dirty="0">
              <a:latin typeface="Helvetica" pitchFamily="2" charset="0"/>
            </a:rPr>
            <a:t>wytwory wykorzystywane w budownictwie;</a:t>
          </a:r>
          <a:endParaRPr lang="en-US" sz="2100" kern="1200" dirty="0">
            <a:latin typeface="Helvetica" pitchFamily="2" charset="0"/>
          </a:endParaRPr>
        </a:p>
        <a:p>
          <a:pPr marL="228600" lvl="1" indent="-228600" algn="l" defTabSz="933450">
            <a:lnSpc>
              <a:spcPct val="90000"/>
            </a:lnSpc>
            <a:spcBef>
              <a:spcPct val="0"/>
            </a:spcBef>
            <a:spcAft>
              <a:spcPct val="15000"/>
            </a:spcAft>
            <a:buChar char="•"/>
          </a:pPr>
          <a:r>
            <a:rPr lang="pl-PL" sz="2100" kern="1200" dirty="0">
              <a:latin typeface="Helvetica" pitchFamily="2" charset="0"/>
            </a:rPr>
            <a:t>meble lub ich fragmenty;</a:t>
          </a:r>
          <a:endParaRPr lang="en-US" sz="2100" kern="1200" dirty="0">
            <a:latin typeface="Helvetica" pitchFamily="2" charset="0"/>
          </a:endParaRPr>
        </a:p>
        <a:p>
          <a:pPr marL="228600" lvl="1" indent="-228600" algn="l" defTabSz="933450">
            <a:lnSpc>
              <a:spcPct val="90000"/>
            </a:lnSpc>
            <a:spcBef>
              <a:spcPct val="0"/>
            </a:spcBef>
            <a:spcAft>
              <a:spcPct val="15000"/>
            </a:spcAft>
            <a:buChar char="•"/>
          </a:pPr>
          <a:r>
            <a:rPr lang="pl-PL" sz="2100" kern="1200" dirty="0">
              <a:latin typeface="Helvetica" pitchFamily="2" charset="0"/>
            </a:rPr>
            <a:t>przedmioty do gier i zabawki;</a:t>
          </a:r>
          <a:endParaRPr lang="en-US" sz="2100" kern="1200" dirty="0">
            <a:latin typeface="Helvetica" pitchFamily="2" charset="0"/>
          </a:endParaRPr>
        </a:p>
        <a:p>
          <a:pPr marL="228600" lvl="1" indent="-228600" algn="l" defTabSz="933450">
            <a:lnSpc>
              <a:spcPct val="90000"/>
            </a:lnSpc>
            <a:spcBef>
              <a:spcPct val="0"/>
            </a:spcBef>
            <a:spcAft>
              <a:spcPct val="15000"/>
            </a:spcAft>
            <a:buChar char="•"/>
          </a:pPr>
          <a:r>
            <a:rPr lang="pl-PL" sz="2100" kern="1200" dirty="0">
              <a:latin typeface="Helvetica" pitchFamily="2" charset="0"/>
            </a:rPr>
            <a:t>produkty codziennego użytku.</a:t>
          </a:r>
          <a:endParaRPr lang="en-US" sz="2100" kern="1200" dirty="0">
            <a:latin typeface="Helvetica" pitchFamily="2" charset="0"/>
          </a:endParaRPr>
        </a:p>
      </dsp:txBody>
      <dsp:txXfrm>
        <a:off x="0" y="359849"/>
        <a:ext cx="3984187" cy="3367974"/>
      </dsp:txXfrm>
    </dsp:sp>
    <dsp:sp modelId="{FE0068DB-D281-1442-90C5-A8E95A0BD910}">
      <dsp:nvSpPr>
        <dsp:cNvPr id="0" name=""/>
        <dsp:cNvSpPr/>
      </dsp:nvSpPr>
      <dsp:spPr>
        <a:xfrm>
          <a:off x="231986" y="20369"/>
          <a:ext cx="3247815" cy="6789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760" tIns="0" rIns="122760" bIns="0" numCol="1" spcCol="1270" anchor="ctr" anchorCtr="0">
          <a:noAutofit/>
        </a:bodyPr>
        <a:lstStyle/>
        <a:p>
          <a:pPr marL="0" lvl="0" indent="0" algn="l" defTabSz="933450">
            <a:lnSpc>
              <a:spcPct val="90000"/>
            </a:lnSpc>
            <a:spcBef>
              <a:spcPct val="0"/>
            </a:spcBef>
            <a:spcAft>
              <a:spcPct val="35000"/>
            </a:spcAft>
            <a:buNone/>
          </a:pPr>
          <a:r>
            <a:rPr lang="pl-PL" sz="2100" kern="1200" dirty="0">
              <a:latin typeface="Helvetica" pitchFamily="2" charset="0"/>
            </a:rPr>
            <a:t>Przykłady wzorów użytkowych</a:t>
          </a:r>
          <a:endParaRPr lang="en-US" sz="2100" kern="1200" dirty="0">
            <a:latin typeface="Helvetica" pitchFamily="2" charset="0"/>
          </a:endParaRPr>
        </a:p>
      </dsp:txBody>
      <dsp:txXfrm>
        <a:off x="265130" y="53513"/>
        <a:ext cx="3181527" cy="6126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6207B-9FE7-E042-9C09-8D2872F2EED1}">
      <dsp:nvSpPr>
        <dsp:cNvPr id="0" name=""/>
        <dsp:cNvSpPr/>
      </dsp:nvSpPr>
      <dsp:spPr>
        <a:xfrm>
          <a:off x="0" y="381446"/>
          <a:ext cx="4639736" cy="11243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pl-PL" sz="3100" kern="1200"/>
            <a:t>Przykłady wzorów przemysłowych:</a:t>
          </a:r>
          <a:endParaRPr lang="en-US" sz="3100" kern="1200"/>
        </a:p>
      </dsp:txBody>
      <dsp:txXfrm>
        <a:off x="54887" y="436333"/>
        <a:ext cx="4529962" cy="1014596"/>
      </dsp:txXfrm>
    </dsp:sp>
    <dsp:sp modelId="{717F520C-B5A4-4549-B68C-820D7A31D9DD}">
      <dsp:nvSpPr>
        <dsp:cNvPr id="0" name=""/>
        <dsp:cNvSpPr/>
      </dsp:nvSpPr>
      <dsp:spPr>
        <a:xfrm>
          <a:off x="0" y="1505816"/>
          <a:ext cx="4639736" cy="1860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12"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pl-PL" sz="2400" kern="1200"/>
            <a:t>odzież, obuwie, nakrycia głowy;</a:t>
          </a:r>
          <a:endParaRPr lang="en-US" sz="2400" kern="1200"/>
        </a:p>
        <a:p>
          <a:pPr marL="228600" lvl="1" indent="-228600" algn="l" defTabSz="1066800">
            <a:lnSpc>
              <a:spcPct val="90000"/>
            </a:lnSpc>
            <a:spcBef>
              <a:spcPct val="0"/>
            </a:spcBef>
            <a:spcAft>
              <a:spcPct val="20000"/>
            </a:spcAft>
            <a:buChar char="•"/>
          </a:pPr>
          <a:r>
            <a:rPr lang="pl-PL" sz="2400" kern="1200"/>
            <a:t>produkty spożywcze jak cukierki;</a:t>
          </a:r>
          <a:endParaRPr lang="en-US" sz="2400" kern="1200"/>
        </a:p>
        <a:p>
          <a:pPr marL="228600" lvl="1" indent="-228600" algn="l" defTabSz="1066800">
            <a:lnSpc>
              <a:spcPct val="90000"/>
            </a:lnSpc>
            <a:spcBef>
              <a:spcPct val="0"/>
            </a:spcBef>
            <a:spcAft>
              <a:spcPct val="20000"/>
            </a:spcAft>
            <a:buChar char="•"/>
          </a:pPr>
          <a:r>
            <a:rPr lang="pl-PL" sz="2400" kern="1200"/>
            <a:t>gry, zabawki, meble;</a:t>
          </a:r>
          <a:endParaRPr lang="en-US" sz="2400" kern="1200"/>
        </a:p>
        <a:p>
          <a:pPr marL="228600" lvl="1" indent="-228600" algn="l" defTabSz="1066800">
            <a:lnSpc>
              <a:spcPct val="90000"/>
            </a:lnSpc>
            <a:spcBef>
              <a:spcPct val="0"/>
            </a:spcBef>
            <a:spcAft>
              <a:spcPct val="20000"/>
            </a:spcAft>
            <a:buChar char="•"/>
          </a:pPr>
          <a:r>
            <a:rPr lang="pl-PL" sz="2400" kern="1200"/>
            <a:t>sygnet i logo firmowe;</a:t>
          </a:r>
          <a:endParaRPr lang="en-US" sz="2400" kern="1200"/>
        </a:p>
        <a:p>
          <a:pPr marL="228600" lvl="1" indent="-228600" algn="l" defTabSz="1066800">
            <a:lnSpc>
              <a:spcPct val="90000"/>
            </a:lnSpc>
            <a:spcBef>
              <a:spcPct val="0"/>
            </a:spcBef>
            <a:spcAft>
              <a:spcPct val="20000"/>
            </a:spcAft>
            <a:buChar char="•"/>
          </a:pPr>
          <a:r>
            <a:rPr lang="pl-PL" sz="2400" kern="1200"/>
            <a:t>przedmioty codziennego użytku.</a:t>
          </a:r>
          <a:endParaRPr lang="en-US" sz="2400" kern="1200"/>
        </a:p>
      </dsp:txBody>
      <dsp:txXfrm>
        <a:off x="0" y="1505816"/>
        <a:ext cx="4639736" cy="18609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0A2C0-6F80-4500-8A9F-A42D79978B67}">
      <dsp:nvSpPr>
        <dsp:cNvPr id="0" name=""/>
        <dsp:cNvSpPr/>
      </dsp:nvSpPr>
      <dsp:spPr>
        <a:xfrm>
          <a:off x="264143" y="959108"/>
          <a:ext cx="821355" cy="8213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39DD0-6E32-46F5-9AF2-699C26DC2208}">
      <dsp:nvSpPr>
        <dsp:cNvPr id="0" name=""/>
        <dsp:cNvSpPr/>
      </dsp:nvSpPr>
      <dsp:spPr>
        <a:xfrm>
          <a:off x="439186" y="1134151"/>
          <a:ext cx="471269" cy="4712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62060E-C2A1-4299-AC2C-74212EFD6C3D}">
      <dsp:nvSpPr>
        <dsp:cNvPr id="0" name=""/>
        <dsp:cNvSpPr/>
      </dsp:nvSpPr>
      <dsp:spPr>
        <a:xfrm>
          <a:off x="1579" y="2036295"/>
          <a:ext cx="1346484" cy="53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pl-PL" sz="1200" kern="1200"/>
            <a:t>Opakowania oraz etykiety, </a:t>
          </a:r>
          <a:endParaRPr lang="en-US" sz="1200" kern="1200"/>
        </a:p>
      </dsp:txBody>
      <dsp:txXfrm>
        <a:off x="1579" y="2036295"/>
        <a:ext cx="1346484" cy="538593"/>
      </dsp:txXfrm>
    </dsp:sp>
    <dsp:sp modelId="{25EA1F62-4737-430E-9835-8FD9BF33F015}">
      <dsp:nvSpPr>
        <dsp:cNvPr id="0" name=""/>
        <dsp:cNvSpPr/>
      </dsp:nvSpPr>
      <dsp:spPr>
        <a:xfrm>
          <a:off x="1846262" y="959108"/>
          <a:ext cx="821355" cy="8213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F91AB0-D746-4103-9F53-32D6923A7DD4}">
      <dsp:nvSpPr>
        <dsp:cNvPr id="0" name=""/>
        <dsp:cNvSpPr/>
      </dsp:nvSpPr>
      <dsp:spPr>
        <a:xfrm>
          <a:off x="2021305" y="1134151"/>
          <a:ext cx="471269" cy="4712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A8BB21-3A8C-41A0-ADF5-0EB17DEAABFE}">
      <dsp:nvSpPr>
        <dsp:cNvPr id="0" name=""/>
        <dsp:cNvSpPr/>
      </dsp:nvSpPr>
      <dsp:spPr>
        <a:xfrm>
          <a:off x="1583698" y="2036295"/>
          <a:ext cx="1346484" cy="53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pl-PL" sz="1200" kern="1200"/>
            <a:t>Przedmioty codziennego użytku, </a:t>
          </a:r>
          <a:endParaRPr lang="en-US" sz="1200" kern="1200"/>
        </a:p>
      </dsp:txBody>
      <dsp:txXfrm>
        <a:off x="1583698" y="2036295"/>
        <a:ext cx="1346484" cy="538593"/>
      </dsp:txXfrm>
    </dsp:sp>
    <dsp:sp modelId="{DF24927F-842A-451A-AFEA-640AD9E563D4}">
      <dsp:nvSpPr>
        <dsp:cNvPr id="0" name=""/>
        <dsp:cNvSpPr/>
      </dsp:nvSpPr>
      <dsp:spPr>
        <a:xfrm>
          <a:off x="3428381" y="959108"/>
          <a:ext cx="821355" cy="8213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09E55-81B0-484E-9708-5BB78BA8BD28}">
      <dsp:nvSpPr>
        <dsp:cNvPr id="0" name=""/>
        <dsp:cNvSpPr/>
      </dsp:nvSpPr>
      <dsp:spPr>
        <a:xfrm>
          <a:off x="3603424" y="1134151"/>
          <a:ext cx="471269" cy="4712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992970-FC1A-4DB7-B12A-23D1B5249018}">
      <dsp:nvSpPr>
        <dsp:cNvPr id="0" name=""/>
        <dsp:cNvSpPr/>
      </dsp:nvSpPr>
      <dsp:spPr>
        <a:xfrm>
          <a:off x="3165817" y="2036295"/>
          <a:ext cx="1346484" cy="53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pl-PL" sz="1200" kern="1200"/>
            <a:t>Stojaki, meble, lampy,</a:t>
          </a:r>
          <a:endParaRPr lang="en-US" sz="1200" kern="1200"/>
        </a:p>
      </dsp:txBody>
      <dsp:txXfrm>
        <a:off x="3165817" y="2036295"/>
        <a:ext cx="1346484" cy="538593"/>
      </dsp:txXfrm>
    </dsp:sp>
    <dsp:sp modelId="{3D60427C-3712-4014-ADFC-6198CC513BD5}">
      <dsp:nvSpPr>
        <dsp:cNvPr id="0" name=""/>
        <dsp:cNvSpPr/>
      </dsp:nvSpPr>
      <dsp:spPr>
        <a:xfrm>
          <a:off x="5010500" y="959108"/>
          <a:ext cx="821355" cy="8213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97B39F-9199-475D-B259-62BE9A90CF22}">
      <dsp:nvSpPr>
        <dsp:cNvPr id="0" name=""/>
        <dsp:cNvSpPr/>
      </dsp:nvSpPr>
      <dsp:spPr>
        <a:xfrm>
          <a:off x="5185543" y="1134151"/>
          <a:ext cx="471269" cy="4712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D11C77-8920-4061-AB18-815DF788FF55}">
      <dsp:nvSpPr>
        <dsp:cNvPr id="0" name=""/>
        <dsp:cNvSpPr/>
      </dsp:nvSpPr>
      <dsp:spPr>
        <a:xfrm>
          <a:off x="4747936" y="2036295"/>
          <a:ext cx="1346484" cy="53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pl-PL" sz="1200" kern="1200"/>
            <a:t>Odzież, obuwie</a:t>
          </a:r>
          <a:endParaRPr lang="en-US" sz="1200" kern="1200"/>
        </a:p>
      </dsp:txBody>
      <dsp:txXfrm>
        <a:off x="4747936" y="2036295"/>
        <a:ext cx="1346484" cy="538593"/>
      </dsp:txXfrm>
    </dsp:sp>
    <dsp:sp modelId="{9EA8A70C-0772-4D24-B9D5-AAAE1EE7DFD3}">
      <dsp:nvSpPr>
        <dsp:cNvPr id="0" name=""/>
        <dsp:cNvSpPr/>
      </dsp:nvSpPr>
      <dsp:spPr>
        <a:xfrm>
          <a:off x="264143" y="2911510"/>
          <a:ext cx="821355" cy="8213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FD3B02-AF4D-4007-9377-07BD1C708088}">
      <dsp:nvSpPr>
        <dsp:cNvPr id="0" name=""/>
        <dsp:cNvSpPr/>
      </dsp:nvSpPr>
      <dsp:spPr>
        <a:xfrm>
          <a:off x="439186" y="3086553"/>
          <a:ext cx="471269" cy="4712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C140B3-878A-4DB7-95B6-4295EBDA9807}">
      <dsp:nvSpPr>
        <dsp:cNvPr id="0" name=""/>
        <dsp:cNvSpPr/>
      </dsp:nvSpPr>
      <dsp:spPr>
        <a:xfrm>
          <a:off x="1579" y="3988698"/>
          <a:ext cx="1346484" cy="53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pl-PL" sz="1200" kern="1200"/>
            <a:t>Zabawki, klocki, gry planszowe,</a:t>
          </a:r>
          <a:endParaRPr lang="en-US" sz="1200" kern="1200"/>
        </a:p>
      </dsp:txBody>
      <dsp:txXfrm>
        <a:off x="1579" y="3988698"/>
        <a:ext cx="1346484" cy="538593"/>
      </dsp:txXfrm>
    </dsp:sp>
    <dsp:sp modelId="{8A6EF56C-9C66-4127-9869-05E0C70DBE69}">
      <dsp:nvSpPr>
        <dsp:cNvPr id="0" name=""/>
        <dsp:cNvSpPr/>
      </dsp:nvSpPr>
      <dsp:spPr>
        <a:xfrm>
          <a:off x="1846262" y="2911510"/>
          <a:ext cx="821355" cy="8213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C3E165-EE85-41A9-83D2-11D467C84E34}">
      <dsp:nvSpPr>
        <dsp:cNvPr id="0" name=""/>
        <dsp:cNvSpPr/>
      </dsp:nvSpPr>
      <dsp:spPr>
        <a:xfrm>
          <a:off x="2021305" y="3086553"/>
          <a:ext cx="471269" cy="4712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206A29-5A4F-40C2-A12A-D677ED968958}">
      <dsp:nvSpPr>
        <dsp:cNvPr id="0" name=""/>
        <dsp:cNvSpPr/>
      </dsp:nvSpPr>
      <dsp:spPr>
        <a:xfrm>
          <a:off x="1583698" y="3988698"/>
          <a:ext cx="1346484" cy="53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pl-PL" sz="1200" kern="1200"/>
            <a:t>Wyroby spożywcze np. słodycze,</a:t>
          </a:r>
          <a:endParaRPr lang="en-US" sz="1200" kern="1200"/>
        </a:p>
      </dsp:txBody>
      <dsp:txXfrm>
        <a:off x="1583698" y="3988698"/>
        <a:ext cx="1346484" cy="538593"/>
      </dsp:txXfrm>
    </dsp:sp>
    <dsp:sp modelId="{3746E335-E6EF-4399-8C84-FCDCC4843667}">
      <dsp:nvSpPr>
        <dsp:cNvPr id="0" name=""/>
        <dsp:cNvSpPr/>
      </dsp:nvSpPr>
      <dsp:spPr>
        <a:xfrm>
          <a:off x="3428381" y="2911510"/>
          <a:ext cx="821355" cy="8213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188571-7D4A-4BDD-9B5D-701B110EF89F}">
      <dsp:nvSpPr>
        <dsp:cNvPr id="0" name=""/>
        <dsp:cNvSpPr/>
      </dsp:nvSpPr>
      <dsp:spPr>
        <a:xfrm>
          <a:off x="3603424" y="3086553"/>
          <a:ext cx="471269" cy="47126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09CC6E-6900-4171-AF1D-ADF3BBD5AAD2}">
      <dsp:nvSpPr>
        <dsp:cNvPr id="0" name=""/>
        <dsp:cNvSpPr/>
      </dsp:nvSpPr>
      <dsp:spPr>
        <a:xfrm>
          <a:off x="3165817" y="3988698"/>
          <a:ext cx="1346484" cy="53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pl-PL" sz="1200" kern="1200"/>
            <a:t>Maszyny i części maszyn,</a:t>
          </a:r>
          <a:endParaRPr lang="en-US" sz="1200" kern="1200"/>
        </a:p>
      </dsp:txBody>
      <dsp:txXfrm>
        <a:off x="3165817" y="3988698"/>
        <a:ext cx="1346484" cy="538593"/>
      </dsp:txXfrm>
    </dsp:sp>
    <dsp:sp modelId="{586F8BE7-27EA-4DBA-8101-00585BE5D1CA}">
      <dsp:nvSpPr>
        <dsp:cNvPr id="0" name=""/>
        <dsp:cNvSpPr/>
      </dsp:nvSpPr>
      <dsp:spPr>
        <a:xfrm>
          <a:off x="5010500" y="2911510"/>
          <a:ext cx="821355" cy="8213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EA9F1-3A3F-48F7-9472-B5CCAA7749DD}">
      <dsp:nvSpPr>
        <dsp:cNvPr id="0" name=""/>
        <dsp:cNvSpPr/>
      </dsp:nvSpPr>
      <dsp:spPr>
        <a:xfrm>
          <a:off x="5185543" y="3086553"/>
          <a:ext cx="471269" cy="47126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B55647-1C98-4E66-98F7-927E04F65602}">
      <dsp:nvSpPr>
        <dsp:cNvPr id="0" name=""/>
        <dsp:cNvSpPr/>
      </dsp:nvSpPr>
      <dsp:spPr>
        <a:xfrm>
          <a:off x="4747936" y="3988698"/>
          <a:ext cx="1346484" cy="53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pl-PL" sz="1200" kern="1200"/>
            <a:t>Rysunki, grafiki, logo</a:t>
          </a:r>
          <a:endParaRPr lang="en-US" sz="1200" kern="1200"/>
        </a:p>
      </dsp:txBody>
      <dsp:txXfrm>
        <a:off x="4747936" y="3988698"/>
        <a:ext cx="1346484" cy="53859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7CC70-C84F-F041-A7FF-C07C7EFF298E}">
      <dsp:nvSpPr>
        <dsp:cNvPr id="0" name=""/>
        <dsp:cNvSpPr/>
      </dsp:nvSpPr>
      <dsp:spPr>
        <a:xfrm rot="16200000">
          <a:off x="622" y="1513"/>
          <a:ext cx="3003799" cy="3003799"/>
        </a:xfrm>
        <a:prstGeom prst="downArrow">
          <a:avLst>
            <a:gd name="adj1" fmla="val 50000"/>
            <a:gd name="adj2" fmla="val 3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pl-PL" sz="3000" kern="1200" dirty="0"/>
            <a:t>Nowość</a:t>
          </a:r>
        </a:p>
      </dsp:txBody>
      <dsp:txXfrm rot="5400000">
        <a:off x="623" y="752462"/>
        <a:ext cx="2478134" cy="1501899"/>
      </dsp:txXfrm>
    </dsp:sp>
    <dsp:sp modelId="{E19CAD22-7ED4-8347-84CD-4467857FD5B6}">
      <dsp:nvSpPr>
        <dsp:cNvPr id="0" name=""/>
        <dsp:cNvSpPr/>
      </dsp:nvSpPr>
      <dsp:spPr>
        <a:xfrm rot="5400000">
          <a:off x="5539719" y="1513"/>
          <a:ext cx="3003799" cy="3003799"/>
        </a:xfrm>
        <a:prstGeom prst="downArrow">
          <a:avLst>
            <a:gd name="adj1" fmla="val 50000"/>
            <a:gd name="adj2" fmla="val 3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pl-PL" sz="3000" kern="1200" dirty="0"/>
            <a:t>Indywidualny charakter</a:t>
          </a:r>
        </a:p>
      </dsp:txBody>
      <dsp:txXfrm rot="-5400000">
        <a:off x="6065385" y="752463"/>
        <a:ext cx="2478134" cy="150189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EA1A5-33E4-D04D-9CF0-0B5A6B2ABCF1}">
      <dsp:nvSpPr>
        <dsp:cNvPr id="0" name=""/>
        <dsp:cNvSpPr/>
      </dsp:nvSpPr>
      <dsp:spPr>
        <a:xfrm>
          <a:off x="3338" y="420390"/>
          <a:ext cx="3349857" cy="2679885"/>
        </a:xfrm>
        <a:prstGeom prst="homePlate">
          <a:avLst>
            <a:gd name="adj" fmla="val 2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76" tIns="53340" rIns="472702" bIns="53340" numCol="1" spcCol="1270" anchor="ctr" anchorCtr="0">
          <a:noAutofit/>
        </a:bodyPr>
        <a:lstStyle/>
        <a:p>
          <a:pPr marL="0" lvl="0" indent="0" algn="ctr" defTabSz="933450">
            <a:lnSpc>
              <a:spcPct val="90000"/>
            </a:lnSpc>
            <a:spcBef>
              <a:spcPct val="0"/>
            </a:spcBef>
            <a:spcAft>
              <a:spcPct val="35000"/>
            </a:spcAft>
            <a:buNone/>
          </a:pPr>
          <a:r>
            <a:rPr lang="pl-PL" sz="2100" kern="1200" dirty="0"/>
            <a:t>Oznaczenia słowne</a:t>
          </a:r>
        </a:p>
      </dsp:txBody>
      <dsp:txXfrm>
        <a:off x="3338" y="420390"/>
        <a:ext cx="3014871" cy="2679885"/>
      </dsp:txXfrm>
    </dsp:sp>
    <dsp:sp modelId="{87DF1B6F-15D0-994E-AB6F-80581055CB13}">
      <dsp:nvSpPr>
        <dsp:cNvPr id="0" name=""/>
        <dsp:cNvSpPr/>
      </dsp:nvSpPr>
      <dsp:spPr>
        <a:xfrm>
          <a:off x="2683224" y="420390"/>
          <a:ext cx="3349857" cy="2679885"/>
        </a:xfrm>
        <a:prstGeom prst="chevron">
          <a:avLst>
            <a:gd name="adj" fmla="val 2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76" tIns="53340" rIns="118176" bIns="53340" numCol="1" spcCol="1270" anchor="ctr" anchorCtr="0">
          <a:noAutofit/>
        </a:bodyPr>
        <a:lstStyle/>
        <a:p>
          <a:pPr marL="0" lvl="0" indent="0" algn="ctr" defTabSz="933450">
            <a:lnSpc>
              <a:spcPct val="90000"/>
            </a:lnSpc>
            <a:spcBef>
              <a:spcPct val="0"/>
            </a:spcBef>
            <a:spcAft>
              <a:spcPct val="35000"/>
            </a:spcAft>
            <a:buNone/>
          </a:pPr>
          <a:r>
            <a:rPr lang="pl-PL" sz="2100" kern="1200" dirty="0"/>
            <a:t>Odnoszące się pośrednio lub bezpośrednio do określonego terenu</a:t>
          </a:r>
        </a:p>
      </dsp:txBody>
      <dsp:txXfrm>
        <a:off x="3353195" y="420390"/>
        <a:ext cx="2009915" cy="2679885"/>
      </dsp:txXfrm>
    </dsp:sp>
    <dsp:sp modelId="{1E2139B3-0BFC-294B-ACC3-7B0E3B45EECC}">
      <dsp:nvSpPr>
        <dsp:cNvPr id="0" name=""/>
        <dsp:cNvSpPr/>
      </dsp:nvSpPr>
      <dsp:spPr>
        <a:xfrm>
          <a:off x="5363110" y="420390"/>
          <a:ext cx="3349857" cy="2679885"/>
        </a:xfrm>
        <a:prstGeom prst="chevron">
          <a:avLst>
            <a:gd name="adj" fmla="val 2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76" tIns="53340" rIns="118176" bIns="53340" numCol="1" spcCol="1270" anchor="t" anchorCtr="0">
          <a:noAutofit/>
        </a:bodyPr>
        <a:lstStyle/>
        <a:p>
          <a:pPr marL="0" lvl="0" indent="0" algn="l" defTabSz="933450">
            <a:lnSpc>
              <a:spcPct val="90000"/>
            </a:lnSpc>
            <a:spcBef>
              <a:spcPct val="0"/>
            </a:spcBef>
            <a:spcAft>
              <a:spcPct val="35000"/>
            </a:spcAft>
            <a:buNone/>
          </a:pPr>
          <a:r>
            <a:rPr lang="pl-PL" sz="2100" kern="1200" dirty="0"/>
            <a:t>Wykazujące zdolność́ identyfikacji towaru jako pochodzącego z danego terenu, </a:t>
          </a:r>
        </a:p>
        <a:p>
          <a:pPr marL="0" lvl="0" indent="0" algn="l" defTabSz="933450">
            <a:lnSpc>
              <a:spcPct val="90000"/>
            </a:lnSpc>
            <a:spcBef>
              <a:spcPct val="0"/>
            </a:spcBef>
            <a:spcAft>
              <a:spcPct val="35000"/>
            </a:spcAft>
            <a:buNone/>
          </a:pPr>
          <a:r>
            <a:rPr lang="pl-PL" sz="2100" kern="1200" dirty="0"/>
            <a:t>jeżeli</a:t>
          </a:r>
          <a:br>
            <a:rPr lang="pl-PL" sz="2100" kern="1200" dirty="0"/>
          </a:br>
          <a:endParaRPr lang="pl-PL" sz="2100" kern="1200" dirty="0"/>
        </a:p>
        <a:p>
          <a:pPr marL="171450" lvl="1" indent="-171450" algn="l" defTabSz="711200">
            <a:lnSpc>
              <a:spcPct val="90000"/>
            </a:lnSpc>
            <a:spcBef>
              <a:spcPct val="0"/>
            </a:spcBef>
            <a:spcAft>
              <a:spcPct val="15000"/>
            </a:spcAft>
            <a:buChar char="•"/>
          </a:pPr>
          <a:endParaRPr lang="pl-PL" sz="1600" kern="1200"/>
        </a:p>
      </dsp:txBody>
      <dsp:txXfrm>
        <a:off x="6033081" y="420390"/>
        <a:ext cx="2009915" cy="2679885"/>
      </dsp:txXfrm>
    </dsp:sp>
    <dsp:sp modelId="{17FD2618-1F56-674B-9FE5-2AAB7E529D19}">
      <dsp:nvSpPr>
        <dsp:cNvPr id="0" name=""/>
        <dsp:cNvSpPr/>
      </dsp:nvSpPr>
      <dsp:spPr>
        <a:xfrm>
          <a:off x="8042996" y="420390"/>
          <a:ext cx="3349857" cy="2679885"/>
        </a:xfrm>
        <a:prstGeom prst="chevron">
          <a:avLst>
            <a:gd name="adj" fmla="val 2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76" tIns="53340" rIns="118176" bIns="53340" numCol="1" spcCol="1270" anchor="ctr" anchorCtr="0">
          <a:noAutofit/>
        </a:bodyPr>
        <a:lstStyle/>
        <a:p>
          <a:pPr marL="0" lvl="0" indent="0" algn="ctr" defTabSz="933450">
            <a:lnSpc>
              <a:spcPct val="90000"/>
            </a:lnSpc>
            <a:spcBef>
              <a:spcPct val="0"/>
            </a:spcBef>
            <a:spcAft>
              <a:spcPct val="35000"/>
            </a:spcAft>
            <a:buNone/>
          </a:pPr>
          <a:endParaRPr lang="pl-PL" sz="2100" kern="1200"/>
        </a:p>
      </dsp:txBody>
      <dsp:txXfrm>
        <a:off x="8712967" y="420390"/>
        <a:ext cx="2009915" cy="267988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884F7B-D370-CB4F-A795-C6FDA31AB8D7}">
      <dsp:nvSpPr>
        <dsp:cNvPr id="0" name=""/>
        <dsp:cNvSpPr/>
      </dsp:nvSpPr>
      <dsp:spPr>
        <a:xfrm>
          <a:off x="50" y="16797"/>
          <a:ext cx="4789573" cy="633600"/>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defRPr b="1"/>
          </a:pPr>
          <a:r>
            <a:rPr lang="pl-PL" sz="2200" kern="1200"/>
            <a:t>Nazwy regionalne</a:t>
          </a:r>
        </a:p>
      </dsp:txBody>
      <dsp:txXfrm>
        <a:off x="50" y="16797"/>
        <a:ext cx="4789573" cy="633600"/>
      </dsp:txXfrm>
    </dsp:sp>
    <dsp:sp modelId="{47C9FCD2-DE9D-3449-8566-C8856F25D315}">
      <dsp:nvSpPr>
        <dsp:cNvPr id="0" name=""/>
        <dsp:cNvSpPr/>
      </dsp:nvSpPr>
      <dsp:spPr>
        <a:xfrm>
          <a:off x="50" y="650397"/>
          <a:ext cx="4789573" cy="2596769"/>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pl-PL" sz="2200" kern="1200"/>
            <a:t>art. 175 ust. 1 pkt. 1 p.w.p.</a:t>
          </a:r>
        </a:p>
        <a:p>
          <a:pPr marL="228600" lvl="1" indent="-228600" algn="l" defTabSz="977900">
            <a:lnSpc>
              <a:spcPct val="90000"/>
            </a:lnSpc>
            <a:spcBef>
              <a:spcPct val="0"/>
            </a:spcBef>
            <a:spcAft>
              <a:spcPct val="15000"/>
            </a:spcAft>
            <a:buChar char="•"/>
          </a:pPr>
          <a:r>
            <a:rPr lang="pl-PL" sz="2200" kern="1200"/>
            <a:t>Pochodzenie z określonego terenu + szczególne oddziaływanie środowiska geograficznego (czynniki naturalne + ludzkie)</a:t>
          </a:r>
        </a:p>
        <a:p>
          <a:pPr marL="228600" lvl="1" indent="-228600" algn="l" defTabSz="977900">
            <a:lnSpc>
              <a:spcPct val="90000"/>
            </a:lnSpc>
            <a:spcBef>
              <a:spcPct val="0"/>
            </a:spcBef>
            <a:spcAft>
              <a:spcPct val="15000"/>
            </a:spcAft>
            <a:buChar char="•"/>
          </a:pPr>
          <a:r>
            <a:rPr lang="pl-PL" sz="2200" kern="1200"/>
            <a:t>Produkt został wytworzony lub przetworzony wyłącznie na terenie, na który nazwa wskazuje</a:t>
          </a:r>
        </a:p>
      </dsp:txBody>
      <dsp:txXfrm>
        <a:off x="50" y="650397"/>
        <a:ext cx="4789573" cy="2596769"/>
      </dsp:txXfrm>
    </dsp:sp>
    <dsp:sp modelId="{9CCE6B2E-546D-9C4F-96D2-826246A15021}">
      <dsp:nvSpPr>
        <dsp:cNvPr id="0" name=""/>
        <dsp:cNvSpPr/>
      </dsp:nvSpPr>
      <dsp:spPr>
        <a:xfrm>
          <a:off x="5460163" y="16797"/>
          <a:ext cx="4789573" cy="633600"/>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defRPr b="1"/>
          </a:pPr>
          <a:r>
            <a:rPr lang="pl-PL" sz="2200" kern="1200"/>
            <a:t>Oznaczenia pochodzenia</a:t>
          </a:r>
        </a:p>
      </dsp:txBody>
      <dsp:txXfrm>
        <a:off x="5460163" y="16797"/>
        <a:ext cx="4789573" cy="633600"/>
      </dsp:txXfrm>
    </dsp:sp>
    <dsp:sp modelId="{2E5195DC-A06E-4441-AC3F-325C25C845FA}">
      <dsp:nvSpPr>
        <dsp:cNvPr id="0" name=""/>
        <dsp:cNvSpPr/>
      </dsp:nvSpPr>
      <dsp:spPr>
        <a:xfrm>
          <a:off x="5460163" y="650397"/>
          <a:ext cx="4789573" cy="2596769"/>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pl-PL" sz="2200" kern="1200"/>
            <a:t>art. 175 ust. 1 pkt. 2 p.w.p.</a:t>
          </a:r>
        </a:p>
        <a:p>
          <a:pPr marL="228600" lvl="1" indent="-228600" algn="l" defTabSz="977900">
            <a:lnSpc>
              <a:spcPct val="90000"/>
            </a:lnSpc>
            <a:spcBef>
              <a:spcPct val="0"/>
            </a:spcBef>
            <a:spcAft>
              <a:spcPct val="15000"/>
            </a:spcAft>
            <a:buChar char="•"/>
          </a:pPr>
          <a:r>
            <a:rPr lang="pl-PL" sz="2200" kern="1200"/>
            <a:t>Pochodzenie z określonego terenu + szczególne właściwości wynikające z pochodzenia geograficznego (terenu wytworzenia lub przetworzenia)</a:t>
          </a:r>
        </a:p>
        <a:p>
          <a:pPr marL="228600" lvl="1" indent="-228600" algn="l" defTabSz="977900">
            <a:lnSpc>
              <a:spcPct val="90000"/>
            </a:lnSpc>
            <a:spcBef>
              <a:spcPct val="0"/>
            </a:spcBef>
            <a:spcAft>
              <a:spcPct val="15000"/>
            </a:spcAft>
            <a:buChar char="•"/>
          </a:pPr>
          <a:r>
            <a:rPr lang="pl-PL" sz="2200" kern="1200"/>
            <a:t>Nie stanowi gwarancji, że wszystkie etapy wytworzenia i przetworzenia produktu nastąpiły na tym terenie </a:t>
          </a:r>
        </a:p>
      </dsp:txBody>
      <dsp:txXfrm>
        <a:off x="5460163" y="650397"/>
        <a:ext cx="4789573" cy="259676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A6147-3E1B-2342-9247-3B5FE0DBBC32}">
      <dsp:nvSpPr>
        <dsp:cNvPr id="0" name=""/>
        <dsp:cNvSpPr/>
      </dsp:nvSpPr>
      <dsp:spPr>
        <a:xfrm>
          <a:off x="0" y="613326"/>
          <a:ext cx="7335835" cy="7300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l-PL" sz="3200" b="0" i="0" kern="1200" dirty="0"/>
            <a:t>1. Chroniona Nazwa Pochodzenia;</a:t>
          </a:r>
          <a:endParaRPr lang="pl-PL" sz="3200" kern="1200" dirty="0"/>
        </a:p>
      </dsp:txBody>
      <dsp:txXfrm>
        <a:off x="35640" y="648966"/>
        <a:ext cx="7264555" cy="658799"/>
      </dsp:txXfrm>
    </dsp:sp>
    <dsp:sp modelId="{0C59ECCD-326B-E646-A7EE-8042E0ADFD78}">
      <dsp:nvSpPr>
        <dsp:cNvPr id="0" name=""/>
        <dsp:cNvSpPr/>
      </dsp:nvSpPr>
      <dsp:spPr>
        <a:xfrm>
          <a:off x="0" y="1435565"/>
          <a:ext cx="7335835" cy="7300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l-PL" sz="3200" b="0" i="0" kern="1200"/>
            <a:t>2. Chronione Oznaczenie Geograficzne;</a:t>
          </a:r>
          <a:endParaRPr lang="pl-PL" sz="3200" kern="1200"/>
        </a:p>
      </dsp:txBody>
      <dsp:txXfrm>
        <a:off x="35640" y="1471205"/>
        <a:ext cx="7264555" cy="658799"/>
      </dsp:txXfrm>
    </dsp:sp>
    <dsp:sp modelId="{6B9CFC8A-A299-4348-A80B-6803650DD788}">
      <dsp:nvSpPr>
        <dsp:cNvPr id="0" name=""/>
        <dsp:cNvSpPr/>
      </dsp:nvSpPr>
      <dsp:spPr>
        <a:xfrm>
          <a:off x="0" y="2257805"/>
          <a:ext cx="7335835" cy="7300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l-PL" sz="3200" b="0" i="0" kern="1200"/>
            <a:t>3. Gwarantowana Tradycyjna Specjalność.</a:t>
          </a:r>
          <a:endParaRPr lang="pl-PL" sz="3200" kern="1200"/>
        </a:p>
      </dsp:txBody>
      <dsp:txXfrm>
        <a:off x="35640" y="2293445"/>
        <a:ext cx="7264555" cy="658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D2A3C-85A0-4042-AF67-2B6A59387AA4}">
      <dsp:nvSpPr>
        <dsp:cNvPr id="0" name=""/>
        <dsp:cNvSpPr/>
      </dsp:nvSpPr>
      <dsp:spPr>
        <a:xfrm>
          <a:off x="0" y="40290"/>
          <a:ext cx="3286125" cy="197167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b="0" u="none" kern="1200" dirty="0"/>
            <a:t>Wynalazk</a:t>
          </a:r>
          <a:r>
            <a:rPr lang="pl-PL" sz="1800" b="1" u="none" kern="1200" dirty="0"/>
            <a:t>i</a:t>
          </a:r>
          <a:r>
            <a:rPr lang="pl-PL" sz="1800" kern="1200" dirty="0"/>
            <a:t> – chronione są patentami – art. 24 </a:t>
          </a:r>
          <a:r>
            <a:rPr lang="pl-PL" sz="1800" kern="1200" dirty="0" err="1"/>
            <a:t>p.w.p</a:t>
          </a:r>
          <a:r>
            <a:rPr lang="pl-PL" sz="1800" kern="1200" dirty="0"/>
            <a:t>. a niekiedy również innymi prawami ochronnymi – art. 75</a:t>
          </a:r>
          <a:r>
            <a:rPr lang="pl-PL" sz="1800" kern="1200" baseline="30000" dirty="0"/>
            <a:t>1</a:t>
          </a:r>
          <a:r>
            <a:rPr lang="pl-PL" sz="1800" kern="1200" dirty="0"/>
            <a:t> </a:t>
          </a:r>
          <a:r>
            <a:rPr lang="pl-PL" sz="1800" kern="1200" dirty="0" err="1"/>
            <a:t>p.w.p</a:t>
          </a:r>
          <a:r>
            <a:rPr lang="pl-PL" sz="1800" kern="1200" dirty="0"/>
            <a:t>. (np. dodatkowe świadectwa ochronne dla produktów leczniczych, środków ochrony roślin) </a:t>
          </a:r>
          <a:endParaRPr lang="en-US" sz="1800" kern="1200" dirty="0"/>
        </a:p>
      </dsp:txBody>
      <dsp:txXfrm>
        <a:off x="0" y="40290"/>
        <a:ext cx="3286125" cy="1971675"/>
      </dsp:txXfrm>
    </dsp:sp>
    <dsp:sp modelId="{02964F11-083C-B445-B58C-C0C226234D98}">
      <dsp:nvSpPr>
        <dsp:cNvPr id="0" name=""/>
        <dsp:cNvSpPr/>
      </dsp:nvSpPr>
      <dsp:spPr>
        <a:xfrm>
          <a:off x="3614737" y="40290"/>
          <a:ext cx="3286125" cy="197167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dirty="0"/>
            <a:t>Wzory użytkowe – chronione prawami  ochronnymi na wzory użytkowe - 94 i n. </a:t>
          </a:r>
          <a:r>
            <a:rPr lang="pl-PL" sz="1800" kern="1200" dirty="0" err="1"/>
            <a:t>p.w.p</a:t>
          </a:r>
          <a:endParaRPr lang="en-US" sz="1800" kern="1200" dirty="0"/>
        </a:p>
      </dsp:txBody>
      <dsp:txXfrm>
        <a:off x="3614737" y="40290"/>
        <a:ext cx="3286125" cy="1971675"/>
      </dsp:txXfrm>
    </dsp:sp>
    <dsp:sp modelId="{E1193E00-C02C-AE46-AB55-C99A247689C6}">
      <dsp:nvSpPr>
        <dsp:cNvPr id="0" name=""/>
        <dsp:cNvSpPr/>
      </dsp:nvSpPr>
      <dsp:spPr>
        <a:xfrm>
          <a:off x="7229475" y="40290"/>
          <a:ext cx="3286125" cy="197167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b="1" kern="1200" dirty="0"/>
            <a:t>Wzory przemysłowe </a:t>
          </a:r>
          <a:r>
            <a:rPr lang="pl-PL" sz="1800" kern="1200" dirty="0"/>
            <a:t>– chronione prawami z rejestracji wzorów przemysłowych – art. 102 i n. </a:t>
          </a:r>
          <a:r>
            <a:rPr lang="pl-PL" sz="1800" kern="1200" dirty="0" err="1"/>
            <a:t>p.w.p</a:t>
          </a:r>
          <a:r>
            <a:rPr lang="pl-PL" sz="1800" kern="1200" dirty="0"/>
            <a:t>.</a:t>
          </a:r>
          <a:endParaRPr lang="en-US" sz="1800" kern="1200" dirty="0"/>
        </a:p>
      </dsp:txBody>
      <dsp:txXfrm>
        <a:off x="7229475" y="40290"/>
        <a:ext cx="3286125" cy="1971675"/>
      </dsp:txXfrm>
    </dsp:sp>
    <dsp:sp modelId="{A0CCF702-8B2E-F14B-8896-07F1C1C39389}">
      <dsp:nvSpPr>
        <dsp:cNvPr id="0" name=""/>
        <dsp:cNvSpPr/>
      </dsp:nvSpPr>
      <dsp:spPr>
        <a:xfrm>
          <a:off x="0" y="2340578"/>
          <a:ext cx="3286125" cy="197167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a:t>Znaki towarowe – chronione prawami ochronnymi na znaki towarowe – art. 120 i n. p.w.p.</a:t>
          </a:r>
          <a:endParaRPr lang="en-US" sz="1800" kern="1200"/>
        </a:p>
      </dsp:txBody>
      <dsp:txXfrm>
        <a:off x="0" y="2340578"/>
        <a:ext cx="3286125" cy="1971675"/>
      </dsp:txXfrm>
    </dsp:sp>
    <dsp:sp modelId="{B12AC4EC-ED37-CD40-A9DC-0F0AD38FEC6A}">
      <dsp:nvSpPr>
        <dsp:cNvPr id="0" name=""/>
        <dsp:cNvSpPr/>
      </dsp:nvSpPr>
      <dsp:spPr>
        <a:xfrm>
          <a:off x="3614737" y="2340578"/>
          <a:ext cx="3286125" cy="197167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a:t>Oznaczenia geograficzne – chronione prawami z rejestracji oznaczeń geograficznych art. 174 i n p.w.p.</a:t>
          </a:r>
          <a:endParaRPr lang="en-US" sz="1800" kern="1200"/>
        </a:p>
      </dsp:txBody>
      <dsp:txXfrm>
        <a:off x="3614737" y="2340578"/>
        <a:ext cx="3286125" cy="1971675"/>
      </dsp:txXfrm>
    </dsp:sp>
    <dsp:sp modelId="{80FFD188-F2CB-CB4C-90EB-7F5F24B2554F}">
      <dsp:nvSpPr>
        <dsp:cNvPr id="0" name=""/>
        <dsp:cNvSpPr/>
      </dsp:nvSpPr>
      <dsp:spPr>
        <a:xfrm>
          <a:off x="7229475" y="2340578"/>
          <a:ext cx="3286125" cy="197167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a:t>Topografie układów scalonych – chronione prawami z topografii układów scalonych – 196 i n. p.w.p.</a:t>
          </a:r>
          <a:endParaRPr lang="en-US" sz="1800" kern="1200"/>
        </a:p>
      </dsp:txBody>
      <dsp:txXfrm>
        <a:off x="7229475" y="2340578"/>
        <a:ext cx="3286125" cy="197167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C0341-2045-C648-AA98-D3FFB3199B16}">
      <dsp:nvSpPr>
        <dsp:cNvPr id="0" name=""/>
        <dsp:cNvSpPr/>
      </dsp:nvSpPr>
      <dsp:spPr>
        <a:xfrm>
          <a:off x="1241913" y="0"/>
          <a:ext cx="6671798" cy="4169874"/>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C33B9-EF19-A542-A46F-3B38D9461556}">
      <dsp:nvSpPr>
        <dsp:cNvPr id="0" name=""/>
        <dsp:cNvSpPr/>
      </dsp:nvSpPr>
      <dsp:spPr>
        <a:xfrm>
          <a:off x="2089231" y="2878047"/>
          <a:ext cx="173466" cy="1734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BEF98B-0B04-7243-8606-68B48631236F}">
      <dsp:nvSpPr>
        <dsp:cNvPr id="0" name=""/>
        <dsp:cNvSpPr/>
      </dsp:nvSpPr>
      <dsp:spPr>
        <a:xfrm>
          <a:off x="2175965" y="2964780"/>
          <a:ext cx="1554529" cy="1205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916" tIns="0" rIns="0" bIns="0" numCol="1" spcCol="1270" anchor="t" anchorCtr="0">
          <a:noAutofit/>
        </a:bodyPr>
        <a:lstStyle/>
        <a:p>
          <a:pPr marL="0" lvl="0" indent="0" algn="l" defTabSz="577850">
            <a:lnSpc>
              <a:spcPct val="90000"/>
            </a:lnSpc>
            <a:spcBef>
              <a:spcPct val="0"/>
            </a:spcBef>
            <a:spcAft>
              <a:spcPct val="35000"/>
            </a:spcAft>
            <a:buNone/>
          </a:pPr>
          <a:r>
            <a:rPr lang="pl-PL" sz="1300" b="1" kern="1200" dirty="0"/>
            <a:t>Gwarantowana Tradycyjna Specjalność </a:t>
          </a:r>
          <a:r>
            <a:rPr lang="pl-PL" sz="1300" kern="1200" dirty="0"/>
            <a:t>- nie musi być związana z regionem, ale musi posiadać oparty na tradycji zespół cech</a:t>
          </a:r>
        </a:p>
      </dsp:txBody>
      <dsp:txXfrm>
        <a:off x="2175965" y="2964780"/>
        <a:ext cx="1554529" cy="1205093"/>
      </dsp:txXfrm>
    </dsp:sp>
    <dsp:sp modelId="{5EF73118-D1F7-3144-95DF-F8267356E8AB}">
      <dsp:nvSpPr>
        <dsp:cNvPr id="0" name=""/>
        <dsp:cNvSpPr/>
      </dsp:nvSpPr>
      <dsp:spPr>
        <a:xfrm>
          <a:off x="3620409" y="1744675"/>
          <a:ext cx="313574" cy="31357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E7F2C6-AAB5-A946-9736-C1E197182219}">
      <dsp:nvSpPr>
        <dsp:cNvPr id="0" name=""/>
        <dsp:cNvSpPr/>
      </dsp:nvSpPr>
      <dsp:spPr>
        <a:xfrm>
          <a:off x="3777196" y="1901462"/>
          <a:ext cx="1601231" cy="226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57" tIns="0" rIns="0" bIns="0" numCol="1" spcCol="1270" anchor="t" anchorCtr="0">
          <a:noAutofit/>
        </a:bodyPr>
        <a:lstStyle/>
        <a:p>
          <a:pPr marL="0" lvl="0" indent="0" algn="l" defTabSz="577850">
            <a:lnSpc>
              <a:spcPct val="90000"/>
            </a:lnSpc>
            <a:spcBef>
              <a:spcPct val="0"/>
            </a:spcBef>
            <a:spcAft>
              <a:spcPct val="35000"/>
            </a:spcAft>
            <a:buNone/>
          </a:pPr>
          <a:r>
            <a:rPr lang="pl-PL" sz="1300" b="1" kern="1200" dirty="0"/>
            <a:t>Chronione oznaczenie geograficzne </a:t>
          </a:r>
          <a:r>
            <a:rPr lang="pl-PL" sz="1300" kern="1200" dirty="0"/>
            <a:t>- przynajmniej jedna z trzech faz produkcji [produkcja, przetwarzanie, przygotowanie] musi odbywać się na danym obszarze</a:t>
          </a:r>
        </a:p>
      </dsp:txBody>
      <dsp:txXfrm>
        <a:off x="3777196" y="1901462"/>
        <a:ext cx="1601231" cy="2268411"/>
      </dsp:txXfrm>
    </dsp:sp>
    <dsp:sp modelId="{47625D13-9EDB-D942-AF06-D1F9CA951E98}">
      <dsp:nvSpPr>
        <dsp:cNvPr id="0" name=""/>
        <dsp:cNvSpPr/>
      </dsp:nvSpPr>
      <dsp:spPr>
        <a:xfrm>
          <a:off x="5461825" y="1054978"/>
          <a:ext cx="433666" cy="4336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18A1C-DAB1-4D4A-A010-15DEB2714CC0}">
      <dsp:nvSpPr>
        <dsp:cNvPr id="0" name=""/>
        <dsp:cNvSpPr/>
      </dsp:nvSpPr>
      <dsp:spPr>
        <a:xfrm>
          <a:off x="5678659" y="1271811"/>
          <a:ext cx="1601231" cy="289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791" tIns="0" rIns="0" bIns="0" numCol="1" spcCol="1270" anchor="t" anchorCtr="0">
          <a:noAutofit/>
        </a:bodyPr>
        <a:lstStyle/>
        <a:p>
          <a:pPr marL="0" lvl="0" indent="0" algn="l" defTabSz="577850">
            <a:lnSpc>
              <a:spcPct val="90000"/>
            </a:lnSpc>
            <a:spcBef>
              <a:spcPct val="0"/>
            </a:spcBef>
            <a:spcAft>
              <a:spcPct val="35000"/>
            </a:spcAft>
            <a:buNone/>
          </a:pPr>
          <a:r>
            <a:rPr lang="pl-PL" sz="1300" b="1" kern="1200" dirty="0"/>
            <a:t>Chroniona Nazwa Pochodzenia - </a:t>
          </a:r>
          <a:r>
            <a:rPr lang="pl-PL" sz="1300" kern="1200" dirty="0"/>
            <a:t>wszystkie etapy produkcji muszą odbywać się na zdefiniowanym obszarze</a:t>
          </a:r>
        </a:p>
      </dsp:txBody>
      <dsp:txXfrm>
        <a:off x="5678659" y="1271811"/>
        <a:ext cx="1601231" cy="28980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1FF2C-67B6-F446-8EE2-9FC1E83AAD89}">
      <dsp:nvSpPr>
        <dsp:cNvPr id="0" name=""/>
        <dsp:cNvSpPr/>
      </dsp:nvSpPr>
      <dsp:spPr>
        <a:xfrm>
          <a:off x="895" y="752503"/>
          <a:ext cx="3492403" cy="209544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l-PL" sz="2400" kern="1200" dirty="0"/>
            <a:t>Organizacja upoważniona do reprezentowania interesów producentów</a:t>
          </a:r>
        </a:p>
      </dsp:txBody>
      <dsp:txXfrm>
        <a:off x="895" y="752503"/>
        <a:ext cx="3492403" cy="2095442"/>
      </dsp:txXfrm>
    </dsp:sp>
    <dsp:sp modelId="{1140AB4C-B6A0-F249-BDBE-01D78EE852AF}">
      <dsp:nvSpPr>
        <dsp:cNvPr id="0" name=""/>
        <dsp:cNvSpPr/>
      </dsp:nvSpPr>
      <dsp:spPr>
        <a:xfrm>
          <a:off x="3842539" y="752503"/>
          <a:ext cx="3492403" cy="209544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l-PL" sz="2400" kern="1200" dirty="0"/>
            <a:t>Organ administracji rządowej lub samorządu </a:t>
          </a:r>
          <a:r>
            <a:rPr lang="pl-PL" sz="2400" b="0" kern="1200" dirty="0"/>
            <a:t>terytorialnego</a:t>
          </a:r>
        </a:p>
        <a:p>
          <a:pPr marL="0" lvl="0" indent="0" algn="ctr" defTabSz="1066800">
            <a:lnSpc>
              <a:spcPct val="90000"/>
            </a:lnSpc>
            <a:spcBef>
              <a:spcPct val="0"/>
            </a:spcBef>
            <a:spcAft>
              <a:spcPct val="35000"/>
            </a:spcAft>
            <a:buNone/>
          </a:pPr>
          <a:r>
            <a:rPr lang="pl-PL" sz="2400" b="0" kern="1200" dirty="0"/>
            <a:t>właściwy ze względu na teren, do którego odnosi się OG.</a:t>
          </a:r>
        </a:p>
      </dsp:txBody>
      <dsp:txXfrm>
        <a:off x="3842539" y="752503"/>
        <a:ext cx="3492403" cy="2095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F8CD4-7326-FB43-9D0E-1E0E6988F806}">
      <dsp:nvSpPr>
        <dsp:cNvPr id="0" name=""/>
        <dsp:cNvSpPr/>
      </dsp:nvSpPr>
      <dsp:spPr>
        <a:xfrm>
          <a:off x="468272" y="3745"/>
          <a:ext cx="2171923" cy="1303153"/>
        </a:xfrm>
        <a:prstGeom prst="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kern="1200" dirty="0"/>
            <a:t>wynalazki </a:t>
          </a:r>
          <a:endParaRPr lang="en-US" sz="2200" kern="1200" dirty="0"/>
        </a:p>
      </dsp:txBody>
      <dsp:txXfrm>
        <a:off x="468272" y="3745"/>
        <a:ext cx="2171923" cy="1303153"/>
      </dsp:txXfrm>
    </dsp:sp>
    <dsp:sp modelId="{2615A74A-7DDF-344E-A36B-45B338257DA2}">
      <dsp:nvSpPr>
        <dsp:cNvPr id="0" name=""/>
        <dsp:cNvSpPr/>
      </dsp:nvSpPr>
      <dsp:spPr>
        <a:xfrm>
          <a:off x="1561249" y="3048184"/>
          <a:ext cx="2171923" cy="1303153"/>
        </a:xfrm>
        <a:prstGeom prst="rect">
          <a:avLst/>
        </a:prstGeom>
        <a:gradFill rotWithShape="0">
          <a:gsLst>
            <a:gs pos="0">
              <a:schemeClr val="accent5">
                <a:hueOff val="-249472"/>
                <a:satOff val="112"/>
                <a:lumOff val="-1176"/>
                <a:alphaOff val="0"/>
                <a:shade val="85000"/>
                <a:satMod val="130000"/>
              </a:schemeClr>
            </a:gs>
            <a:gs pos="34000">
              <a:schemeClr val="accent5">
                <a:hueOff val="-249472"/>
                <a:satOff val="112"/>
                <a:lumOff val="-1176"/>
                <a:alphaOff val="0"/>
                <a:shade val="87000"/>
                <a:satMod val="125000"/>
              </a:schemeClr>
            </a:gs>
            <a:gs pos="70000">
              <a:schemeClr val="accent5">
                <a:hueOff val="-249472"/>
                <a:satOff val="112"/>
                <a:lumOff val="-1176"/>
                <a:alphaOff val="0"/>
                <a:tint val="100000"/>
                <a:shade val="90000"/>
                <a:satMod val="130000"/>
              </a:schemeClr>
            </a:gs>
            <a:gs pos="100000">
              <a:schemeClr val="accent5">
                <a:hueOff val="-249472"/>
                <a:satOff val="112"/>
                <a:lumOff val="-1176"/>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kern="1200" dirty="0"/>
            <a:t>projekty racjonalizatorskie</a:t>
          </a:r>
          <a:endParaRPr lang="en-US" sz="2200" kern="1200" dirty="0"/>
        </a:p>
      </dsp:txBody>
      <dsp:txXfrm>
        <a:off x="1561249" y="3048184"/>
        <a:ext cx="2171923" cy="1303153"/>
      </dsp:txXfrm>
    </dsp:sp>
    <dsp:sp modelId="{E753DAAC-AF4D-B64C-99D7-BFC643CAF5B1}">
      <dsp:nvSpPr>
        <dsp:cNvPr id="0" name=""/>
        <dsp:cNvSpPr/>
      </dsp:nvSpPr>
      <dsp:spPr>
        <a:xfrm>
          <a:off x="2857388" y="91213"/>
          <a:ext cx="2171923" cy="1303153"/>
        </a:xfrm>
        <a:prstGeom prst="rect">
          <a:avLst/>
        </a:prstGeom>
        <a:gradFill rotWithShape="0">
          <a:gsLst>
            <a:gs pos="0">
              <a:schemeClr val="accent5">
                <a:hueOff val="-498944"/>
                <a:satOff val="225"/>
                <a:lumOff val="-2352"/>
                <a:alphaOff val="0"/>
                <a:shade val="85000"/>
                <a:satMod val="130000"/>
              </a:schemeClr>
            </a:gs>
            <a:gs pos="34000">
              <a:schemeClr val="accent5">
                <a:hueOff val="-498944"/>
                <a:satOff val="225"/>
                <a:lumOff val="-2352"/>
                <a:alphaOff val="0"/>
                <a:shade val="87000"/>
                <a:satMod val="125000"/>
              </a:schemeClr>
            </a:gs>
            <a:gs pos="70000">
              <a:schemeClr val="accent5">
                <a:hueOff val="-498944"/>
                <a:satOff val="225"/>
                <a:lumOff val="-2352"/>
                <a:alphaOff val="0"/>
                <a:tint val="100000"/>
                <a:shade val="90000"/>
                <a:satMod val="130000"/>
              </a:schemeClr>
            </a:gs>
            <a:gs pos="100000">
              <a:schemeClr val="accent5">
                <a:hueOff val="-498944"/>
                <a:satOff val="225"/>
                <a:lumOff val="-235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kern="1200" dirty="0"/>
            <a:t>wzory użytkowe </a:t>
          </a:r>
          <a:endParaRPr lang="en-US" sz="2200" kern="1200" dirty="0"/>
        </a:p>
      </dsp:txBody>
      <dsp:txXfrm>
        <a:off x="2857388" y="91213"/>
        <a:ext cx="2171923" cy="1303153"/>
      </dsp:txXfrm>
    </dsp:sp>
    <dsp:sp modelId="{F94315E3-B967-374A-9726-598437913EF2}">
      <dsp:nvSpPr>
        <dsp:cNvPr id="0" name=""/>
        <dsp:cNvSpPr/>
      </dsp:nvSpPr>
      <dsp:spPr>
        <a:xfrm>
          <a:off x="468272" y="1524092"/>
          <a:ext cx="2171923" cy="1303153"/>
        </a:xfrm>
        <a:prstGeom prst="rect">
          <a:avLst/>
        </a:prstGeom>
        <a:gradFill rotWithShape="0">
          <a:gsLst>
            <a:gs pos="0">
              <a:schemeClr val="accent5">
                <a:hueOff val="-748415"/>
                <a:satOff val="337"/>
                <a:lumOff val="-3529"/>
                <a:alphaOff val="0"/>
                <a:shade val="85000"/>
                <a:satMod val="130000"/>
              </a:schemeClr>
            </a:gs>
            <a:gs pos="34000">
              <a:schemeClr val="accent5">
                <a:hueOff val="-748415"/>
                <a:satOff val="337"/>
                <a:lumOff val="-3529"/>
                <a:alphaOff val="0"/>
                <a:shade val="87000"/>
                <a:satMod val="125000"/>
              </a:schemeClr>
            </a:gs>
            <a:gs pos="70000">
              <a:schemeClr val="accent5">
                <a:hueOff val="-748415"/>
                <a:satOff val="337"/>
                <a:lumOff val="-3529"/>
                <a:alphaOff val="0"/>
                <a:tint val="100000"/>
                <a:shade val="90000"/>
                <a:satMod val="130000"/>
              </a:schemeClr>
            </a:gs>
            <a:gs pos="100000">
              <a:schemeClr val="accent5">
                <a:hueOff val="-748415"/>
                <a:satOff val="337"/>
                <a:lumOff val="-352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kern="1200" dirty="0"/>
            <a:t>wzory przemysłowe </a:t>
          </a:r>
          <a:endParaRPr lang="en-US" sz="2200" kern="1200" dirty="0"/>
        </a:p>
      </dsp:txBody>
      <dsp:txXfrm>
        <a:off x="468272" y="1524092"/>
        <a:ext cx="2171923" cy="1303153"/>
      </dsp:txXfrm>
    </dsp:sp>
    <dsp:sp modelId="{C62073DB-0831-1445-86B1-439E42CB20C6}">
      <dsp:nvSpPr>
        <dsp:cNvPr id="0" name=""/>
        <dsp:cNvSpPr/>
      </dsp:nvSpPr>
      <dsp:spPr>
        <a:xfrm>
          <a:off x="5714776" y="2899518"/>
          <a:ext cx="2171923" cy="1303153"/>
        </a:xfrm>
        <a:prstGeom prst="rect">
          <a:avLst/>
        </a:prstGeom>
        <a:gradFill rotWithShape="0">
          <a:gsLst>
            <a:gs pos="0">
              <a:schemeClr val="accent5">
                <a:hueOff val="-997887"/>
                <a:satOff val="449"/>
                <a:lumOff val="-4705"/>
                <a:alphaOff val="0"/>
                <a:shade val="85000"/>
                <a:satMod val="130000"/>
              </a:schemeClr>
            </a:gs>
            <a:gs pos="34000">
              <a:schemeClr val="accent5">
                <a:hueOff val="-997887"/>
                <a:satOff val="449"/>
                <a:lumOff val="-4705"/>
                <a:alphaOff val="0"/>
                <a:shade val="87000"/>
                <a:satMod val="125000"/>
              </a:schemeClr>
            </a:gs>
            <a:gs pos="70000">
              <a:schemeClr val="accent5">
                <a:hueOff val="-997887"/>
                <a:satOff val="449"/>
                <a:lumOff val="-4705"/>
                <a:alphaOff val="0"/>
                <a:tint val="100000"/>
                <a:shade val="90000"/>
                <a:satMod val="130000"/>
              </a:schemeClr>
            </a:gs>
            <a:gs pos="100000">
              <a:schemeClr val="accent5">
                <a:hueOff val="-997887"/>
                <a:satOff val="449"/>
                <a:lumOff val="-470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kern="1200" dirty="0"/>
            <a:t>znaki towarowe </a:t>
          </a:r>
          <a:endParaRPr lang="en-US" sz="2200" kern="1200" dirty="0"/>
        </a:p>
      </dsp:txBody>
      <dsp:txXfrm>
        <a:off x="5714776" y="2899518"/>
        <a:ext cx="2171923" cy="1303153"/>
      </dsp:txXfrm>
    </dsp:sp>
    <dsp:sp modelId="{DB82C4C6-947C-334C-A685-FDB29CFF495E}">
      <dsp:nvSpPr>
        <dsp:cNvPr id="0" name=""/>
        <dsp:cNvSpPr/>
      </dsp:nvSpPr>
      <dsp:spPr>
        <a:xfrm>
          <a:off x="5714770" y="493987"/>
          <a:ext cx="2171923" cy="1303153"/>
        </a:xfrm>
        <a:prstGeom prst="rect">
          <a:avLst/>
        </a:prstGeom>
        <a:gradFill rotWithShape="0">
          <a:gsLst>
            <a:gs pos="0">
              <a:schemeClr val="accent5">
                <a:hueOff val="-1247359"/>
                <a:satOff val="562"/>
                <a:lumOff val="-5881"/>
                <a:alphaOff val="0"/>
                <a:shade val="85000"/>
                <a:satMod val="130000"/>
              </a:schemeClr>
            </a:gs>
            <a:gs pos="34000">
              <a:schemeClr val="accent5">
                <a:hueOff val="-1247359"/>
                <a:satOff val="562"/>
                <a:lumOff val="-5881"/>
                <a:alphaOff val="0"/>
                <a:shade val="87000"/>
                <a:satMod val="125000"/>
              </a:schemeClr>
            </a:gs>
            <a:gs pos="70000">
              <a:schemeClr val="accent5">
                <a:hueOff val="-1247359"/>
                <a:satOff val="562"/>
                <a:lumOff val="-5881"/>
                <a:alphaOff val="0"/>
                <a:tint val="100000"/>
                <a:shade val="90000"/>
                <a:satMod val="130000"/>
              </a:schemeClr>
            </a:gs>
            <a:gs pos="100000">
              <a:schemeClr val="accent5">
                <a:hueOff val="-1247359"/>
                <a:satOff val="562"/>
                <a:lumOff val="-588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kern="1200" dirty="0"/>
            <a:t>oznaczenia geograficzne </a:t>
          </a:r>
          <a:endParaRPr lang="en-US" sz="2200" kern="1200" dirty="0"/>
        </a:p>
      </dsp:txBody>
      <dsp:txXfrm>
        <a:off x="5714770" y="493987"/>
        <a:ext cx="2171923" cy="1303153"/>
      </dsp:txXfrm>
    </dsp:sp>
    <dsp:sp modelId="{D85DC308-BB2A-A643-A713-D14259A62092}">
      <dsp:nvSpPr>
        <dsp:cNvPr id="0" name=""/>
        <dsp:cNvSpPr/>
      </dsp:nvSpPr>
      <dsp:spPr>
        <a:xfrm>
          <a:off x="2791231" y="1531372"/>
          <a:ext cx="2171923" cy="1303153"/>
        </a:xfrm>
        <a:prstGeom prst="rect">
          <a:avLst/>
        </a:prstGeom>
        <a:gradFill rotWithShape="0">
          <a:gsLst>
            <a:gs pos="0">
              <a:schemeClr val="accent5">
                <a:hueOff val="-1496830"/>
                <a:satOff val="674"/>
                <a:lumOff val="-7057"/>
                <a:alphaOff val="0"/>
                <a:shade val="85000"/>
                <a:satMod val="130000"/>
              </a:schemeClr>
            </a:gs>
            <a:gs pos="34000">
              <a:schemeClr val="accent5">
                <a:hueOff val="-1496830"/>
                <a:satOff val="674"/>
                <a:lumOff val="-7057"/>
                <a:alphaOff val="0"/>
                <a:shade val="87000"/>
                <a:satMod val="125000"/>
              </a:schemeClr>
            </a:gs>
            <a:gs pos="70000">
              <a:schemeClr val="accent5">
                <a:hueOff val="-1496830"/>
                <a:satOff val="674"/>
                <a:lumOff val="-7057"/>
                <a:alphaOff val="0"/>
                <a:tint val="100000"/>
                <a:shade val="90000"/>
                <a:satMod val="130000"/>
              </a:schemeClr>
            </a:gs>
            <a:gs pos="100000">
              <a:schemeClr val="accent5">
                <a:hueOff val="-1496830"/>
                <a:satOff val="674"/>
                <a:lumOff val="-7057"/>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kern="1200" dirty="0"/>
            <a:t>topografie układów scalonych</a:t>
          </a:r>
          <a:endParaRPr lang="en-US" sz="2200" kern="1200" dirty="0"/>
        </a:p>
      </dsp:txBody>
      <dsp:txXfrm>
        <a:off x="2791231" y="1531372"/>
        <a:ext cx="2171923" cy="13031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737E-DD2B-C548-989A-D43F4147EF9A}">
      <dsp:nvSpPr>
        <dsp:cNvPr id="0" name=""/>
        <dsp:cNvSpPr/>
      </dsp:nvSpPr>
      <dsp:spPr>
        <a:xfrm>
          <a:off x="0" y="274261"/>
          <a:ext cx="10515600" cy="937124"/>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pl-PL" sz="1700" kern="1200" dirty="0"/>
            <a:t>zbywalne</a:t>
          </a:r>
        </a:p>
        <a:p>
          <a:pPr marL="171450" lvl="1" indent="-171450" algn="l" defTabSz="755650">
            <a:lnSpc>
              <a:spcPct val="90000"/>
            </a:lnSpc>
            <a:spcBef>
              <a:spcPct val="0"/>
            </a:spcBef>
            <a:spcAft>
              <a:spcPct val="15000"/>
            </a:spcAft>
            <a:buChar char="•"/>
          </a:pPr>
          <a:r>
            <a:rPr lang="pl-PL" sz="1700" kern="1200" dirty="0"/>
            <a:t>podlegają dziedziczeniu</a:t>
          </a:r>
        </a:p>
      </dsp:txBody>
      <dsp:txXfrm>
        <a:off x="0" y="274261"/>
        <a:ext cx="10515600" cy="937124"/>
      </dsp:txXfrm>
    </dsp:sp>
    <dsp:sp modelId="{168C29AA-34B1-B94A-95D8-DD66A4331A1E}">
      <dsp:nvSpPr>
        <dsp:cNvPr id="0" name=""/>
        <dsp:cNvSpPr/>
      </dsp:nvSpPr>
      <dsp:spPr>
        <a:xfrm>
          <a:off x="525780" y="23341"/>
          <a:ext cx="7360920"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pl-PL" sz="1700" kern="1200" dirty="0"/>
            <a:t>Prawa własności przemysłowej są:</a:t>
          </a:r>
        </a:p>
      </dsp:txBody>
      <dsp:txXfrm>
        <a:off x="550278" y="47839"/>
        <a:ext cx="7311924" cy="452844"/>
      </dsp:txXfrm>
    </dsp:sp>
    <dsp:sp modelId="{CB23199C-2C8A-C842-BC21-78ED1C459E87}">
      <dsp:nvSpPr>
        <dsp:cNvPr id="0" name=""/>
        <dsp:cNvSpPr/>
      </dsp:nvSpPr>
      <dsp:spPr>
        <a:xfrm>
          <a:off x="0" y="1554106"/>
          <a:ext cx="10515600" cy="696149"/>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pl-PL" sz="1700" kern="1200" dirty="0"/>
            <a:t>wynalazki, </a:t>
          </a:r>
        </a:p>
      </dsp:txBody>
      <dsp:txXfrm>
        <a:off x="0" y="1554106"/>
        <a:ext cx="10515600" cy="696149"/>
      </dsp:txXfrm>
    </dsp:sp>
    <dsp:sp modelId="{390F9375-4754-3B4A-9A89-7DD4CF5D1F92}">
      <dsp:nvSpPr>
        <dsp:cNvPr id="0" name=""/>
        <dsp:cNvSpPr/>
      </dsp:nvSpPr>
      <dsp:spPr>
        <a:xfrm>
          <a:off x="525780" y="1303186"/>
          <a:ext cx="7360920"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pl-PL" sz="1700" kern="1200" dirty="0"/>
            <a:t>- </a:t>
          </a:r>
          <a:r>
            <a:rPr lang="pl-PL" sz="1700" b="1" kern="1200" dirty="0"/>
            <a:t>patenty</a:t>
          </a:r>
          <a:r>
            <a:rPr lang="pl-PL" sz="1700" kern="1200" dirty="0"/>
            <a:t> oraz </a:t>
          </a:r>
          <a:r>
            <a:rPr lang="pl-PL" sz="1700" b="1" kern="1200" dirty="0"/>
            <a:t>dodatkowe prawa ochronne </a:t>
          </a:r>
          <a:endParaRPr lang="pl-PL" sz="1700" kern="1200" dirty="0"/>
        </a:p>
      </dsp:txBody>
      <dsp:txXfrm>
        <a:off x="550278" y="1327684"/>
        <a:ext cx="7311924" cy="452844"/>
      </dsp:txXfrm>
    </dsp:sp>
    <dsp:sp modelId="{0B028DBE-C37C-DF41-9421-73562B576132}">
      <dsp:nvSpPr>
        <dsp:cNvPr id="0" name=""/>
        <dsp:cNvSpPr/>
      </dsp:nvSpPr>
      <dsp:spPr>
        <a:xfrm>
          <a:off x="0" y="2592976"/>
          <a:ext cx="10515600" cy="696149"/>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pl-PL" sz="1700" kern="1200" dirty="0"/>
            <a:t>wzory użytkowe i znaki towarowe, </a:t>
          </a:r>
        </a:p>
      </dsp:txBody>
      <dsp:txXfrm>
        <a:off x="0" y="2592976"/>
        <a:ext cx="10515600" cy="696149"/>
      </dsp:txXfrm>
    </dsp:sp>
    <dsp:sp modelId="{85F29B65-C2B1-444F-A44F-DD69EAA9AD0C}">
      <dsp:nvSpPr>
        <dsp:cNvPr id="0" name=""/>
        <dsp:cNvSpPr/>
      </dsp:nvSpPr>
      <dsp:spPr>
        <a:xfrm>
          <a:off x="525780" y="2342056"/>
          <a:ext cx="7360920"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pl-PL" sz="1700" kern="1200" dirty="0"/>
            <a:t>- </a:t>
          </a:r>
          <a:r>
            <a:rPr lang="pl-PL" sz="1700" b="1" kern="1200" dirty="0"/>
            <a:t>prawa ochronne</a:t>
          </a:r>
          <a:endParaRPr lang="pl-PL" sz="1700" kern="1200" dirty="0"/>
        </a:p>
      </dsp:txBody>
      <dsp:txXfrm>
        <a:off x="550278" y="2366554"/>
        <a:ext cx="7311924" cy="452844"/>
      </dsp:txXfrm>
    </dsp:sp>
    <dsp:sp modelId="{BB29D9BB-139D-A749-AC24-7C5C6536BB9D}">
      <dsp:nvSpPr>
        <dsp:cNvPr id="0" name=""/>
        <dsp:cNvSpPr/>
      </dsp:nvSpPr>
      <dsp:spPr>
        <a:xfrm>
          <a:off x="0" y="3631846"/>
          <a:ext cx="10515600" cy="696149"/>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pl-PL" sz="1700" kern="1200" dirty="0"/>
            <a:t>wzory przemysłowe, topografie układów scalonych oraz oznaczenia geograficzne</a:t>
          </a:r>
        </a:p>
      </dsp:txBody>
      <dsp:txXfrm>
        <a:off x="0" y="3631846"/>
        <a:ext cx="10515600" cy="696149"/>
      </dsp:txXfrm>
    </dsp:sp>
    <dsp:sp modelId="{ABBD6E9A-F7BE-4942-A8BB-B2BA4B72DE2E}">
      <dsp:nvSpPr>
        <dsp:cNvPr id="0" name=""/>
        <dsp:cNvSpPr/>
      </dsp:nvSpPr>
      <dsp:spPr>
        <a:xfrm>
          <a:off x="525780" y="3380926"/>
          <a:ext cx="7360920"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pl-PL" sz="1700" kern="1200" dirty="0"/>
            <a:t>- </a:t>
          </a:r>
          <a:r>
            <a:rPr lang="pl-PL" sz="1700" b="1" kern="1200" dirty="0"/>
            <a:t>prawa z rejestracji</a:t>
          </a:r>
          <a:endParaRPr lang="pl-PL" sz="1700" kern="1200" dirty="0"/>
        </a:p>
      </dsp:txBody>
      <dsp:txXfrm>
        <a:off x="550278" y="3405424"/>
        <a:ext cx="7311924"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3CCB4-9A8B-9049-B7E3-AFF6312671E4}">
      <dsp:nvSpPr>
        <dsp:cNvPr id="0" name=""/>
        <dsp:cNvSpPr/>
      </dsp:nvSpPr>
      <dsp:spPr>
        <a:xfrm>
          <a:off x="0" y="3736288"/>
          <a:ext cx="10515600" cy="612969"/>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l-PL" sz="1600" kern="1200" dirty="0">
              <a:latin typeface="Helvetica" pitchFamily="2" charset="0"/>
            </a:rPr>
            <a:t>zwiększa pewność obrotu, zmniejszając ryzyko naruszeń́ oraz ułatwia dochodzenie roszczeń wobec nieuczciwych konkurentów </a:t>
          </a:r>
          <a:endParaRPr lang="en-US" sz="1600" kern="1200" dirty="0">
            <a:latin typeface="Helvetica" pitchFamily="2" charset="0"/>
          </a:endParaRPr>
        </a:p>
      </dsp:txBody>
      <dsp:txXfrm>
        <a:off x="0" y="3736288"/>
        <a:ext cx="10515600" cy="612969"/>
      </dsp:txXfrm>
    </dsp:sp>
    <dsp:sp modelId="{782C41FA-2BD7-4F4E-B46C-10A655C36E4E}">
      <dsp:nvSpPr>
        <dsp:cNvPr id="0" name=""/>
        <dsp:cNvSpPr/>
      </dsp:nvSpPr>
      <dsp:spPr>
        <a:xfrm rot="10800000">
          <a:off x="0" y="2802736"/>
          <a:ext cx="10515600" cy="942746"/>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l-PL" sz="1600" kern="1200" dirty="0">
              <a:latin typeface="Helvetica" pitchFamily="2" charset="0"/>
            </a:rPr>
            <a:t>podnosi prestiż, kształtuje atrakcyjny wizerunek </a:t>
          </a:r>
          <a:endParaRPr lang="en-US" sz="1600" kern="1200" dirty="0">
            <a:latin typeface="Helvetica" pitchFamily="2" charset="0"/>
          </a:endParaRPr>
        </a:p>
      </dsp:txBody>
      <dsp:txXfrm rot="10800000">
        <a:off x="0" y="2802736"/>
        <a:ext cx="10515600" cy="612568"/>
      </dsp:txXfrm>
    </dsp:sp>
    <dsp:sp modelId="{54D34A07-74E9-CF4F-ACF7-5B37B2162B5E}">
      <dsp:nvSpPr>
        <dsp:cNvPr id="0" name=""/>
        <dsp:cNvSpPr/>
      </dsp:nvSpPr>
      <dsp:spPr>
        <a:xfrm rot="10800000">
          <a:off x="0" y="1869184"/>
          <a:ext cx="10515600" cy="942746"/>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l-PL" sz="1600" kern="1200" dirty="0">
              <a:latin typeface="Helvetica" pitchFamily="2" charset="0"/>
            </a:rPr>
            <a:t>ułatwia komercjalizację i transfer technologii (umowy o przeniesieniu praw; umowy licencyjne) </a:t>
          </a:r>
          <a:endParaRPr lang="en-US" sz="1600" kern="1200" dirty="0">
            <a:latin typeface="Helvetica" pitchFamily="2" charset="0"/>
          </a:endParaRPr>
        </a:p>
      </dsp:txBody>
      <dsp:txXfrm rot="10800000">
        <a:off x="0" y="1869184"/>
        <a:ext cx="10515600" cy="612568"/>
      </dsp:txXfrm>
    </dsp:sp>
    <dsp:sp modelId="{9122FD7F-9D25-8545-B865-C991E329022E}">
      <dsp:nvSpPr>
        <dsp:cNvPr id="0" name=""/>
        <dsp:cNvSpPr/>
      </dsp:nvSpPr>
      <dsp:spPr>
        <a:xfrm rot="10800000">
          <a:off x="0" y="935632"/>
          <a:ext cx="10515600" cy="942746"/>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l-PL" sz="1600" kern="1200" dirty="0">
              <a:latin typeface="Helvetica" pitchFamily="2" charset="0"/>
            </a:rPr>
            <a:t>stanowi istotny składnik majątku, w tym zwiększa dochody i umożliwia zwrot nakładów inwestycyjnych </a:t>
          </a:r>
          <a:endParaRPr lang="en-US" sz="1600" kern="1200" dirty="0">
            <a:latin typeface="Helvetica" pitchFamily="2" charset="0"/>
          </a:endParaRPr>
        </a:p>
      </dsp:txBody>
      <dsp:txXfrm rot="10800000">
        <a:off x="0" y="935632"/>
        <a:ext cx="10515600" cy="612568"/>
      </dsp:txXfrm>
    </dsp:sp>
    <dsp:sp modelId="{6A5D5373-C976-7248-89A9-53873922933E}">
      <dsp:nvSpPr>
        <dsp:cNvPr id="0" name=""/>
        <dsp:cNvSpPr/>
      </dsp:nvSpPr>
      <dsp:spPr>
        <a:xfrm rot="10800000">
          <a:off x="0" y="2080"/>
          <a:ext cx="10515600" cy="942746"/>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l-PL" sz="1600" kern="1200" dirty="0">
              <a:latin typeface="Helvetica" pitchFamily="2" charset="0"/>
            </a:rPr>
            <a:t>wzmacnia pozycję na rynku i przewagę konkurencyjną oraz stanowi zachętę do innowacyjności i kreatywności </a:t>
          </a:r>
          <a:endParaRPr lang="en-US" sz="1600" kern="1200" dirty="0">
            <a:latin typeface="Helvetica" pitchFamily="2" charset="0"/>
          </a:endParaRPr>
        </a:p>
      </dsp:txBody>
      <dsp:txXfrm rot="10800000">
        <a:off x="0" y="2080"/>
        <a:ext cx="10515600" cy="612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D4E35-67B0-DB43-9C9E-B36EBCF745CB}">
      <dsp:nvSpPr>
        <dsp:cNvPr id="0" name=""/>
        <dsp:cNvSpPr/>
      </dsp:nvSpPr>
      <dsp:spPr>
        <a:xfrm>
          <a:off x="730378" y="0"/>
          <a:ext cx="5121798" cy="5121798"/>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4B4B59-018A-3D42-993E-B0FE3B31EA26}">
      <dsp:nvSpPr>
        <dsp:cNvPr id="0" name=""/>
        <dsp:cNvSpPr/>
      </dsp:nvSpPr>
      <dsp:spPr>
        <a:xfrm>
          <a:off x="1216949" y="486570"/>
          <a:ext cx="1997501" cy="1997501"/>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l-PL" sz="2100" kern="1200" dirty="0"/>
            <a:t>służyć do oznaczania towarów lub usług,</a:t>
          </a:r>
          <a:endParaRPr lang="en-US" sz="2100" kern="1200" dirty="0"/>
        </a:p>
      </dsp:txBody>
      <dsp:txXfrm>
        <a:off x="1314459" y="584080"/>
        <a:ext cx="1802481" cy="1802481"/>
      </dsp:txXfrm>
    </dsp:sp>
    <dsp:sp modelId="{247D18D4-C499-9947-8902-FCE4FC5B19FE}">
      <dsp:nvSpPr>
        <dsp:cNvPr id="0" name=""/>
        <dsp:cNvSpPr/>
      </dsp:nvSpPr>
      <dsp:spPr>
        <a:xfrm>
          <a:off x="3368104" y="486570"/>
          <a:ext cx="1997501" cy="1997501"/>
        </a:xfrm>
        <a:prstGeom prst="roundRect">
          <a:avLst/>
        </a:prstGeom>
        <a:solidFill>
          <a:schemeClr val="accent2">
            <a:hueOff val="-498920"/>
            <a:satOff val="-225"/>
            <a:lumOff val="23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l-PL" sz="2100" kern="1200" dirty="0"/>
            <a:t>nadawać się̨ do odróżniania towarów bądź́ usług – nie są rejestrowane znaki opisowe, </a:t>
          </a:r>
          <a:endParaRPr lang="en-US" sz="2100" kern="1200" dirty="0"/>
        </a:p>
      </dsp:txBody>
      <dsp:txXfrm>
        <a:off x="3465614" y="584080"/>
        <a:ext cx="1802481" cy="1802481"/>
      </dsp:txXfrm>
    </dsp:sp>
    <dsp:sp modelId="{C9145E3B-551E-4041-9966-9793B232E310}">
      <dsp:nvSpPr>
        <dsp:cNvPr id="0" name=""/>
        <dsp:cNvSpPr/>
      </dsp:nvSpPr>
      <dsp:spPr>
        <a:xfrm>
          <a:off x="1216949" y="2637725"/>
          <a:ext cx="1997501" cy="1997501"/>
        </a:xfrm>
        <a:prstGeom prst="roundRect">
          <a:avLst/>
        </a:prstGeom>
        <a:solidFill>
          <a:schemeClr val="accent2">
            <a:hueOff val="-997841"/>
            <a:satOff val="-449"/>
            <a:lumOff val="470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l-PL" sz="2100" kern="1200" dirty="0"/>
            <a:t>dać się przedstawić́ w formie graficznej. </a:t>
          </a:r>
          <a:endParaRPr lang="en-US" sz="2100" kern="1200" dirty="0"/>
        </a:p>
      </dsp:txBody>
      <dsp:txXfrm>
        <a:off x="1314459" y="2735235"/>
        <a:ext cx="1802481" cy="1802481"/>
      </dsp:txXfrm>
    </dsp:sp>
    <dsp:sp modelId="{4AF0E26C-5C18-5E4A-A374-A0BA3DC909A0}">
      <dsp:nvSpPr>
        <dsp:cNvPr id="0" name=""/>
        <dsp:cNvSpPr/>
      </dsp:nvSpPr>
      <dsp:spPr>
        <a:xfrm>
          <a:off x="3368104" y="2637725"/>
          <a:ext cx="1997501" cy="1997501"/>
        </a:xfrm>
        <a:prstGeom prst="roundRect">
          <a:avLst/>
        </a:prstGeom>
        <a:solidFill>
          <a:schemeClr val="accent2">
            <a:hueOff val="-1496761"/>
            <a:satOff val="-674"/>
            <a:lumOff val="705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l-PL" sz="2100" kern="1200" dirty="0"/>
            <a:t>być używany w obrocie gospodarczym, czyli komercyjnie w ramach firmy,</a:t>
          </a:r>
        </a:p>
      </dsp:txBody>
      <dsp:txXfrm>
        <a:off x="3465614" y="2735235"/>
        <a:ext cx="1802481" cy="18024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2FB1D-8EF3-BC45-A8F5-E388C422FFDC}">
      <dsp:nvSpPr>
        <dsp:cNvPr id="0" name=""/>
        <dsp:cNvSpPr/>
      </dsp:nvSpPr>
      <dsp:spPr>
        <a:xfrm>
          <a:off x="0" y="35145"/>
          <a:ext cx="7335838"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dirty="0"/>
            <a:t>Zwykły</a:t>
          </a:r>
        </a:p>
      </dsp:txBody>
      <dsp:txXfrm>
        <a:off x="17820" y="52965"/>
        <a:ext cx="7300198" cy="329399"/>
      </dsp:txXfrm>
    </dsp:sp>
    <dsp:sp modelId="{F1C32E61-B5CE-BD4E-9471-18A1C6079CC5}">
      <dsp:nvSpPr>
        <dsp:cNvPr id="0" name=""/>
        <dsp:cNvSpPr/>
      </dsp:nvSpPr>
      <dsp:spPr>
        <a:xfrm>
          <a:off x="0" y="400184"/>
          <a:ext cx="7335838" cy="339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913"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l-PL" sz="1200" kern="1200" dirty="0"/>
            <a:t>oznaczenie na tyle sugestywne, że nadaje się do identyfikacji pochodzenia towaru od określonego przedsiębiorcy</a:t>
          </a:r>
        </a:p>
      </dsp:txBody>
      <dsp:txXfrm>
        <a:off x="0" y="400184"/>
        <a:ext cx="7335838" cy="339480"/>
      </dsp:txXfrm>
    </dsp:sp>
    <dsp:sp modelId="{E319487C-1E8A-C248-81F2-0AFEA306EBC6}">
      <dsp:nvSpPr>
        <dsp:cNvPr id="0" name=""/>
        <dsp:cNvSpPr/>
      </dsp:nvSpPr>
      <dsp:spPr>
        <a:xfrm>
          <a:off x="0" y="739665"/>
          <a:ext cx="7335838"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dirty="0"/>
            <a:t>Znak powszechnie znany (notoryjny)</a:t>
          </a:r>
        </a:p>
      </dsp:txBody>
      <dsp:txXfrm>
        <a:off x="17820" y="757485"/>
        <a:ext cx="7300198" cy="329399"/>
      </dsp:txXfrm>
    </dsp:sp>
    <dsp:sp modelId="{0D6BD300-98EA-104F-A193-C22EC6D26E9F}">
      <dsp:nvSpPr>
        <dsp:cNvPr id="0" name=""/>
        <dsp:cNvSpPr/>
      </dsp:nvSpPr>
      <dsp:spPr>
        <a:xfrm>
          <a:off x="0" y="1104705"/>
          <a:ext cx="7335838"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913"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l-PL" sz="1200" kern="1200" dirty="0"/>
            <a:t>znak znany więcej niż połowie potencjalnych nabywców towarów</a:t>
          </a:r>
        </a:p>
        <a:p>
          <a:pPr marL="114300" lvl="1" indent="-114300" algn="l" defTabSz="533400">
            <a:lnSpc>
              <a:spcPct val="90000"/>
            </a:lnSpc>
            <a:spcBef>
              <a:spcPct val="0"/>
            </a:spcBef>
            <a:spcAft>
              <a:spcPct val="20000"/>
            </a:spcAft>
            <a:buChar char="•"/>
          </a:pPr>
          <a:r>
            <a:rPr lang="pl-PL" sz="1200" kern="1200" dirty="0"/>
            <a:t>znany powszechnie na terytorium kraju</a:t>
          </a:r>
        </a:p>
        <a:p>
          <a:pPr marL="114300" lvl="1" indent="-114300" algn="l" defTabSz="533400">
            <a:lnSpc>
              <a:spcPct val="90000"/>
            </a:lnSpc>
            <a:spcBef>
              <a:spcPct val="0"/>
            </a:spcBef>
            <a:spcAft>
              <a:spcPct val="20000"/>
            </a:spcAft>
            <a:buChar char="•"/>
          </a:pPr>
          <a:r>
            <a:rPr lang="pl-PL" sz="1200" kern="1200" dirty="0"/>
            <a:t>notoryjność powstaje w wyniku używania znaku a nie rejestracji</a:t>
          </a:r>
        </a:p>
      </dsp:txBody>
      <dsp:txXfrm>
        <a:off x="0" y="1104705"/>
        <a:ext cx="7335838" cy="563040"/>
      </dsp:txXfrm>
    </dsp:sp>
    <dsp:sp modelId="{78B37512-519C-C443-8C98-8BF92E63E12B}">
      <dsp:nvSpPr>
        <dsp:cNvPr id="0" name=""/>
        <dsp:cNvSpPr/>
      </dsp:nvSpPr>
      <dsp:spPr>
        <a:xfrm>
          <a:off x="0" y="1667745"/>
          <a:ext cx="7335838"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dirty="0"/>
            <a:t>Renomowany</a:t>
          </a:r>
        </a:p>
      </dsp:txBody>
      <dsp:txXfrm>
        <a:off x="17820" y="1685565"/>
        <a:ext cx="7300198" cy="329399"/>
      </dsp:txXfrm>
    </dsp:sp>
    <dsp:sp modelId="{5AFB6595-5E7E-FA40-B9D2-D7FB11857C53}">
      <dsp:nvSpPr>
        <dsp:cNvPr id="0" name=""/>
        <dsp:cNvSpPr/>
      </dsp:nvSpPr>
      <dsp:spPr>
        <a:xfrm>
          <a:off x="0" y="2032785"/>
          <a:ext cx="7335838"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913"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l-PL" sz="1200" kern="1200" dirty="0"/>
            <a:t>kryterium wyróżnienia stanowi stopień rozpoznawalności (znajomości) wśród właściwego kręgu odbiorców - "znaczna część kręgu odbiorców"</a:t>
          </a:r>
        </a:p>
        <a:p>
          <a:pPr marL="114300" lvl="1" indent="-114300" algn="l" defTabSz="533400">
            <a:lnSpc>
              <a:spcPct val="90000"/>
            </a:lnSpc>
            <a:spcBef>
              <a:spcPct val="0"/>
            </a:spcBef>
            <a:spcAft>
              <a:spcPct val="20000"/>
            </a:spcAft>
            <a:buChar char="•"/>
          </a:pPr>
          <a:r>
            <a:rPr lang="pl-PL" sz="1200" kern="1200" dirty="0"/>
            <a:t>rozszerzony zakres ochrony - przełamanie zasady specjalizacji - pozwala chronić znak przed używaniem dla jakichkolwiek towarów jeśli mogłoby to przynieść używającemu nienależną korzyść lub być szkodliwe dla odróżniającego charakteru bądź renomy znaku,</a:t>
          </a:r>
        </a:p>
      </dsp:txBody>
      <dsp:txXfrm>
        <a:off x="0" y="2032785"/>
        <a:ext cx="7335838" cy="828000"/>
      </dsp:txXfrm>
    </dsp:sp>
    <dsp:sp modelId="{ED3C6F1E-2263-4948-BB23-F06E806CD4A9}">
      <dsp:nvSpPr>
        <dsp:cNvPr id="0" name=""/>
        <dsp:cNvSpPr/>
      </dsp:nvSpPr>
      <dsp:spPr>
        <a:xfrm>
          <a:off x="0" y="2860785"/>
          <a:ext cx="7335838"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dirty="0"/>
            <a:t>Sławny</a:t>
          </a:r>
        </a:p>
      </dsp:txBody>
      <dsp:txXfrm>
        <a:off x="17820" y="2878605"/>
        <a:ext cx="7300198" cy="329399"/>
      </dsp:txXfrm>
    </dsp:sp>
    <dsp:sp modelId="{F083760F-BD7D-234B-BD26-61B18592B022}">
      <dsp:nvSpPr>
        <dsp:cNvPr id="0" name=""/>
        <dsp:cNvSpPr/>
      </dsp:nvSpPr>
      <dsp:spPr>
        <a:xfrm>
          <a:off x="0" y="3225825"/>
          <a:ext cx="7335838" cy="339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913"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l-PL" sz="1200" kern="1200" dirty="0"/>
            <a:t>wyróżnia się szczególnie dużym stopniem powszechnej znajomości oraz związanym z nim przekonaniem nabywców o szczególnie wysokich walorach towarów nim oznaczonych.</a:t>
          </a:r>
        </a:p>
      </dsp:txBody>
      <dsp:txXfrm>
        <a:off x="0" y="3225825"/>
        <a:ext cx="7335838" cy="3394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58B3F-2DFF-3A41-B1D0-C123A0AF5AF1}">
      <dsp:nvSpPr>
        <dsp:cNvPr id="0" name=""/>
        <dsp:cNvSpPr/>
      </dsp:nvSpPr>
      <dsp:spPr>
        <a:xfrm>
          <a:off x="0" y="34100"/>
          <a:ext cx="6797675" cy="97929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l-PL" sz="2700" kern="1200" dirty="0"/>
            <a:t>OGRANICZONA CZASOWO: 10 lat (możliwość przedłużania o kolejne okresy) </a:t>
          </a:r>
          <a:endParaRPr lang="en-US" sz="2700" kern="1200" dirty="0"/>
        </a:p>
      </dsp:txBody>
      <dsp:txXfrm>
        <a:off x="47805" y="81905"/>
        <a:ext cx="6702065" cy="883680"/>
      </dsp:txXfrm>
    </dsp:sp>
    <dsp:sp modelId="{10E07F3F-B3D0-8542-967B-72D826E0C1A8}">
      <dsp:nvSpPr>
        <dsp:cNvPr id="0" name=""/>
        <dsp:cNvSpPr/>
      </dsp:nvSpPr>
      <dsp:spPr>
        <a:xfrm>
          <a:off x="0" y="1091151"/>
          <a:ext cx="6797675" cy="979290"/>
        </a:xfrm>
        <a:prstGeom prst="roundRect">
          <a:avLst/>
        </a:prstGeom>
        <a:solidFill>
          <a:schemeClr val="accent2">
            <a:hueOff val="-498920"/>
            <a:satOff val="-225"/>
            <a:lumOff val="23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l-PL" sz="2700" kern="1200"/>
            <a:t>OGRANICZONA TERYTORIALNIE,</a:t>
          </a:r>
          <a:endParaRPr lang="en-US" sz="2700" kern="1200"/>
        </a:p>
      </dsp:txBody>
      <dsp:txXfrm>
        <a:off x="47805" y="1138956"/>
        <a:ext cx="6702065" cy="883680"/>
      </dsp:txXfrm>
    </dsp:sp>
    <dsp:sp modelId="{8F37B7D9-47B9-AD43-A22E-2369DA6BD70F}">
      <dsp:nvSpPr>
        <dsp:cNvPr id="0" name=""/>
        <dsp:cNvSpPr/>
      </dsp:nvSpPr>
      <dsp:spPr>
        <a:xfrm>
          <a:off x="0" y="2148201"/>
          <a:ext cx="6797675" cy="979290"/>
        </a:xfrm>
        <a:prstGeom prst="roundRect">
          <a:avLst/>
        </a:prstGeom>
        <a:solidFill>
          <a:schemeClr val="accent2">
            <a:hueOff val="-997841"/>
            <a:satOff val="-449"/>
            <a:lumOff val="470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l-PL" sz="2700" kern="1200"/>
            <a:t>WYMAGA REJESTRACJI WE WŁAŚCIWYM URZĘDZIE PATENTOWYM:</a:t>
          </a:r>
          <a:endParaRPr lang="en-US" sz="2700" kern="1200"/>
        </a:p>
      </dsp:txBody>
      <dsp:txXfrm>
        <a:off x="47805" y="2196006"/>
        <a:ext cx="6702065" cy="883680"/>
      </dsp:txXfrm>
    </dsp:sp>
    <dsp:sp modelId="{833ECCE8-7822-FF41-BC10-911BA03ECC2C}">
      <dsp:nvSpPr>
        <dsp:cNvPr id="0" name=""/>
        <dsp:cNvSpPr/>
      </dsp:nvSpPr>
      <dsp:spPr>
        <a:xfrm>
          <a:off x="0" y="3127491"/>
          <a:ext cx="6797675" cy="1509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pl-PL" sz="2100" kern="1200"/>
            <a:t>Ochrona krajowa – Urząd Patentowy RP w Warszawie,</a:t>
          </a:r>
          <a:endParaRPr lang="en-US" sz="2100" kern="1200"/>
        </a:p>
        <a:p>
          <a:pPr marL="228600" lvl="1" indent="-228600" algn="l" defTabSz="933450">
            <a:lnSpc>
              <a:spcPct val="90000"/>
            </a:lnSpc>
            <a:spcBef>
              <a:spcPct val="0"/>
            </a:spcBef>
            <a:spcAft>
              <a:spcPct val="20000"/>
            </a:spcAft>
            <a:buChar char="•"/>
          </a:pPr>
          <a:r>
            <a:rPr lang="pl-PL" sz="2100" kern="1200"/>
            <a:t>Ochrona europejska – Urząd UE ds. Własności Intelektualnej w Alicante (Hiszpania)</a:t>
          </a:r>
          <a:endParaRPr lang="en-US" sz="2100" kern="1200"/>
        </a:p>
        <a:p>
          <a:pPr marL="228600" lvl="1" indent="-228600" algn="l" defTabSz="933450">
            <a:lnSpc>
              <a:spcPct val="90000"/>
            </a:lnSpc>
            <a:spcBef>
              <a:spcPct val="0"/>
            </a:spcBef>
            <a:spcAft>
              <a:spcPct val="20000"/>
            </a:spcAft>
            <a:buChar char="•"/>
          </a:pPr>
          <a:r>
            <a:rPr lang="pl-PL" sz="2100" kern="1200"/>
            <a:t>Ochrona międzynarodowa – biuro Światowej Organizacji Własności Intelektualnej w Genewie (Szwajcaria) </a:t>
          </a:r>
          <a:endParaRPr lang="en-US" sz="2100" kern="1200"/>
        </a:p>
      </dsp:txBody>
      <dsp:txXfrm>
        <a:off x="0" y="3127491"/>
        <a:ext cx="6797675" cy="1509030"/>
      </dsp:txXfrm>
    </dsp:sp>
    <dsp:sp modelId="{2F1191D8-525C-2149-BFDD-CE9CDB24EF68}">
      <dsp:nvSpPr>
        <dsp:cNvPr id="0" name=""/>
        <dsp:cNvSpPr/>
      </dsp:nvSpPr>
      <dsp:spPr>
        <a:xfrm>
          <a:off x="0" y="4636521"/>
          <a:ext cx="6797675" cy="979290"/>
        </a:xfrm>
        <a:prstGeom prst="roundRect">
          <a:avLst/>
        </a:prstGeom>
        <a:solidFill>
          <a:schemeClr val="accent2">
            <a:hueOff val="-1496761"/>
            <a:satOff val="-674"/>
            <a:lumOff val="705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l-PL" sz="2700" kern="1200"/>
            <a:t>ODPŁATNOŚĆ </a:t>
          </a:r>
          <a:endParaRPr lang="en-US" sz="2700" kern="1200"/>
        </a:p>
      </dsp:txBody>
      <dsp:txXfrm>
        <a:off x="47805" y="4684326"/>
        <a:ext cx="6702065" cy="8836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F3F83-DCC0-C147-A648-E113B7C4839D}">
      <dsp:nvSpPr>
        <dsp:cNvPr id="0" name=""/>
        <dsp:cNvSpPr/>
      </dsp:nvSpPr>
      <dsp:spPr>
        <a:xfrm>
          <a:off x="0" y="17936"/>
          <a:ext cx="4639736" cy="580320"/>
        </a:xfrm>
        <a:prstGeom prst="roundRect">
          <a:avLst/>
        </a:prstGeom>
        <a:gradFill rotWithShape="0">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dirty="0">
              <a:solidFill>
                <a:schemeClr val="tx1"/>
              </a:solidFill>
            </a:rPr>
            <a:t>Innowacja, która ma być objęta ochroną patentową musi:</a:t>
          </a:r>
          <a:endParaRPr lang="en-US" sz="1600" kern="1200" dirty="0">
            <a:solidFill>
              <a:schemeClr val="tx1"/>
            </a:solidFill>
          </a:endParaRPr>
        </a:p>
      </dsp:txBody>
      <dsp:txXfrm>
        <a:off x="28329" y="46265"/>
        <a:ext cx="4583078" cy="523662"/>
      </dsp:txXfrm>
    </dsp:sp>
    <dsp:sp modelId="{4F21D0BB-9E8B-9F45-BA63-CC1AD0CC9FD9}">
      <dsp:nvSpPr>
        <dsp:cNvPr id="0" name=""/>
        <dsp:cNvSpPr/>
      </dsp:nvSpPr>
      <dsp:spPr>
        <a:xfrm>
          <a:off x="0" y="644336"/>
          <a:ext cx="4639736" cy="580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a:t>rozwiązywać określony problem;</a:t>
          </a:r>
          <a:endParaRPr lang="en-US" sz="1600" kern="1200"/>
        </a:p>
      </dsp:txBody>
      <dsp:txXfrm>
        <a:off x="28329" y="672665"/>
        <a:ext cx="4583078" cy="523662"/>
      </dsp:txXfrm>
    </dsp:sp>
    <dsp:sp modelId="{50014729-EC71-4B49-AC98-EA7E7214B6D1}">
      <dsp:nvSpPr>
        <dsp:cNvPr id="0" name=""/>
        <dsp:cNvSpPr/>
      </dsp:nvSpPr>
      <dsp:spPr>
        <a:xfrm>
          <a:off x="0" y="1270736"/>
          <a:ext cx="4639736" cy="580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a:t>być rozwiązaniem o charakterze technicznym;</a:t>
          </a:r>
          <a:endParaRPr lang="en-US" sz="1600" kern="1200"/>
        </a:p>
      </dsp:txBody>
      <dsp:txXfrm>
        <a:off x="28329" y="1299065"/>
        <a:ext cx="4583078" cy="523662"/>
      </dsp:txXfrm>
    </dsp:sp>
    <dsp:sp modelId="{6A6C8A3C-BE16-FC4E-93CB-EDC71B5D9A5C}">
      <dsp:nvSpPr>
        <dsp:cNvPr id="0" name=""/>
        <dsp:cNvSpPr/>
      </dsp:nvSpPr>
      <dsp:spPr>
        <a:xfrm>
          <a:off x="0" y="1897136"/>
          <a:ext cx="4639736" cy="580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a:t>być nowa na skalę światową;</a:t>
          </a:r>
          <a:endParaRPr lang="en-US" sz="1600" kern="1200"/>
        </a:p>
      </dsp:txBody>
      <dsp:txXfrm>
        <a:off x="28329" y="1925465"/>
        <a:ext cx="4583078" cy="523662"/>
      </dsp:txXfrm>
    </dsp:sp>
    <dsp:sp modelId="{1A9C65DF-DDEA-2F4A-BE2A-55097F734C58}">
      <dsp:nvSpPr>
        <dsp:cNvPr id="0" name=""/>
        <dsp:cNvSpPr/>
      </dsp:nvSpPr>
      <dsp:spPr>
        <a:xfrm>
          <a:off x="0" y="2523537"/>
          <a:ext cx="4639736" cy="580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a:t>posiadać poziom wynalazczy;</a:t>
          </a:r>
          <a:endParaRPr lang="en-US" sz="1600" kern="1200"/>
        </a:p>
      </dsp:txBody>
      <dsp:txXfrm>
        <a:off x="28329" y="2551866"/>
        <a:ext cx="4583078" cy="523662"/>
      </dsp:txXfrm>
    </dsp:sp>
    <dsp:sp modelId="{A4FB09A3-B740-7B48-A0C8-583A2F2846D3}">
      <dsp:nvSpPr>
        <dsp:cNvPr id="0" name=""/>
        <dsp:cNvSpPr/>
      </dsp:nvSpPr>
      <dsp:spPr>
        <a:xfrm>
          <a:off x="0" y="3149937"/>
          <a:ext cx="4639736" cy="580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l-PL" sz="1600" kern="1200"/>
            <a:t>nadawać się do przemysłowego stosowania.</a:t>
          </a:r>
          <a:endParaRPr lang="en-US" sz="1600" kern="1200"/>
        </a:p>
      </dsp:txBody>
      <dsp:txXfrm>
        <a:off x="28329" y="3178266"/>
        <a:ext cx="4583078" cy="5236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18176-DCCD-2E48-8085-01224E4DD05A}" type="datetimeFigureOut">
              <a:rPr lang="pl-PL" smtClean="0"/>
              <a:t>24.04.2024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B129A-972A-5A45-BDE5-FB20CF07463A}" type="slidenum">
              <a:rPr lang="pl-PL" smtClean="0"/>
              <a:t>‹#›</a:t>
            </a:fld>
            <a:endParaRPr lang="pl-PL"/>
          </a:p>
        </p:txBody>
      </p:sp>
    </p:spTree>
    <p:extLst>
      <p:ext uri="{BB962C8B-B14F-4D97-AF65-F5344CB8AC3E}">
        <p14:creationId xmlns:p14="http://schemas.microsoft.com/office/powerpoint/2010/main" val="1309229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ECF19F59-5716-2741-A82B-74D17259739A}" type="slidenum">
              <a:rPr lang="pl-PL" smtClean="0"/>
              <a:t>48</a:t>
            </a:fld>
            <a:endParaRPr lang="pl-PL"/>
          </a:p>
        </p:txBody>
      </p:sp>
    </p:spTree>
    <p:extLst>
      <p:ext uri="{BB962C8B-B14F-4D97-AF65-F5344CB8AC3E}">
        <p14:creationId xmlns:p14="http://schemas.microsoft.com/office/powerpoint/2010/main" val="4133894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483355C3-FC88-3041-80D0-9E957CDF224B}" type="slidenum">
              <a:rPr lang="pl-PL" smtClean="0"/>
              <a:t>70</a:t>
            </a:fld>
            <a:endParaRPr lang="pl-PL"/>
          </a:p>
        </p:txBody>
      </p:sp>
    </p:spTree>
    <p:extLst>
      <p:ext uri="{BB962C8B-B14F-4D97-AF65-F5344CB8AC3E}">
        <p14:creationId xmlns:p14="http://schemas.microsoft.com/office/powerpoint/2010/main" val="4248329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4/24/24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2175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4/24/24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505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4/24/24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7134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4/24/24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339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4/24/24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6440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4/24/24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2896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4/24/24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8198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4/24/24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135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4/24/24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7525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4/24/24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3025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4/24/24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536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4/24/24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01261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7" r:id="rId6"/>
    <p:sldLayoutId id="2147483692" r:id="rId7"/>
    <p:sldLayoutId id="2147483693" r:id="rId8"/>
    <p:sldLayoutId id="2147483694" r:id="rId9"/>
    <p:sldLayoutId id="2147483696" r:id="rId10"/>
    <p:sldLayoutId id="2147483695"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extmoose.com/2019/01/business-innovation/"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hyperlink" Target="http://www.thebluediamondgallery.com/wooden-tile/t/trademark.html" TargetMode="External"/><Relationship Id="rId2" Type="http://schemas.openxmlformats.org/officeDocument/2006/relationships/image" Target="../media/image8.jpg"/><Relationship Id="rId1" Type="http://schemas.openxmlformats.org/officeDocument/2006/relationships/slideLayout" Target="../slideLayouts/slideLayout9.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puroxiglobal.com/bottled-water-vs-tap-water/"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hyperlink" Target="https://poraj.com/sila-znaku-towarowego-jest-rozna-i-moze-sie-zmieniac/"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prp.gov.pl/pl" TargetMode="External"/><Relationship Id="rId2" Type="http://schemas.openxmlformats.org/officeDocument/2006/relationships/hyperlink" Target="https://www.tmdn.org/tmview/#/tmview"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Pizza_saver"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openclipart.org/detail/103357/best-quality-sticker"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icpedia.org/handwriting/e/expert.html" TargetMode="External"/><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www.pexels.com/photo/factory-2580319/" TargetMode="External"/><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3" Type="http://schemas.openxmlformats.org/officeDocument/2006/relationships/image" Target="file:////var/folders/tr/wkb7bjln1sx6s96l4k3bv7mw0000gn/T/com.microsoft.Word/WebArchiveCopyPasteTempFiles/patent-na-wynalazek-jak-chronic-pomysl-9b.jpg" TargetMode="External"/><Relationship Id="rId7" Type="http://schemas.openxmlformats.org/officeDocument/2006/relationships/image" Target="file:////var/folders/tr/wkb7bjln1sx6s96l4k3bv7mw0000gn/T/com.microsoft.Word/WebArchiveCopyPasteTempFiles/patent-na-wynalazek-jak-chronic-pomysl-9a.jpg" TargetMode="Externa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file:////var/folders/tr/wkb7bjln1sx6s96l4k3bv7mw0000gn/T/com.microsoft.Word/WebArchiveCopyPasteTempFiles/patent-na-wynalazek-jak-chronic-pomysl-9.jpg" TargetMode="External"/><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arti.puglia.it/arti-apulia-region-agency-for-technology-and-innovation" TargetMode="External"/><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9.xml"/><Relationship Id="rId5" Type="http://schemas.openxmlformats.org/officeDocument/2006/relationships/hyperlink" Target="https://creativecommons.org/licenses/by-nc/3.0/" TargetMode="External"/><Relationship Id="rId4" Type="http://schemas.openxmlformats.org/officeDocument/2006/relationships/hyperlink" Target="https://www.pngall.com/armchair-png" TargetMode="Externa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znakitowarowe-blog.pl/co-to-jest-wzor-uzytkowy/"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5.xml"/><Relationship Id="rId4" Type="http://schemas.openxmlformats.org/officeDocument/2006/relationships/image" Target="../media/image43.jpg"/></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uprp.gov.pl/sites/default/files/2019-12/ochrona_wzorow_uzytkowych_w_polsce.pdf"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openclipart.org/detail/21578"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file:////var/folders/tr/wkb7bjln1sx6s96l4k3bv7mw0000gn/T/com.microsoft.Word/WebArchiveCopyPasteTempFiles/patent-na-wynalazek-jak-chronic-pomysl-9.jp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pixabay.com/en/men-individual-group-community-311308/"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publicdomainpictures.net/en/view-image.php?image=212525&amp;picture=polish-money" TargetMode="External"/><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zoryprzemyslowe-blog.pl/spor-ilosc-dziurek-powierzchni-chleba/"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zoryprzemyslowe-blog.pl/spor-ilosc-dziurek-powierzchni-chleba/"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commons.wikimedia.org/wiki/File:EUIPO_logo_in_English.svg" TargetMode="Externa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flickr.com/photos/osipovva/45012724094" TargetMode="External"/><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de.wikipedia.org/wiki/Herkunftsbezeichnung" TargetMode="Externa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77.jpe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pikist.com/search?q=difference" TargetMode="External"/><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pngimg.com/download/94731" TargetMode="Externa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bytelix.com/guias/procesadores-intel-cual-elijo-parte-ii/" TargetMode="External"/><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pexels.com/photo/illuminated-light-bulb-2157840/" TargetMode="External"/><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peoplematters.in/blog/watercooler/responding-to-being-left-out-important-meetings-14994" TargetMode="External"/><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kitchenandresidentialdesign.com/2012/01/if-i-could-turn-back-time-blog-off-post.html" TargetMode="External"/><Relationship Id="rId2" Type="http://schemas.openxmlformats.org/officeDocument/2006/relationships/image" Target="../media/image85.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thebluediamondgallery.com/handwriting/i/independent.html" TargetMode="External"/><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priority-important-information-1714375/"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flickr.com/photos/68751915@N05/6848823919/" TargetMode="External"/><Relationship Id="rId2" Type="http://schemas.openxmlformats.org/officeDocument/2006/relationships/image" Target="../media/image87.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publicdomainpictures.net/en/view-image.php?image=155049&amp;picture=project-meeting-planning-sign" TargetMode="External"/><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allinonebyplucek.blogspot.com/2021/01/prawo-autorskie-i-gospodarcze-wasnosc.html" TargetMode="Externa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descr="Obraz zawierający tekst, osoba, w pomieszczeniu, ludzie&#10;&#10;Opis wygenerowany automatycznie">
            <a:extLst>
              <a:ext uri="{FF2B5EF4-FFF2-40B4-BE49-F238E27FC236}">
                <a16:creationId xmlns:a16="http://schemas.microsoft.com/office/drawing/2014/main" id="{F5962251-CFD0-3AEC-B680-B5AB99AFFAD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968" b="11154"/>
          <a:stretch/>
        </p:blipFill>
        <p:spPr>
          <a:xfrm>
            <a:off x="0" y="10"/>
            <a:ext cx="12192000" cy="6857990"/>
          </a:xfrm>
          <a:prstGeom prst="rect">
            <a:avLst/>
          </a:prstGeom>
        </p:spPr>
      </p:pic>
      <p:sp>
        <p:nvSpPr>
          <p:cNvPr id="2" name="Tytuł 1">
            <a:extLst>
              <a:ext uri="{FF2B5EF4-FFF2-40B4-BE49-F238E27FC236}">
                <a16:creationId xmlns:a16="http://schemas.microsoft.com/office/drawing/2014/main" id="{2DB84461-4BB3-4847-970A-CA54FBC43780}"/>
              </a:ext>
            </a:extLst>
          </p:cNvPr>
          <p:cNvSpPr>
            <a:spLocks noGrp="1"/>
          </p:cNvSpPr>
          <p:nvPr>
            <p:ph type="ctrTitle"/>
          </p:nvPr>
        </p:nvSpPr>
        <p:spPr>
          <a:xfrm>
            <a:off x="1371600" y="2057400"/>
            <a:ext cx="9486900" cy="1671509"/>
          </a:xfrm>
        </p:spPr>
        <p:txBody>
          <a:bodyPr>
            <a:normAutofit fontScale="90000"/>
          </a:bodyPr>
          <a:lstStyle/>
          <a:p>
            <a:r>
              <a:rPr lang="pl-PL" dirty="0">
                <a:solidFill>
                  <a:srgbClr val="FFFFFF"/>
                </a:solidFill>
                <a:highlight>
                  <a:srgbClr val="C0C0C0"/>
                </a:highlight>
                <a:latin typeface="Helvetica" pitchFamily="2" charset="0"/>
                <a:ea typeface="Tahoma" panose="020B0604030504040204" pitchFamily="34" charset="0"/>
                <a:cs typeface="Tahoma" panose="020B0604030504040204" pitchFamily="34" charset="0"/>
              </a:rPr>
              <a:t>Ochrona własności przemysłowej</a:t>
            </a:r>
          </a:p>
        </p:txBody>
      </p:sp>
      <p:sp>
        <p:nvSpPr>
          <p:cNvPr id="3" name="Podtytuł 2">
            <a:extLst>
              <a:ext uri="{FF2B5EF4-FFF2-40B4-BE49-F238E27FC236}">
                <a16:creationId xmlns:a16="http://schemas.microsoft.com/office/drawing/2014/main" id="{D786CDA8-F1DB-6C46-ABAD-58DC7A64885F}"/>
              </a:ext>
            </a:extLst>
          </p:cNvPr>
          <p:cNvSpPr>
            <a:spLocks noGrp="1"/>
          </p:cNvSpPr>
          <p:nvPr>
            <p:ph type="subTitle" idx="1"/>
          </p:nvPr>
        </p:nvSpPr>
        <p:spPr>
          <a:xfrm>
            <a:off x="1918739" y="4507627"/>
            <a:ext cx="8115300" cy="685799"/>
          </a:xfrm>
        </p:spPr>
        <p:txBody>
          <a:bodyPr>
            <a:normAutofit/>
          </a:bodyPr>
          <a:lstStyle/>
          <a:p>
            <a:r>
              <a:rPr lang="pl-PL" sz="2200" dirty="0">
                <a:solidFill>
                  <a:srgbClr val="FFFFFF"/>
                </a:solidFill>
                <a:highlight>
                  <a:srgbClr val="808080"/>
                </a:highlight>
                <a:latin typeface="Helvetica" pitchFamily="2" charset="0"/>
                <a:ea typeface="Tahoma" panose="020B0604030504040204" pitchFamily="34" charset="0"/>
                <a:cs typeface="Tahoma" panose="020B0604030504040204" pitchFamily="34" charset="0"/>
              </a:rPr>
              <a:t>Agnieszka Kwiecień-</a:t>
            </a:r>
            <a:r>
              <a:rPr lang="pl-PL" sz="2200" dirty="0" err="1">
                <a:solidFill>
                  <a:srgbClr val="FFFFFF"/>
                </a:solidFill>
                <a:highlight>
                  <a:srgbClr val="808080"/>
                </a:highlight>
                <a:latin typeface="Helvetica" pitchFamily="2" charset="0"/>
                <a:ea typeface="Tahoma" panose="020B0604030504040204" pitchFamily="34" charset="0"/>
                <a:cs typeface="Tahoma" panose="020B0604030504040204" pitchFamily="34" charset="0"/>
              </a:rPr>
              <a:t>MAdej</a:t>
            </a:r>
            <a:endParaRPr lang="pl-PL" sz="2200" dirty="0">
              <a:solidFill>
                <a:srgbClr val="FFFFFF"/>
              </a:solidFill>
              <a:highlight>
                <a:srgbClr val="808080"/>
              </a:highlight>
              <a:latin typeface="Helvetica" pitchFamily="2" charset="0"/>
              <a:ea typeface="Tahoma" panose="020B0604030504040204" pitchFamily="34" charset="0"/>
              <a:cs typeface="Tahoma" panose="020B0604030504040204" pitchFamily="34" charset="0"/>
            </a:endParaRPr>
          </a:p>
        </p:txBody>
      </p:sp>
      <p:sp>
        <p:nvSpPr>
          <p:cNvPr id="7" name="pole tekstowe 6">
            <a:extLst>
              <a:ext uri="{FF2B5EF4-FFF2-40B4-BE49-F238E27FC236}">
                <a16:creationId xmlns:a16="http://schemas.microsoft.com/office/drawing/2014/main" id="{FC1E3BDF-7458-7039-A4F0-C4A7DE03AEDC}"/>
              </a:ext>
            </a:extLst>
          </p:cNvPr>
          <p:cNvSpPr txBox="1"/>
          <p:nvPr/>
        </p:nvSpPr>
        <p:spPr>
          <a:xfrm>
            <a:off x="10034039" y="6657945"/>
            <a:ext cx="2157962"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nextmoose.com/2019/01/business-innovation/">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92637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67A75461-1B6E-5B43-BC27-F2C2B7F24F90}"/>
              </a:ext>
            </a:extLst>
          </p:cNvPr>
          <p:cNvSpPr>
            <a:spLocks noGrp="1"/>
          </p:cNvSpPr>
          <p:nvPr>
            <p:ph type="title"/>
          </p:nvPr>
        </p:nvSpPr>
        <p:spPr>
          <a:xfrm>
            <a:off x="838200" y="556995"/>
            <a:ext cx="10515600" cy="1133693"/>
          </a:xfrm>
        </p:spPr>
        <p:txBody>
          <a:bodyPr>
            <a:normAutofit/>
          </a:bodyPr>
          <a:lstStyle/>
          <a:p>
            <a:r>
              <a:rPr lang="pl-PL" sz="4800">
                <a:latin typeface="Helvetica" pitchFamily="2" charset="0"/>
              </a:rPr>
              <a:t>Korzyści z uzyskania ochrony prawnej</a:t>
            </a:r>
          </a:p>
        </p:txBody>
      </p:sp>
      <p:graphicFrame>
        <p:nvGraphicFramePr>
          <p:cNvPr id="17" name="Symbol zastępczy zawartości 5">
            <a:extLst>
              <a:ext uri="{FF2B5EF4-FFF2-40B4-BE49-F238E27FC236}">
                <a16:creationId xmlns:a16="http://schemas.microsoft.com/office/drawing/2014/main" id="{DF52CDC5-D268-6C49-EE1B-8A6E13AFF76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726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Symbol zastępczy obrazu 5">
            <a:extLst>
              <a:ext uri="{FF2B5EF4-FFF2-40B4-BE49-F238E27FC236}">
                <a16:creationId xmlns:a16="http://schemas.microsoft.com/office/drawing/2014/main" id="{8273B19B-44CA-7F4B-A38C-EFA596FEE582}"/>
              </a:ext>
            </a:extLst>
          </p:cNvPr>
          <p:cNvPicPr>
            <a:picLocks noGrp="1" noChangeAspect="1"/>
          </p:cNvPicPr>
          <p:nvPr>
            <p:ph type="pic" idx="1"/>
          </p:nvPr>
        </p:nvPicPr>
        <p:blipFill rotWithShape="1">
          <a:blip r:embed="rId2">
            <a:extLst>
              <a:ext uri="{837473B0-CC2E-450A-ABE3-18F120FF3D39}">
                <a1611:picAttrSrcUrl xmlns:a1611="http://schemas.microsoft.com/office/drawing/2016/11/main" r:id="rId3"/>
              </a:ext>
            </a:extLst>
          </a:blip>
          <a:srcRect t="7865" b="7865"/>
          <a:stretch/>
        </p:blipFill>
        <p:spPr>
          <a:xfrm>
            <a:off x="1" y="10"/>
            <a:ext cx="12191999" cy="6857990"/>
          </a:xfrm>
          <a:prstGeom prst="rect">
            <a:avLst/>
          </a:prstGeom>
        </p:spPr>
      </p:pic>
      <p:sp>
        <p:nvSpPr>
          <p:cNvPr id="16" name="Rectangle 15">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ytuł 2">
            <a:extLst>
              <a:ext uri="{FF2B5EF4-FFF2-40B4-BE49-F238E27FC236}">
                <a16:creationId xmlns:a16="http://schemas.microsoft.com/office/drawing/2014/main" id="{F7C1A448-4A78-1544-8D45-126D09D67E63}"/>
              </a:ext>
            </a:extLst>
          </p:cNvPr>
          <p:cNvSpPr>
            <a:spLocks noGrp="1"/>
          </p:cNvSpPr>
          <p:nvPr>
            <p:ph type="title"/>
          </p:nvPr>
        </p:nvSpPr>
        <p:spPr>
          <a:xfrm>
            <a:off x="4985517" y="3331444"/>
            <a:ext cx="6470692" cy="1229306"/>
          </a:xfrm>
        </p:spPr>
        <p:txBody>
          <a:bodyPr vert="horz" lIns="91440" tIns="45720" rIns="91440" bIns="45720" rtlCol="0" anchor="b">
            <a:normAutofit/>
          </a:bodyPr>
          <a:lstStyle/>
          <a:p>
            <a:pPr>
              <a:lnSpc>
                <a:spcPct val="90000"/>
              </a:lnSpc>
            </a:pPr>
            <a:r>
              <a:rPr lang="en-US" sz="5400">
                <a:solidFill>
                  <a:schemeClr val="bg1"/>
                </a:solidFill>
              </a:rPr>
              <a:t>ZNAKI TOWAROWE</a:t>
            </a:r>
          </a:p>
        </p:txBody>
      </p:sp>
      <p:cxnSp>
        <p:nvCxnSpPr>
          <p:cNvPr id="18" name="Straight Connector 17">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ymbol zastępczy tekstu 3">
            <a:extLst>
              <a:ext uri="{FF2B5EF4-FFF2-40B4-BE49-F238E27FC236}">
                <a16:creationId xmlns:a16="http://schemas.microsoft.com/office/drawing/2014/main" id="{C67B4CA0-F171-4A46-B096-3C845B930AD3}"/>
              </a:ext>
            </a:extLst>
          </p:cNvPr>
          <p:cNvSpPr>
            <a:spLocks noGrp="1"/>
          </p:cNvSpPr>
          <p:nvPr>
            <p:ph type="body" sz="half" idx="2"/>
          </p:nvPr>
        </p:nvSpPr>
        <p:spPr/>
        <p:txBody>
          <a:bodyPr/>
          <a:lstStyle/>
          <a:p>
            <a:endParaRPr lang="pl-PL"/>
          </a:p>
        </p:txBody>
      </p:sp>
      <p:sp>
        <p:nvSpPr>
          <p:cNvPr id="7" name="pole tekstowe 6">
            <a:extLst>
              <a:ext uri="{FF2B5EF4-FFF2-40B4-BE49-F238E27FC236}">
                <a16:creationId xmlns:a16="http://schemas.microsoft.com/office/drawing/2014/main" id="{CA139960-5479-2C4F-9789-2CB4C85F2B1E}"/>
              </a:ext>
            </a:extLst>
          </p:cNvPr>
          <p:cNvSpPr txBox="1"/>
          <p:nvPr/>
        </p:nvSpPr>
        <p:spPr>
          <a:xfrm>
            <a:off x="10110982" y="6657945"/>
            <a:ext cx="2081018"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www.thebluediamondgallery.com/wooden-tile/t/trademark.html">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13860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cxnSp>
        <p:nvCxnSpPr>
          <p:cNvPr id="22" name="Straight Connector 2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ytuł 4">
            <a:extLst>
              <a:ext uri="{FF2B5EF4-FFF2-40B4-BE49-F238E27FC236}">
                <a16:creationId xmlns:a16="http://schemas.microsoft.com/office/drawing/2014/main" id="{E2A4CC4C-BA2B-A345-8879-8108FC395D85}"/>
              </a:ext>
            </a:extLst>
          </p:cNvPr>
          <p:cNvSpPr>
            <a:spLocks noGrp="1"/>
          </p:cNvSpPr>
          <p:nvPr>
            <p:ph type="title"/>
          </p:nvPr>
        </p:nvSpPr>
        <p:spPr>
          <a:xfrm>
            <a:off x="8141110" y="639098"/>
            <a:ext cx="3401961" cy="3494790"/>
          </a:xfrm>
        </p:spPr>
        <p:txBody>
          <a:bodyPr vert="horz" lIns="91440" tIns="45720" rIns="91440" bIns="45720" rtlCol="0" anchor="b">
            <a:normAutofit/>
          </a:bodyPr>
          <a:lstStyle/>
          <a:p>
            <a:pPr>
              <a:lnSpc>
                <a:spcPct val="90000"/>
              </a:lnSpc>
            </a:pPr>
            <a:r>
              <a:rPr lang="en-US" sz="3600" dirty="0">
                <a:solidFill>
                  <a:schemeClr val="tx1">
                    <a:lumMod val="85000"/>
                    <a:lumOff val="15000"/>
                  </a:schemeClr>
                </a:solidFill>
              </a:rPr>
              <a:t>DO CZEGO SŁUŻY ZNAK TOWAROWY?</a:t>
            </a:r>
          </a:p>
        </p:txBody>
      </p:sp>
      <p:pic>
        <p:nvPicPr>
          <p:cNvPr id="8" name="Symbol zastępczy zawartości 7" descr="Obraz zawierający woda pitna, napoje, zastawa stołowa&#10;&#10;Opis wygenerowany automatycznie">
            <a:extLst>
              <a:ext uri="{FF2B5EF4-FFF2-40B4-BE49-F238E27FC236}">
                <a16:creationId xmlns:a16="http://schemas.microsoft.com/office/drawing/2014/main" id="{7918E01A-3794-104A-9DDF-2E03BC0CA9F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33999" y="867276"/>
            <a:ext cx="6912217" cy="4599766"/>
          </a:xfrm>
          <a:prstGeom prst="rect">
            <a:avLst/>
          </a:prstGeom>
        </p:spPr>
      </p:pic>
      <p:cxnSp>
        <p:nvCxnSpPr>
          <p:cNvPr id="26" name="Straight Connector 2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9" name="pole tekstowe 8">
            <a:extLst>
              <a:ext uri="{FF2B5EF4-FFF2-40B4-BE49-F238E27FC236}">
                <a16:creationId xmlns:a16="http://schemas.microsoft.com/office/drawing/2014/main" id="{FB93D806-3645-5F4E-ACFB-3418F12AF6FB}"/>
              </a:ext>
            </a:extLst>
          </p:cNvPr>
          <p:cNvSpPr txBox="1"/>
          <p:nvPr/>
        </p:nvSpPr>
        <p:spPr>
          <a:xfrm>
            <a:off x="5465197" y="5266987"/>
            <a:ext cx="2081019"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puroxiglobal.com/bottled-water-vs-tap-water/">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3420692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08D2282-2067-F848-B8D0-FF01447F45F8}"/>
              </a:ext>
            </a:extLst>
          </p:cNvPr>
          <p:cNvSpPr>
            <a:spLocks noGrp="1"/>
          </p:cNvSpPr>
          <p:nvPr>
            <p:ph type="title"/>
          </p:nvPr>
        </p:nvSpPr>
        <p:spPr>
          <a:xfrm>
            <a:off x="643467" y="634946"/>
            <a:ext cx="3689094" cy="5055904"/>
          </a:xfrm>
        </p:spPr>
        <p:txBody>
          <a:bodyPr anchor="ctr">
            <a:normAutofit/>
          </a:bodyPr>
          <a:lstStyle/>
          <a:p>
            <a:pPr algn="r"/>
            <a:r>
              <a:rPr lang="pl-PL" sz="4600"/>
              <a:t>ZNAK TOWAROWY MUSI</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graphicFrame>
        <p:nvGraphicFramePr>
          <p:cNvPr id="21" name="Symbol zastępczy zawartości 2">
            <a:extLst>
              <a:ext uri="{FF2B5EF4-FFF2-40B4-BE49-F238E27FC236}">
                <a16:creationId xmlns:a16="http://schemas.microsoft.com/office/drawing/2014/main" id="{BF283B1D-3654-4C25-B608-AEB3789EB313}"/>
              </a:ext>
            </a:extLst>
          </p:cNvPr>
          <p:cNvGraphicFramePr>
            <a:graphicFrameLocks noGrp="1"/>
          </p:cNvGraphicFramePr>
          <p:nvPr>
            <p:ph idx="1"/>
            <p:extLst>
              <p:ext uri="{D42A27DB-BD31-4B8C-83A1-F6EECF244321}">
                <p14:modId xmlns:p14="http://schemas.microsoft.com/office/powerpoint/2010/main" val="3473846069"/>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417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CC2DCEF-EEB9-6C47-C9F5-5E366CE5D445}"/>
              </a:ext>
            </a:extLst>
          </p:cNvPr>
          <p:cNvSpPr>
            <a:spLocks noGrp="1"/>
          </p:cNvSpPr>
          <p:nvPr>
            <p:ph type="title"/>
          </p:nvPr>
        </p:nvSpPr>
        <p:spPr>
          <a:xfrm>
            <a:off x="566924" y="765768"/>
            <a:ext cx="6402597" cy="1063244"/>
          </a:xfrm>
        </p:spPr>
        <p:txBody>
          <a:bodyPr vert="horz" lIns="91440" tIns="45720" rIns="91440" bIns="45720" rtlCol="0" anchor="t">
            <a:normAutofit/>
          </a:bodyPr>
          <a:lstStyle/>
          <a:p>
            <a:r>
              <a:rPr lang="en-US" sz="4800" dirty="0" err="1"/>
              <a:t>Zdolność</a:t>
            </a:r>
            <a:r>
              <a:rPr lang="en-US" sz="4800" dirty="0"/>
              <a:t> </a:t>
            </a:r>
            <a:r>
              <a:rPr lang="en-US" sz="4800" dirty="0" err="1"/>
              <a:t>odróżniająca</a:t>
            </a:r>
            <a:endParaRPr lang="en-US" sz="4800" dirty="0"/>
          </a:p>
        </p:txBody>
      </p:sp>
      <p:pic>
        <p:nvPicPr>
          <p:cNvPr id="5" name="Symbol zastępczy zawartości 4">
            <a:extLst>
              <a:ext uri="{FF2B5EF4-FFF2-40B4-BE49-F238E27FC236}">
                <a16:creationId xmlns:a16="http://schemas.microsoft.com/office/drawing/2014/main" id="{4232BD13-0FD8-A14F-3AA9-4DCF6D019B32}"/>
              </a:ext>
            </a:extLst>
          </p:cNvPr>
          <p:cNvPicPr>
            <a:picLocks noGrp="1" noChangeAspect="1"/>
          </p:cNvPicPr>
          <p:nvPr>
            <p:ph idx="1"/>
          </p:nvPr>
        </p:nvPicPr>
        <p:blipFill rotWithShape="1">
          <a:blip r:embed="rId2"/>
          <a:srcRect b="1867"/>
          <a:stretch/>
        </p:blipFill>
        <p:spPr>
          <a:xfrm>
            <a:off x="-1" y="1634280"/>
            <a:ext cx="12225010" cy="4048055"/>
          </a:xfrm>
          <a:prstGeom prst="rect">
            <a:avLst/>
          </a:prstGeom>
        </p:spPr>
      </p:pic>
      <p:sp>
        <p:nvSpPr>
          <p:cNvPr id="6" name="pole tekstowe 5">
            <a:extLst>
              <a:ext uri="{FF2B5EF4-FFF2-40B4-BE49-F238E27FC236}">
                <a16:creationId xmlns:a16="http://schemas.microsoft.com/office/drawing/2014/main" id="{504CACBC-6AFE-7F9A-72CF-2BBAEB3E2B2D}"/>
              </a:ext>
            </a:extLst>
          </p:cNvPr>
          <p:cNvSpPr txBox="1"/>
          <p:nvPr/>
        </p:nvSpPr>
        <p:spPr>
          <a:xfrm>
            <a:off x="326571" y="6200902"/>
            <a:ext cx="10972800" cy="923330"/>
          </a:xfrm>
          <a:prstGeom prst="rect">
            <a:avLst/>
          </a:prstGeom>
          <a:noFill/>
        </p:spPr>
        <p:txBody>
          <a:bodyPr wrap="square" rtlCol="0">
            <a:spAutoFit/>
          </a:bodyPr>
          <a:lstStyle/>
          <a:p>
            <a:r>
              <a:rPr lang="pl-PL" dirty="0"/>
              <a:t>Źródło: autor nieznany, Siła znaku towarowego jest różna i może się zmieniać, </a:t>
            </a:r>
            <a:r>
              <a:rPr lang="pl-PL" dirty="0">
                <a:hlinkClick r:id="rId3"/>
              </a:rPr>
              <a:t>https://poraj.com/sila-znaku-towarowego-jest-rozna-i-moze-sie-zmieniac/</a:t>
            </a:r>
            <a:r>
              <a:rPr lang="pl-PL" dirty="0"/>
              <a:t>, dostęp: 1.03.2024 r. </a:t>
            </a:r>
          </a:p>
          <a:p>
            <a:endParaRPr lang="pl-PL" dirty="0"/>
          </a:p>
        </p:txBody>
      </p:sp>
    </p:spTree>
    <p:extLst>
      <p:ext uri="{BB962C8B-B14F-4D97-AF65-F5344CB8AC3E}">
        <p14:creationId xmlns:p14="http://schemas.microsoft.com/office/powerpoint/2010/main" val="2153158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B6A347-2E61-8F49-86D1-9759294C971A}"/>
              </a:ext>
            </a:extLst>
          </p:cNvPr>
          <p:cNvSpPr>
            <a:spLocks noGrp="1"/>
          </p:cNvSpPr>
          <p:nvPr>
            <p:ph type="title"/>
          </p:nvPr>
        </p:nvSpPr>
        <p:spPr>
          <a:xfrm>
            <a:off x="565150" y="300482"/>
            <a:ext cx="11176276" cy="1268984"/>
          </a:xfrm>
        </p:spPr>
        <p:txBody>
          <a:bodyPr>
            <a:normAutofit fontScale="90000"/>
          </a:bodyPr>
          <a:lstStyle/>
          <a:p>
            <a:r>
              <a:rPr lang="pl-PL" dirty="0"/>
              <a:t>Rodzaje znaków towarowych - Forma przedstawienia</a:t>
            </a:r>
          </a:p>
        </p:txBody>
      </p:sp>
      <p:sp>
        <p:nvSpPr>
          <p:cNvPr id="3" name="Symbol zastępczy zawartości 2">
            <a:extLst>
              <a:ext uri="{FF2B5EF4-FFF2-40B4-BE49-F238E27FC236}">
                <a16:creationId xmlns:a16="http://schemas.microsoft.com/office/drawing/2014/main" id="{E3945A73-F1D2-1E44-9455-F44D38493BDC}"/>
              </a:ext>
            </a:extLst>
          </p:cNvPr>
          <p:cNvSpPr>
            <a:spLocks noGrp="1"/>
          </p:cNvSpPr>
          <p:nvPr>
            <p:ph idx="1"/>
          </p:nvPr>
        </p:nvSpPr>
        <p:spPr/>
        <p:txBody>
          <a:bodyPr>
            <a:noAutofit/>
          </a:bodyPr>
          <a:lstStyle/>
          <a:p>
            <a:pPr>
              <a:spcBef>
                <a:spcPts val="0"/>
              </a:spcBef>
              <a:spcAft>
                <a:spcPts val="0"/>
              </a:spcAft>
            </a:pPr>
            <a:r>
              <a:rPr lang="pl-PL" sz="1800" dirty="0">
                <a:solidFill>
                  <a:srgbClr val="FF0000"/>
                </a:solidFill>
              </a:rPr>
              <a:t>znaki słowne, </a:t>
            </a:r>
          </a:p>
          <a:p>
            <a:pPr>
              <a:spcBef>
                <a:spcPts val="0"/>
              </a:spcBef>
              <a:spcAft>
                <a:spcPts val="0"/>
              </a:spcAft>
            </a:pPr>
            <a:r>
              <a:rPr lang="pl-PL" sz="1800" dirty="0">
                <a:solidFill>
                  <a:srgbClr val="FF0000"/>
                </a:solidFill>
              </a:rPr>
              <a:t>graficzne, </a:t>
            </a:r>
          </a:p>
          <a:p>
            <a:pPr>
              <a:spcBef>
                <a:spcPts val="0"/>
              </a:spcBef>
              <a:spcAft>
                <a:spcPts val="0"/>
              </a:spcAft>
            </a:pPr>
            <a:r>
              <a:rPr lang="pl-PL" sz="1800" dirty="0">
                <a:solidFill>
                  <a:srgbClr val="FF0000"/>
                </a:solidFill>
              </a:rPr>
              <a:t>słowno-graficzne</a:t>
            </a:r>
            <a:r>
              <a:rPr lang="pl-PL" sz="1800" dirty="0"/>
              <a:t>,  </a:t>
            </a:r>
          </a:p>
          <a:p>
            <a:pPr>
              <a:spcBef>
                <a:spcPts val="0"/>
              </a:spcBef>
              <a:spcAft>
                <a:spcPts val="0"/>
              </a:spcAft>
            </a:pPr>
            <a:r>
              <a:rPr lang="pl-PL" sz="1800" dirty="0">
                <a:solidFill>
                  <a:schemeClr val="tx2"/>
                </a:solidFill>
              </a:rPr>
              <a:t>przestrzenne,</a:t>
            </a:r>
          </a:p>
          <a:p>
            <a:pPr>
              <a:spcBef>
                <a:spcPts val="0"/>
              </a:spcBef>
              <a:spcAft>
                <a:spcPts val="0"/>
              </a:spcAft>
            </a:pPr>
            <a:r>
              <a:rPr lang="pl-PL" sz="1800" dirty="0">
                <a:solidFill>
                  <a:schemeClr val="tx2"/>
                </a:solidFill>
              </a:rPr>
              <a:t>pozycyjne, </a:t>
            </a:r>
          </a:p>
          <a:p>
            <a:pPr>
              <a:spcBef>
                <a:spcPts val="0"/>
              </a:spcBef>
              <a:spcAft>
                <a:spcPts val="0"/>
              </a:spcAft>
            </a:pPr>
            <a:r>
              <a:rPr lang="pl-PL" sz="1800" dirty="0">
                <a:solidFill>
                  <a:schemeClr val="tx2"/>
                </a:solidFill>
              </a:rPr>
              <a:t>dźwiękowe; </a:t>
            </a:r>
          </a:p>
          <a:p>
            <a:pPr>
              <a:spcBef>
                <a:spcPts val="0"/>
              </a:spcBef>
              <a:spcAft>
                <a:spcPts val="0"/>
              </a:spcAft>
            </a:pPr>
            <a:r>
              <a:rPr lang="pl-PL" sz="1800" dirty="0">
                <a:solidFill>
                  <a:schemeClr val="tx2"/>
                </a:solidFill>
              </a:rPr>
              <a:t>kolor; </a:t>
            </a:r>
          </a:p>
          <a:p>
            <a:pPr>
              <a:spcBef>
                <a:spcPts val="0"/>
              </a:spcBef>
              <a:spcAft>
                <a:spcPts val="0"/>
              </a:spcAft>
            </a:pPr>
            <a:r>
              <a:rPr lang="pl-PL" sz="1800" dirty="0">
                <a:solidFill>
                  <a:schemeClr val="tx2"/>
                </a:solidFill>
              </a:rPr>
              <a:t>deseń; </a:t>
            </a:r>
          </a:p>
          <a:p>
            <a:pPr>
              <a:spcBef>
                <a:spcPts val="0"/>
              </a:spcBef>
              <a:spcAft>
                <a:spcPts val="0"/>
              </a:spcAft>
            </a:pPr>
            <a:r>
              <a:rPr lang="pl-PL" sz="1800" dirty="0">
                <a:solidFill>
                  <a:schemeClr val="tx2"/>
                </a:solidFill>
              </a:rPr>
              <a:t>ruchome; </a:t>
            </a:r>
          </a:p>
          <a:p>
            <a:pPr>
              <a:spcBef>
                <a:spcPts val="0"/>
              </a:spcBef>
              <a:spcAft>
                <a:spcPts val="0"/>
              </a:spcAft>
            </a:pPr>
            <a:r>
              <a:rPr lang="pl-PL" sz="1800" dirty="0">
                <a:solidFill>
                  <a:schemeClr val="tx2"/>
                </a:solidFill>
              </a:rPr>
              <a:t>multimedialne; </a:t>
            </a:r>
          </a:p>
          <a:p>
            <a:pPr>
              <a:spcBef>
                <a:spcPts val="0"/>
              </a:spcBef>
              <a:spcAft>
                <a:spcPts val="0"/>
              </a:spcAft>
            </a:pPr>
            <a:r>
              <a:rPr lang="pl-PL" sz="1800" dirty="0">
                <a:solidFill>
                  <a:schemeClr val="tx2"/>
                </a:solidFill>
              </a:rPr>
              <a:t>hologramy, </a:t>
            </a:r>
          </a:p>
          <a:p>
            <a:pPr>
              <a:spcBef>
                <a:spcPts val="0"/>
              </a:spcBef>
              <a:spcAft>
                <a:spcPts val="0"/>
              </a:spcAft>
            </a:pPr>
            <a:r>
              <a:rPr lang="pl-PL" sz="1800" dirty="0">
                <a:solidFill>
                  <a:schemeClr val="tx2"/>
                </a:solidFill>
              </a:rPr>
              <a:t>inne</a:t>
            </a:r>
          </a:p>
        </p:txBody>
      </p:sp>
      <p:pic>
        <p:nvPicPr>
          <p:cNvPr id="1026" name="Picture 2" descr="znak towarowy graficzny orlen">
            <a:extLst>
              <a:ext uri="{FF2B5EF4-FFF2-40B4-BE49-F238E27FC236}">
                <a16:creationId xmlns:a16="http://schemas.microsoft.com/office/drawing/2014/main" id="{ECCA0653-74F9-DB48-B6A0-71F5EC03D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7005" y="1589024"/>
            <a:ext cx="1219200" cy="901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nak towarowy słowno-graficzny orlen">
            <a:extLst>
              <a:ext uri="{FF2B5EF4-FFF2-40B4-BE49-F238E27FC236}">
                <a16:creationId xmlns:a16="http://schemas.microsoft.com/office/drawing/2014/main" id="{7B7DD070-1EC1-8348-9966-879FCADF3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005" y="2858008"/>
            <a:ext cx="1828800" cy="109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znak towarowy przestrzenny stacja benzynowa">
            <a:extLst>
              <a:ext uri="{FF2B5EF4-FFF2-40B4-BE49-F238E27FC236}">
                <a16:creationId xmlns:a16="http://schemas.microsoft.com/office/drawing/2014/main" id="{E2F3BA58-0AB9-0747-AF0B-2261801742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005" y="4317492"/>
            <a:ext cx="19812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znak towarowy pozycyjny podeszwa buta">
            <a:extLst>
              <a:ext uri="{FF2B5EF4-FFF2-40B4-BE49-F238E27FC236}">
                <a16:creationId xmlns:a16="http://schemas.microsoft.com/office/drawing/2014/main" id="{60DD415A-63F6-BA48-ADA4-2F7632FF9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360" y="1569466"/>
            <a:ext cx="20447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znak towarowy dźwiękowy zapis nutowy na dwóch pięcioliniach">
            <a:extLst>
              <a:ext uri="{FF2B5EF4-FFF2-40B4-BE49-F238E27FC236}">
                <a16:creationId xmlns:a16="http://schemas.microsoft.com/office/drawing/2014/main" id="{296FE5B9-98F0-8B4C-8D2F-8427704F79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6208" y="3240216"/>
            <a:ext cx="3378200" cy="1168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znak towarowy ruchomy przedstawiający obiekt zmieniający swoje położenie">
            <a:extLst>
              <a:ext uri="{FF2B5EF4-FFF2-40B4-BE49-F238E27FC236}">
                <a16:creationId xmlns:a16="http://schemas.microsoft.com/office/drawing/2014/main" id="{5A5B896D-A981-484E-8E1D-58B281664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9186" y="4408616"/>
            <a:ext cx="2628900" cy="158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961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967A74-C982-09FE-6BAD-C1B17795E563}"/>
              </a:ext>
            </a:extLst>
          </p:cNvPr>
          <p:cNvSpPr>
            <a:spLocks noGrp="1"/>
          </p:cNvSpPr>
          <p:nvPr>
            <p:ph type="title"/>
          </p:nvPr>
        </p:nvSpPr>
        <p:spPr/>
        <p:txBody>
          <a:bodyPr>
            <a:normAutofit/>
          </a:bodyPr>
          <a:lstStyle/>
          <a:p>
            <a:r>
              <a:rPr lang="pl-PL" dirty="0"/>
              <a:t>Rodzaje znaków - Stopień znajomości znaków</a:t>
            </a:r>
          </a:p>
        </p:txBody>
      </p:sp>
      <p:graphicFrame>
        <p:nvGraphicFramePr>
          <p:cNvPr id="4" name="Symbol zastępczy zawartości 3">
            <a:extLst>
              <a:ext uri="{FF2B5EF4-FFF2-40B4-BE49-F238E27FC236}">
                <a16:creationId xmlns:a16="http://schemas.microsoft.com/office/drawing/2014/main" id="{95EA0444-F108-BCC8-F4F4-8315B7773402}"/>
              </a:ext>
            </a:extLst>
          </p:cNvPr>
          <p:cNvGraphicFramePr>
            <a:graphicFrameLocks noGrp="1"/>
          </p:cNvGraphicFramePr>
          <p:nvPr>
            <p:ph idx="1"/>
          </p:nvPr>
        </p:nvGraphicFramePr>
        <p:xfrm>
          <a:off x="565150" y="2160588"/>
          <a:ext cx="733583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5517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10525526-BE8C-2D49-B52A-5B15436CE60E}"/>
              </a:ext>
            </a:extLst>
          </p:cNvPr>
          <p:cNvSpPr>
            <a:spLocks noGrp="1"/>
          </p:cNvSpPr>
          <p:nvPr>
            <p:ph type="title"/>
          </p:nvPr>
        </p:nvSpPr>
        <p:spPr>
          <a:xfrm>
            <a:off x="492370" y="516835"/>
            <a:ext cx="3084844" cy="5772840"/>
          </a:xfrm>
        </p:spPr>
        <p:txBody>
          <a:bodyPr anchor="ctr">
            <a:normAutofit/>
          </a:bodyPr>
          <a:lstStyle/>
          <a:p>
            <a:r>
              <a:rPr lang="pl-PL" sz="3300">
                <a:solidFill>
                  <a:schemeClr val="bg1"/>
                </a:solidFill>
              </a:rPr>
              <a:t>OCHRONA ZNAKÓW TOWAROWYCH:</a:t>
            </a:r>
          </a:p>
        </p:txBody>
      </p:sp>
      <p:graphicFrame>
        <p:nvGraphicFramePr>
          <p:cNvPr id="5" name="Symbol zastępczy zawartości 2">
            <a:extLst>
              <a:ext uri="{FF2B5EF4-FFF2-40B4-BE49-F238E27FC236}">
                <a16:creationId xmlns:a16="http://schemas.microsoft.com/office/drawing/2014/main" id="{F9FB5FBF-E678-493D-85A5-82DFBC74C7CD}"/>
              </a:ext>
            </a:extLst>
          </p:cNvPr>
          <p:cNvGraphicFramePr>
            <a:graphicFrameLocks noGrp="1"/>
          </p:cNvGraphicFramePr>
          <p:nvPr>
            <p:ph idx="1"/>
            <p:extLst>
              <p:ext uri="{D42A27DB-BD31-4B8C-83A1-F6EECF244321}">
                <p14:modId xmlns:p14="http://schemas.microsoft.com/office/powerpoint/2010/main" val="351022540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223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2DEF07-D57D-0644-AA78-89FDCD9E5659}"/>
              </a:ext>
            </a:extLst>
          </p:cNvPr>
          <p:cNvSpPr>
            <a:spLocks noGrp="1"/>
          </p:cNvSpPr>
          <p:nvPr>
            <p:ph type="title"/>
          </p:nvPr>
        </p:nvSpPr>
        <p:spPr>
          <a:xfrm>
            <a:off x="566924" y="765768"/>
            <a:ext cx="6402597" cy="1063244"/>
          </a:xfrm>
        </p:spPr>
        <p:txBody>
          <a:bodyPr vert="horz" lIns="91440" tIns="45720" rIns="91440" bIns="45720" rtlCol="0" anchor="t">
            <a:normAutofit/>
          </a:bodyPr>
          <a:lstStyle/>
          <a:p>
            <a:r>
              <a:rPr lang="en-US" sz="4400"/>
              <a:t>Procedura rejestracji </a:t>
            </a:r>
          </a:p>
        </p:txBody>
      </p:sp>
      <p:pic>
        <p:nvPicPr>
          <p:cNvPr id="2050" name="Picture 2" descr="diagram obrazujący procedurę udzielenia prawa ochronnego na znak towarowy">
            <a:extLst>
              <a:ext uri="{FF2B5EF4-FFF2-40B4-BE49-F238E27FC236}">
                <a16:creationId xmlns:a16="http://schemas.microsoft.com/office/drawing/2014/main" id="{A4640311-66F2-E84E-922F-127F0079A62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47" r="2147" b="-1"/>
          <a:stretch/>
        </p:blipFill>
        <p:spPr bwMode="auto">
          <a:xfrm>
            <a:off x="651489" y="2169236"/>
            <a:ext cx="10885620" cy="371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2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03E7CCF-471B-7241-B693-798C2795E11B}"/>
              </a:ext>
            </a:extLst>
          </p:cNvPr>
          <p:cNvSpPr>
            <a:spLocks noGrp="1"/>
          </p:cNvSpPr>
          <p:nvPr>
            <p:ph type="title"/>
          </p:nvPr>
        </p:nvSpPr>
        <p:spPr>
          <a:xfrm>
            <a:off x="7493280" y="770890"/>
            <a:ext cx="4133560" cy="1268984"/>
          </a:xfrm>
        </p:spPr>
        <p:txBody>
          <a:bodyPr>
            <a:normAutofit fontScale="90000"/>
          </a:bodyPr>
          <a:lstStyle/>
          <a:p>
            <a:r>
              <a:rPr lang="pl-PL" dirty="0"/>
              <a:t>Klasyfikacja nicejska</a:t>
            </a:r>
          </a:p>
        </p:txBody>
      </p:sp>
      <p:sp>
        <p:nvSpPr>
          <p:cNvPr id="9" name="Content Placeholder 8">
            <a:extLst>
              <a:ext uri="{FF2B5EF4-FFF2-40B4-BE49-F238E27FC236}">
                <a16:creationId xmlns:a16="http://schemas.microsoft.com/office/drawing/2014/main" id="{3EA77346-CBAF-4ABE-8F31-21CAA361649F}"/>
              </a:ext>
            </a:extLst>
          </p:cNvPr>
          <p:cNvSpPr>
            <a:spLocks noGrp="1"/>
          </p:cNvSpPr>
          <p:nvPr>
            <p:ph idx="1"/>
          </p:nvPr>
        </p:nvSpPr>
        <p:spPr>
          <a:xfrm>
            <a:off x="7493280" y="2160016"/>
            <a:ext cx="4133560" cy="3601212"/>
          </a:xfrm>
        </p:spPr>
        <p:txBody>
          <a:bodyPr>
            <a:normAutofit fontScale="92500" lnSpcReduction="10000"/>
          </a:bodyPr>
          <a:lstStyle/>
          <a:p>
            <a:r>
              <a:rPr lang="pl-PL" dirty="0"/>
              <a:t>Międzynarodowa klasyfikacja wykorzystywana do celów rejestracji znaków towarowych. </a:t>
            </a:r>
          </a:p>
          <a:p>
            <a:r>
              <a:rPr lang="pl-PL" dirty="0"/>
              <a:t>Powstała w wyniku Porozumienia nicejskiego z 1957 r. ustanawiającego tę klasyfikację. </a:t>
            </a:r>
          </a:p>
          <a:p>
            <a:r>
              <a:rPr lang="pl-PL" dirty="0"/>
              <a:t>Składa się z 34 klas towarowych oraz 11 klas usługowych, zawiera alfabetyczny wykaz towarów.</a:t>
            </a:r>
          </a:p>
          <a:p>
            <a:endParaRPr lang="en-US" dirty="0"/>
          </a:p>
        </p:txBody>
      </p:sp>
      <p:pic>
        <p:nvPicPr>
          <p:cNvPr id="5" name="Symbol zastępczy zawartości 4" descr="Obraz zawierający stół&#10;&#10;Opis wygenerowany automatycznie">
            <a:extLst>
              <a:ext uri="{FF2B5EF4-FFF2-40B4-BE49-F238E27FC236}">
                <a16:creationId xmlns:a16="http://schemas.microsoft.com/office/drawing/2014/main" id="{36470DFD-C196-B349-8513-3920A65BF0C1}"/>
              </a:ext>
            </a:extLst>
          </p:cNvPr>
          <p:cNvPicPr>
            <a:picLocks noChangeAspect="1"/>
          </p:cNvPicPr>
          <p:nvPr/>
        </p:nvPicPr>
        <p:blipFill rotWithShape="1">
          <a:blip r:embed="rId2"/>
          <a:srcRect r="11363" b="-2"/>
          <a:stretch/>
        </p:blipFill>
        <p:spPr>
          <a:xfrm>
            <a:off x="20" y="1"/>
            <a:ext cx="6927143" cy="6857999"/>
          </a:xfrm>
          <a:prstGeom prst="rect">
            <a:avLst/>
          </a:prstGeom>
        </p:spPr>
      </p:pic>
    </p:spTree>
    <p:extLst>
      <p:ext uri="{BB962C8B-B14F-4D97-AF65-F5344CB8AC3E}">
        <p14:creationId xmlns:p14="http://schemas.microsoft.com/office/powerpoint/2010/main" val="466311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BE2D11-908D-1C1A-ACBC-01BF52E8CC65}"/>
              </a:ext>
            </a:extLst>
          </p:cNvPr>
          <p:cNvSpPr>
            <a:spLocks noGrp="1"/>
          </p:cNvSpPr>
          <p:nvPr>
            <p:ph type="title"/>
          </p:nvPr>
        </p:nvSpPr>
        <p:spPr/>
        <p:txBody>
          <a:bodyPr/>
          <a:lstStyle/>
          <a:p>
            <a:r>
              <a:rPr lang="pl-PL" dirty="0"/>
              <a:t>Przydatne linki:</a:t>
            </a:r>
          </a:p>
        </p:txBody>
      </p:sp>
      <p:sp>
        <p:nvSpPr>
          <p:cNvPr id="3" name="Symbol zastępczy zawartości 2">
            <a:extLst>
              <a:ext uri="{FF2B5EF4-FFF2-40B4-BE49-F238E27FC236}">
                <a16:creationId xmlns:a16="http://schemas.microsoft.com/office/drawing/2014/main" id="{2EBEC228-06F0-D8BB-7377-2953ECE465B9}"/>
              </a:ext>
            </a:extLst>
          </p:cNvPr>
          <p:cNvSpPr>
            <a:spLocks noGrp="1"/>
          </p:cNvSpPr>
          <p:nvPr>
            <p:ph idx="1"/>
          </p:nvPr>
        </p:nvSpPr>
        <p:spPr/>
        <p:txBody>
          <a:bodyPr/>
          <a:lstStyle/>
          <a:p>
            <a:r>
              <a:rPr lang="pl-PL" dirty="0"/>
              <a:t>Ustawa: </a:t>
            </a:r>
            <a:r>
              <a:rPr lang="pl-PL" dirty="0" err="1"/>
              <a:t>https</a:t>
            </a:r>
            <a:r>
              <a:rPr lang="pl-PL" dirty="0"/>
              <a:t>://</a:t>
            </a:r>
            <a:r>
              <a:rPr lang="pl-PL" dirty="0" err="1"/>
              <a:t>isap.sejm.gov.pl</a:t>
            </a:r>
            <a:r>
              <a:rPr lang="pl-PL" dirty="0"/>
              <a:t>/</a:t>
            </a:r>
            <a:r>
              <a:rPr lang="pl-PL" dirty="0" err="1"/>
              <a:t>isap.nsf</a:t>
            </a:r>
            <a:r>
              <a:rPr lang="pl-PL" dirty="0"/>
              <a:t>/</a:t>
            </a:r>
            <a:r>
              <a:rPr lang="pl-PL" dirty="0" err="1"/>
              <a:t>download.xsp</a:t>
            </a:r>
            <a:r>
              <a:rPr lang="pl-PL" dirty="0"/>
              <a:t>/WDU20010490508/U/D20010508Lj.pdf</a:t>
            </a:r>
          </a:p>
          <a:p>
            <a:r>
              <a:rPr lang="pl-PL" dirty="0"/>
              <a:t>Opracowanie: </a:t>
            </a:r>
            <a:r>
              <a:rPr lang="pl-PL" dirty="0" err="1"/>
              <a:t>https</a:t>
            </a:r>
            <a:r>
              <a:rPr lang="pl-PL" dirty="0"/>
              <a:t>://</a:t>
            </a:r>
            <a:r>
              <a:rPr lang="pl-PL" dirty="0" err="1"/>
              <a:t>uprp.gov.pl</a:t>
            </a:r>
            <a:r>
              <a:rPr lang="pl-PL" dirty="0"/>
              <a:t>/</a:t>
            </a:r>
            <a:r>
              <a:rPr lang="pl-PL" dirty="0" err="1"/>
              <a:t>sites</a:t>
            </a:r>
            <a:r>
              <a:rPr lang="pl-PL" dirty="0"/>
              <a:t>/</a:t>
            </a:r>
            <a:r>
              <a:rPr lang="pl-PL" dirty="0" err="1"/>
              <a:t>default</a:t>
            </a:r>
            <a:r>
              <a:rPr lang="pl-PL" dirty="0"/>
              <a:t>/</a:t>
            </a:r>
            <a:r>
              <a:rPr lang="pl-PL" dirty="0" err="1"/>
              <a:t>files</a:t>
            </a:r>
            <a:r>
              <a:rPr lang="pl-PL" dirty="0"/>
              <a:t>/2019-12/</a:t>
            </a:r>
            <a:r>
              <a:rPr lang="pl-PL" dirty="0" err="1"/>
              <a:t>Ochrona_wlasnosci_przemyslowej_w_pigulce.pdf</a:t>
            </a:r>
            <a:endParaRPr lang="pl-PL" dirty="0"/>
          </a:p>
          <a:p>
            <a:r>
              <a:rPr lang="pl-PL" dirty="0"/>
              <a:t>Wyszukiwarka znaków towarowych: </a:t>
            </a:r>
            <a:r>
              <a:rPr lang="pl-PL" dirty="0">
                <a:hlinkClick r:id="rId2"/>
              </a:rPr>
              <a:t>https://www.tmdn.org/tmview/#/tmview</a:t>
            </a:r>
            <a:r>
              <a:rPr lang="pl-PL" dirty="0"/>
              <a:t> </a:t>
            </a:r>
          </a:p>
          <a:p>
            <a:r>
              <a:rPr lang="pl-PL" dirty="0"/>
              <a:t>Urząd Patentowy: </a:t>
            </a:r>
            <a:r>
              <a:rPr lang="pl-PL" dirty="0">
                <a:hlinkClick r:id="rId3"/>
              </a:rPr>
              <a:t>https://uprp.gov.pl/pl</a:t>
            </a:r>
            <a:endParaRPr lang="pl-PL" dirty="0"/>
          </a:p>
          <a:p>
            <a:endParaRPr lang="pl-PL" dirty="0"/>
          </a:p>
        </p:txBody>
      </p:sp>
    </p:spTree>
    <p:extLst>
      <p:ext uri="{BB962C8B-B14F-4D97-AF65-F5344CB8AC3E}">
        <p14:creationId xmlns:p14="http://schemas.microsoft.com/office/powerpoint/2010/main" val="4238648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4913922-869E-6547-B0BA-3FA9A04E7DD0}"/>
              </a:ext>
            </a:extLst>
          </p:cNvPr>
          <p:cNvSpPr>
            <a:spLocks noGrp="1"/>
          </p:cNvSpPr>
          <p:nvPr>
            <p:ph type="title"/>
          </p:nvPr>
        </p:nvSpPr>
        <p:spPr>
          <a:xfrm>
            <a:off x="563671" y="328418"/>
            <a:ext cx="10586326" cy="1268984"/>
          </a:xfrm>
        </p:spPr>
        <p:txBody>
          <a:bodyPr>
            <a:normAutofit fontScale="90000"/>
          </a:bodyPr>
          <a:lstStyle/>
          <a:p>
            <a:r>
              <a:rPr lang="pl-PL" dirty="0"/>
              <a:t>Wybrane przeszkody udzielenia prawa ochronnego</a:t>
            </a:r>
          </a:p>
        </p:txBody>
      </p:sp>
      <p:sp>
        <p:nvSpPr>
          <p:cNvPr id="3" name="Symbol zastępczy zawartości 2">
            <a:extLst>
              <a:ext uri="{FF2B5EF4-FFF2-40B4-BE49-F238E27FC236}">
                <a16:creationId xmlns:a16="http://schemas.microsoft.com/office/drawing/2014/main" id="{78D16578-3AE6-6C44-ACAA-51D26B8EB251}"/>
              </a:ext>
            </a:extLst>
          </p:cNvPr>
          <p:cNvSpPr>
            <a:spLocks noGrp="1"/>
          </p:cNvSpPr>
          <p:nvPr>
            <p:ph idx="1"/>
          </p:nvPr>
        </p:nvSpPr>
        <p:spPr>
          <a:xfrm>
            <a:off x="386475" y="2054087"/>
            <a:ext cx="10586326" cy="3976010"/>
          </a:xfrm>
        </p:spPr>
        <p:txBody>
          <a:bodyPr>
            <a:normAutofit/>
          </a:bodyPr>
          <a:lstStyle/>
          <a:p>
            <a:pPr>
              <a:buFont typeface="Wingdings" pitchFamily="2" charset="2"/>
              <a:buChar char="§"/>
            </a:pPr>
            <a:r>
              <a:rPr lang="pl-PL" dirty="0"/>
              <a:t> nie może być znakiem towarowym; </a:t>
            </a:r>
            <a:endParaRPr lang="pl-PL" sz="4400" dirty="0"/>
          </a:p>
          <a:p>
            <a:pPr>
              <a:buFont typeface="Wingdings" pitchFamily="2" charset="2"/>
              <a:buChar char="§"/>
            </a:pPr>
            <a:r>
              <a:rPr lang="pl-PL" dirty="0"/>
              <a:t> nie nadaje się do odróżniania w obrocie towarów, dla których zostało zgłoszone; </a:t>
            </a:r>
            <a:endParaRPr lang="pl-PL" sz="4400" dirty="0"/>
          </a:p>
          <a:p>
            <a:pPr>
              <a:buFont typeface="Wingdings" pitchFamily="2" charset="2"/>
              <a:buChar char="§"/>
            </a:pPr>
            <a:r>
              <a:rPr lang="pl-PL" dirty="0"/>
              <a:t> składa się wyłącznie z elementów mogących służyć w obrocie do wskazania, w szczególności rodzaju towaru, jego pochodzenia, jakości, ilości, wartości, przeznaczenia, sposobu wytwarzania, składu, funkcji lub przydatności; </a:t>
            </a:r>
            <a:endParaRPr lang="pl-PL" sz="4400" dirty="0"/>
          </a:p>
          <a:p>
            <a:pPr>
              <a:buFont typeface="Wingdings" pitchFamily="2" charset="2"/>
              <a:buChar char="§"/>
            </a:pPr>
            <a:r>
              <a:rPr lang="pl-PL" dirty="0"/>
              <a:t> składa się wyłącznie z elementów, które weszły do języka potocznego lub są̨ zwyczajowo używane w uczciwych i utrwalonych praktykach handlowych </a:t>
            </a:r>
            <a:endParaRPr lang="pl-PL" sz="4400" dirty="0"/>
          </a:p>
          <a:p>
            <a:pPr marL="0" indent="0">
              <a:buNone/>
            </a:pPr>
            <a:r>
              <a:rPr lang="pl-PL" dirty="0"/>
              <a:t>(art. 129</a:t>
            </a:r>
            <a:r>
              <a:rPr lang="pl-PL" baseline="30000" dirty="0"/>
              <a:t>1</a:t>
            </a:r>
            <a:r>
              <a:rPr lang="pl-PL" dirty="0"/>
              <a:t> ust. 1 pkt 1–4 </a:t>
            </a:r>
            <a:r>
              <a:rPr lang="pl-PL" dirty="0" err="1"/>
              <a:t>p.w.p</a:t>
            </a:r>
            <a:r>
              <a:rPr lang="pl-PL" dirty="0"/>
              <a:t>.) </a:t>
            </a:r>
            <a:endParaRPr lang="pl-PL" sz="4400" dirty="0"/>
          </a:p>
          <a:p>
            <a:endParaRPr lang="pl-PL" dirty="0"/>
          </a:p>
        </p:txBody>
      </p:sp>
    </p:spTree>
    <p:extLst>
      <p:ext uri="{BB962C8B-B14F-4D97-AF65-F5344CB8AC3E}">
        <p14:creationId xmlns:p14="http://schemas.microsoft.com/office/powerpoint/2010/main" val="1946537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7CF0F27-3937-554F-9C8E-AF22A10464AE}"/>
              </a:ext>
            </a:extLst>
          </p:cNvPr>
          <p:cNvSpPr>
            <a:spLocks noGrp="1"/>
          </p:cNvSpPr>
          <p:nvPr>
            <p:ph type="title"/>
          </p:nvPr>
        </p:nvSpPr>
        <p:spPr/>
        <p:txBody>
          <a:bodyPr>
            <a:normAutofit/>
          </a:bodyPr>
          <a:lstStyle/>
          <a:p>
            <a:r>
              <a:rPr lang="pl-PL" dirty="0"/>
              <a:t>Odmowa rejestracji - przykłady</a:t>
            </a:r>
          </a:p>
        </p:txBody>
      </p:sp>
      <p:sp>
        <p:nvSpPr>
          <p:cNvPr id="3" name="Symbol zastępczy zawartości 2">
            <a:extLst>
              <a:ext uri="{FF2B5EF4-FFF2-40B4-BE49-F238E27FC236}">
                <a16:creationId xmlns:a16="http://schemas.microsoft.com/office/drawing/2014/main" id="{9CC68A29-3830-E949-B7A1-7DB2C28553C4}"/>
              </a:ext>
            </a:extLst>
          </p:cNvPr>
          <p:cNvSpPr>
            <a:spLocks noGrp="1"/>
          </p:cNvSpPr>
          <p:nvPr>
            <p:ph idx="1"/>
          </p:nvPr>
        </p:nvSpPr>
        <p:spPr>
          <a:xfrm>
            <a:off x="145773" y="1934816"/>
            <a:ext cx="11688417" cy="4152293"/>
          </a:xfrm>
        </p:spPr>
        <p:txBody>
          <a:bodyPr>
            <a:normAutofit fontScale="77500" lnSpcReduction="20000"/>
          </a:bodyPr>
          <a:lstStyle/>
          <a:p>
            <a:r>
              <a:rPr lang="pl-PL" dirty="0"/>
              <a:t>posługiwanie się oznaczeniami rodzajowymi lub opisowymi, które składają się wyłącznie z elementów mogących służyć w obrocie do wskazania, w szczególności rodzaju towaru, jego pochodzenia, jakości, ilości, wartości, przeznaczenia, sposobu wytwarzania, składu, funkcji lub przydatności.</a:t>
            </a:r>
          </a:p>
          <a:p>
            <a:pPr marL="0" indent="0">
              <a:buNone/>
            </a:pPr>
            <a:r>
              <a:rPr lang="pl-PL" b="1" dirty="0"/>
              <a:t>Przykład</a:t>
            </a:r>
            <a:r>
              <a:rPr lang="pl-PL" dirty="0"/>
              <a:t>: przedsiębiorca sprzedający mleko nie może zastrzec znaku towarowego słownego, składającego się jedynie ze słów „mleko”, czy „dobre mleko”, określenia: „</a:t>
            </a:r>
            <a:r>
              <a:rPr lang="pl-PL" dirty="0" err="1"/>
              <a:t>premium</a:t>
            </a:r>
            <a:r>
              <a:rPr lang="pl-PL" dirty="0"/>
              <a:t>”, „bez konserwantów”, „z pierwszego tłoczenia”, „oryginalna receptura”, </a:t>
            </a:r>
          </a:p>
          <a:p>
            <a:r>
              <a:rPr lang="pl-PL" dirty="0"/>
              <a:t>zgłoszenie do ochrony oznaczeń, które weszły do języka potocznego lub są zwyczajowo używane w uczciwych i utrwalonych praktykach handlowych</a:t>
            </a:r>
          </a:p>
          <a:p>
            <a:pPr marL="0" indent="0">
              <a:buNone/>
            </a:pPr>
            <a:r>
              <a:rPr lang="pl-PL" b="1" dirty="0"/>
              <a:t>Przykład:</a:t>
            </a:r>
            <a:r>
              <a:rPr lang="pl-PL" dirty="0"/>
              <a:t> nylon, </a:t>
            </a:r>
            <a:r>
              <a:rPr lang="pl-PL" dirty="0" err="1"/>
              <a:t>frappe</a:t>
            </a:r>
            <a:r>
              <a:rPr lang="pl-PL" dirty="0"/>
              <a:t>, celofan, </a:t>
            </a:r>
          </a:p>
          <a:p>
            <a:r>
              <a:rPr lang="pl-PL" dirty="0"/>
              <a:t>zgłoszenie znaku towarowego , który może ze swojej istoty wprowadzać odbiorców w błąd, w szczególności co do charakteru, jakości lub pochodzenia geograficznego towaru</a:t>
            </a:r>
          </a:p>
          <a:p>
            <a:pPr marL="0" indent="0">
              <a:buNone/>
            </a:pPr>
            <a:r>
              <a:rPr lang="pl-PL" b="1" dirty="0"/>
              <a:t>Przykład: </a:t>
            </a:r>
            <a:r>
              <a:rPr lang="pl-PL" dirty="0"/>
              <a:t>Zgłoszony został znak słowno-graficzny, stanowiący etykietę z napisem „KAMILA olej spożywczy”. W wykazie towarów tego znaku zawarte są takie towary, jak </a:t>
            </a:r>
            <a:r>
              <a:rPr lang="pl-PL" i="1" dirty="0"/>
              <a:t>soki owocowe </a:t>
            </a:r>
            <a:r>
              <a:rPr lang="pl-PL" dirty="0"/>
              <a:t>(a nie olej spożywczy).</a:t>
            </a:r>
          </a:p>
          <a:p>
            <a:endParaRPr lang="pl-PL" dirty="0"/>
          </a:p>
          <a:p>
            <a:endParaRPr lang="pl-PL" dirty="0"/>
          </a:p>
          <a:p>
            <a:endParaRPr lang="pl-PL" dirty="0"/>
          </a:p>
        </p:txBody>
      </p:sp>
    </p:spTree>
    <p:extLst>
      <p:ext uri="{BB962C8B-B14F-4D97-AF65-F5344CB8AC3E}">
        <p14:creationId xmlns:p14="http://schemas.microsoft.com/office/powerpoint/2010/main" val="1594784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7FBA6B-0834-C140-84B2-D24595A67CF7}"/>
              </a:ext>
            </a:extLst>
          </p:cNvPr>
          <p:cNvSpPr>
            <a:spLocks noGrp="1"/>
          </p:cNvSpPr>
          <p:nvPr>
            <p:ph type="title"/>
          </p:nvPr>
        </p:nvSpPr>
        <p:spPr>
          <a:xfrm>
            <a:off x="565150" y="770890"/>
            <a:ext cx="9945195" cy="1268984"/>
          </a:xfrm>
        </p:spPr>
        <p:txBody>
          <a:bodyPr>
            <a:normAutofit fontScale="90000"/>
          </a:bodyPr>
          <a:lstStyle/>
          <a:p>
            <a:r>
              <a:rPr lang="pl-PL" dirty="0"/>
              <a:t>Względne przesłanki odmowy – art. 132</a:t>
            </a:r>
            <a:r>
              <a:rPr lang="pl-PL" baseline="30000" dirty="0"/>
              <a:t>1</a:t>
            </a:r>
            <a:r>
              <a:rPr lang="pl-PL" dirty="0"/>
              <a:t> </a:t>
            </a:r>
            <a:r>
              <a:rPr lang="pl-PL" dirty="0" err="1"/>
              <a:t>p.w.p</a:t>
            </a:r>
            <a:r>
              <a:rPr lang="pl-PL" dirty="0"/>
              <a:t>. – podnoszone w sprzeciwie</a:t>
            </a:r>
          </a:p>
        </p:txBody>
      </p:sp>
      <p:sp>
        <p:nvSpPr>
          <p:cNvPr id="3" name="Symbol zastępczy zawartości 2">
            <a:extLst>
              <a:ext uri="{FF2B5EF4-FFF2-40B4-BE49-F238E27FC236}">
                <a16:creationId xmlns:a16="http://schemas.microsoft.com/office/drawing/2014/main" id="{DD83CA42-E9F0-D646-B363-B120D8BD84C9}"/>
              </a:ext>
            </a:extLst>
          </p:cNvPr>
          <p:cNvSpPr>
            <a:spLocks noGrp="1"/>
          </p:cNvSpPr>
          <p:nvPr>
            <p:ph idx="1"/>
          </p:nvPr>
        </p:nvSpPr>
        <p:spPr>
          <a:xfrm>
            <a:off x="245950" y="1952191"/>
            <a:ext cx="11293218" cy="4669845"/>
          </a:xfrm>
        </p:spPr>
        <p:txBody>
          <a:bodyPr>
            <a:normAutofit fontScale="62500" lnSpcReduction="20000"/>
          </a:bodyPr>
          <a:lstStyle/>
          <a:p>
            <a:pPr marL="0" indent="0">
              <a:buNone/>
            </a:pPr>
            <a:r>
              <a:rPr lang="pl-PL" dirty="0"/>
              <a:t>Podstawę </a:t>
            </a:r>
            <a:r>
              <a:rPr lang="pl-PL" b="1" u="sng" dirty="0">
                <a:highlight>
                  <a:srgbClr val="FFFF00"/>
                </a:highlight>
              </a:rPr>
              <a:t>sprzeciwu</a:t>
            </a:r>
            <a:r>
              <a:rPr lang="pl-PL" dirty="0"/>
              <a:t> wobec zgłoszenia może stanowić znak:</a:t>
            </a:r>
          </a:p>
          <a:p>
            <a:pPr marL="0" indent="0">
              <a:buNone/>
            </a:pPr>
            <a:r>
              <a:rPr lang="pl-PL" dirty="0"/>
              <a:t>1) którego używanie </a:t>
            </a:r>
            <a:r>
              <a:rPr lang="pl-PL" u="sng" dirty="0"/>
              <a:t>narusza prawa osobiste lub majątkowe osób trzecich</a:t>
            </a:r>
            <a:r>
              <a:rPr lang="pl-PL" dirty="0"/>
              <a:t>;</a:t>
            </a:r>
          </a:p>
          <a:p>
            <a:pPr marL="0" indent="0">
              <a:buNone/>
            </a:pPr>
            <a:r>
              <a:rPr lang="pl-PL" dirty="0"/>
              <a:t>2) </a:t>
            </a:r>
            <a:r>
              <a:rPr lang="pl-PL" u="sng" dirty="0"/>
              <a:t>identyczny ze znakiem towarowym, na który udzielono prawa ochronnego z wcześniejszym pierwszeństwem na rzecz innej osoby dla identycznych towarów</a:t>
            </a:r>
            <a:r>
              <a:rPr lang="pl-PL" dirty="0"/>
              <a:t>;</a:t>
            </a:r>
          </a:p>
          <a:p>
            <a:pPr marL="0" indent="0">
              <a:buNone/>
            </a:pPr>
            <a:r>
              <a:rPr lang="pl-PL" dirty="0"/>
              <a:t>3) identyczny lub podobny do znaku towarowego, na który udzielono prawa ochronnego z wcześniejszym pierwszeństwem na rzecz innej osoby dla towarów identycznych lub podobnych, </a:t>
            </a:r>
            <a:r>
              <a:rPr lang="pl-PL" u="sng" dirty="0"/>
              <a:t>jeżeli zachodzi ryzyko wprowadzenia odbiorców w błąd</a:t>
            </a:r>
            <a:r>
              <a:rPr lang="pl-PL" dirty="0"/>
              <a:t>, które obejmuje, w szczególności ryzyko skojarzenia znaku zgłoszonego ze znakiem wcześniejszym;</a:t>
            </a:r>
          </a:p>
          <a:p>
            <a:pPr marL="0" indent="0">
              <a:buNone/>
            </a:pPr>
            <a:r>
              <a:rPr lang="pl-PL" dirty="0"/>
              <a:t>4) identyczny lub podobny do </a:t>
            </a:r>
            <a:r>
              <a:rPr lang="pl-PL" u="sng" dirty="0"/>
              <a:t>renomowanego znaku towarowego</a:t>
            </a:r>
            <a:r>
              <a:rPr lang="pl-PL" dirty="0"/>
              <a:t>, na który udzielono prawa ochronnego z wcześniejszym pierwszeństwem na rzecz innej osoby dla jakichkolwiek towarów, jeżeli używanie zgłoszonego znaku bez uzasadnionej przyczyny mogłoby przynieść zgłaszającemu nienależną korzyść lub być szkodliwe dla odróżniającego charakteru bądź renomy znaku wcześniejszego;</a:t>
            </a:r>
          </a:p>
          <a:p>
            <a:pPr marL="0" indent="0">
              <a:buNone/>
            </a:pPr>
            <a:r>
              <a:rPr lang="pl-PL" dirty="0"/>
              <a:t>5) identyczny lub podobny do znaku towarowego, który przed datą według której oznacza się pierwszeństwo do uzyskania prawa ochronnego był w Rzeczypospolitej Polskiej  jako znak towarowy przeznaczony do oznaczania towarów identycznych lub podobnych pochodzących od innej osoby, jeżeli zachodzi ryzyko wprowadzenia odbiorców w błąd, które obejmuje, w szczególności ryzyko skojarzenia znaku zgłoszonego ze znakiem powszechnie znanym;</a:t>
            </a:r>
          </a:p>
          <a:p>
            <a:pPr marL="0" indent="0">
              <a:buNone/>
            </a:pPr>
            <a:r>
              <a:rPr lang="pl-PL" dirty="0"/>
              <a:t>6) jeżeli na podstawie przepisów prawa krajowego lub prawa Unii Europejskiej przewidujących ochronę oznaczenia geograficznego lub nazwy pochodzenia osoba uprawniona do wykonywania praw wynikających z wcześniejszego ich zgłoszenia, o ile to oznaczenie lub nazwa zostanie zarejestrowane, może zakazać używania późniejszego znaku towarowego.</a:t>
            </a:r>
          </a:p>
          <a:p>
            <a:endParaRPr lang="pl-PL" dirty="0"/>
          </a:p>
        </p:txBody>
      </p:sp>
    </p:spTree>
    <p:extLst>
      <p:ext uri="{BB962C8B-B14F-4D97-AF65-F5344CB8AC3E}">
        <p14:creationId xmlns:p14="http://schemas.microsoft.com/office/powerpoint/2010/main" val="2967979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B01A49-2227-1F44-94EF-4621998613C9}"/>
              </a:ext>
            </a:extLst>
          </p:cNvPr>
          <p:cNvSpPr>
            <a:spLocks noGrp="1"/>
          </p:cNvSpPr>
          <p:nvPr>
            <p:ph type="title"/>
          </p:nvPr>
        </p:nvSpPr>
        <p:spPr>
          <a:xfrm>
            <a:off x="949047" y="643466"/>
            <a:ext cx="2771273" cy="5470463"/>
          </a:xfrm>
        </p:spPr>
        <p:txBody>
          <a:bodyPr anchor="ctr">
            <a:normAutofit/>
          </a:bodyPr>
          <a:lstStyle/>
          <a:p>
            <a:r>
              <a:rPr lang="pl-PL" sz="3600"/>
              <a:t>Opłaty – system krajowy</a:t>
            </a:r>
          </a:p>
        </p:txBody>
      </p:sp>
      <p:sp>
        <p:nvSpPr>
          <p:cNvPr id="3" name="Symbol zastępczy zawartości 2">
            <a:extLst>
              <a:ext uri="{FF2B5EF4-FFF2-40B4-BE49-F238E27FC236}">
                <a16:creationId xmlns:a16="http://schemas.microsoft.com/office/drawing/2014/main" id="{FEBD4D69-3B5D-984E-812B-60705196F7C3}"/>
              </a:ext>
            </a:extLst>
          </p:cNvPr>
          <p:cNvSpPr>
            <a:spLocks noGrp="1"/>
          </p:cNvSpPr>
          <p:nvPr>
            <p:ph idx="1"/>
          </p:nvPr>
        </p:nvSpPr>
        <p:spPr>
          <a:xfrm>
            <a:off x="4428565" y="643466"/>
            <a:ext cx="6818427" cy="5470462"/>
          </a:xfrm>
        </p:spPr>
        <p:txBody>
          <a:bodyPr anchor="ctr">
            <a:normAutofit/>
          </a:bodyPr>
          <a:lstStyle/>
          <a:p>
            <a:r>
              <a:rPr lang="pl-PL" dirty="0"/>
              <a:t>Opłaty zgłoszeniowe w wysokości 450 zł, a jeżeli zgłoszenia dokonujemy w formie elektronicznej, ta kwota jest obniżona do 400 zł. </a:t>
            </a:r>
          </a:p>
          <a:p>
            <a:r>
              <a:rPr lang="pl-PL" dirty="0"/>
              <a:t>Jeżeli zgłaszamy znak towarowy w więcej niż jednej klasie, to każda dodatkowa klasa płatna jest w wysokości 120 zł. </a:t>
            </a:r>
          </a:p>
          <a:p>
            <a:r>
              <a:rPr lang="pl-PL" dirty="0"/>
              <a:t>Opłata za pierwszy </a:t>
            </a:r>
            <a:r>
              <a:rPr lang="pl-PL" b="1" dirty="0"/>
              <a:t>10-letni okres ochronny </a:t>
            </a:r>
            <a:r>
              <a:rPr lang="pl-PL" dirty="0"/>
              <a:t>wynosi 400 zł za każdą wskazaną przez </a:t>
            </a:r>
            <a:r>
              <a:rPr lang="pl-PL" dirty="0" err="1"/>
              <a:t>klaseę</a:t>
            </a:r>
            <a:r>
              <a:rPr lang="pl-PL" dirty="0"/>
              <a:t> oraz jednorazowo 90 zł opłaty za publikację. </a:t>
            </a:r>
          </a:p>
          <a:p>
            <a:r>
              <a:rPr lang="pl-PL" b="1" dirty="0"/>
              <a:t>Przykład: </a:t>
            </a:r>
            <a:r>
              <a:rPr lang="pl-PL" dirty="0"/>
              <a:t>Znak towarowy Tymbark – chroniony w dwóch klasach – koszt 1460 zł (570 zł zgłoszenie, 800 zł.  za 10 letnią ochronę w dwóch klasach o 90 zł publikacja)</a:t>
            </a:r>
          </a:p>
          <a:p>
            <a:endParaRPr lang="pl-PL" dirty="0"/>
          </a:p>
        </p:txBody>
      </p:sp>
    </p:spTree>
    <p:extLst>
      <p:ext uri="{BB962C8B-B14F-4D97-AF65-F5344CB8AC3E}">
        <p14:creationId xmlns:p14="http://schemas.microsoft.com/office/powerpoint/2010/main" val="390530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cxnSp>
        <p:nvCxnSpPr>
          <p:cNvPr id="36"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Rectangle 26">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ięć żarówek i jedna z nich świecąca">
            <a:extLst>
              <a:ext uri="{FF2B5EF4-FFF2-40B4-BE49-F238E27FC236}">
                <a16:creationId xmlns:a16="http://schemas.microsoft.com/office/drawing/2014/main" id="{A9E690D0-74E2-4A3E-95AD-DA605C2F502F}"/>
              </a:ext>
            </a:extLst>
          </p:cNvPr>
          <p:cNvPicPr>
            <a:picLocks noChangeAspect="1"/>
          </p:cNvPicPr>
          <p:nvPr/>
        </p:nvPicPr>
        <p:blipFill rotWithShape="1">
          <a:blip r:embed="rId2">
            <a:alphaModFix/>
          </a:blip>
          <a:srcRect t="15730"/>
          <a:stretch/>
        </p:blipFill>
        <p:spPr>
          <a:xfrm>
            <a:off x="20" y="10"/>
            <a:ext cx="12191980" cy="6857990"/>
          </a:xfrm>
          <a:prstGeom prst="rect">
            <a:avLst/>
          </a:prstGeom>
        </p:spPr>
      </p:pic>
      <p:sp>
        <p:nvSpPr>
          <p:cNvPr id="38" name="Rectangle 28">
            <a:extLst>
              <a:ext uri="{FF2B5EF4-FFF2-40B4-BE49-F238E27FC236}">
                <a16:creationId xmlns:a16="http://schemas.microsoft.com/office/drawing/2014/main" id="{4B986F88-1433-4AF7-AF71-41A89DC9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46064">
                <a:srgbClr val="000000">
                  <a:alpha val="30000"/>
                </a:srgbClr>
              </a:gs>
              <a:gs pos="68000">
                <a:srgbClr val="000000">
                  <a:alpha val="20000"/>
                </a:srgbClr>
              </a:gs>
              <a:gs pos="0">
                <a:schemeClr val="tx1">
                  <a:alpha val="0"/>
                </a:schemeClr>
              </a:gs>
              <a:gs pos="26000">
                <a:schemeClr val="tx1">
                  <a:alpha val="2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ytuł 2">
            <a:extLst>
              <a:ext uri="{FF2B5EF4-FFF2-40B4-BE49-F238E27FC236}">
                <a16:creationId xmlns:a16="http://schemas.microsoft.com/office/drawing/2014/main" id="{BD3320A1-C164-F84D-8012-9CCE316F7F10}"/>
              </a:ext>
            </a:extLst>
          </p:cNvPr>
          <p:cNvSpPr>
            <a:spLocks noGrp="1"/>
          </p:cNvSpPr>
          <p:nvPr>
            <p:ph type="title"/>
          </p:nvPr>
        </p:nvSpPr>
        <p:spPr>
          <a:xfrm>
            <a:off x="1097280" y="758952"/>
            <a:ext cx="10058400" cy="3566160"/>
          </a:xfrm>
        </p:spPr>
        <p:txBody>
          <a:bodyPr vert="horz" lIns="91440" tIns="45720" rIns="91440" bIns="45720" rtlCol="0" anchor="b">
            <a:normAutofit/>
          </a:bodyPr>
          <a:lstStyle/>
          <a:p>
            <a:pPr>
              <a:lnSpc>
                <a:spcPct val="90000"/>
              </a:lnSpc>
            </a:pPr>
            <a:r>
              <a:rPr lang="en-US" sz="8000"/>
              <a:t>WYNALAZEK</a:t>
            </a:r>
            <a:endParaRPr lang="en-US" sz="8000" dirty="0"/>
          </a:p>
        </p:txBody>
      </p:sp>
      <p:cxnSp>
        <p:nvCxnSpPr>
          <p:cNvPr id="39" name="Straight Connector 3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0" name="Rectangle 32">
            <a:extLst>
              <a:ext uri="{FF2B5EF4-FFF2-40B4-BE49-F238E27FC236}">
                <a16:creationId xmlns:a16="http://schemas.microsoft.com/office/drawing/2014/main" id="{A44FFD5D-B985-4624-BBCD-50AD2E168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6400798"/>
            <a:ext cx="12188952" cy="457201"/>
          </a:xfrm>
          <a:prstGeom prst="rect">
            <a:avLst/>
          </a:prstGeom>
          <a:gradFill>
            <a:gsLst>
              <a:gs pos="61000">
                <a:srgbClr val="000000">
                  <a:alpha val="10000"/>
                </a:srgbClr>
              </a:gs>
              <a:gs pos="7000">
                <a:schemeClr val="tx1">
                  <a:alpha val="0"/>
                </a:schemeClr>
              </a:gs>
              <a:gs pos="10000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95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F9F4722-A809-9340-A469-42A9BE1565D9}"/>
              </a:ext>
            </a:extLst>
          </p:cNvPr>
          <p:cNvSpPr>
            <a:spLocks noGrp="1"/>
          </p:cNvSpPr>
          <p:nvPr>
            <p:ph type="title"/>
          </p:nvPr>
        </p:nvSpPr>
        <p:spPr/>
        <p:txBody>
          <a:bodyPr vert="horz" lIns="91440" tIns="45720" rIns="91440" bIns="45720" rtlCol="0" anchor="ctr">
            <a:normAutofit/>
          </a:bodyPr>
          <a:lstStyle/>
          <a:p>
            <a:pPr>
              <a:lnSpc>
                <a:spcPct val="90000"/>
              </a:lnSpc>
            </a:pPr>
            <a:r>
              <a:rPr lang="en-US" sz="4800" dirty="0" err="1"/>
              <a:t>Zdolność</a:t>
            </a:r>
            <a:r>
              <a:rPr lang="en-US" sz="4800" dirty="0"/>
              <a:t> </a:t>
            </a:r>
            <a:r>
              <a:rPr lang="en-US" sz="4800" dirty="0" err="1"/>
              <a:t>patentowa</a:t>
            </a:r>
            <a:r>
              <a:rPr lang="en-US" sz="4800" dirty="0"/>
              <a:t> </a:t>
            </a:r>
          </a:p>
        </p:txBody>
      </p:sp>
      <p:sp>
        <p:nvSpPr>
          <p:cNvPr id="5" name="Symbol zastępczy zawartości 4">
            <a:extLst>
              <a:ext uri="{FF2B5EF4-FFF2-40B4-BE49-F238E27FC236}">
                <a16:creationId xmlns:a16="http://schemas.microsoft.com/office/drawing/2014/main" id="{08BB5D75-7386-784F-9FEB-0B065136735A}"/>
              </a:ext>
            </a:extLst>
          </p:cNvPr>
          <p:cNvSpPr>
            <a:spLocks noGrp="1"/>
          </p:cNvSpPr>
          <p:nvPr>
            <p:ph sz="half" idx="1"/>
          </p:nvPr>
        </p:nvSpPr>
        <p:spPr/>
        <p:txBody>
          <a:bodyPr>
            <a:normAutofit/>
          </a:bodyPr>
          <a:lstStyle/>
          <a:p>
            <a:r>
              <a:rPr lang="pl-PL" dirty="0"/>
              <a:t>Art 24 </a:t>
            </a:r>
            <a:r>
              <a:rPr lang="pl-PL" dirty="0" err="1"/>
              <a:t>p.w.p</a:t>
            </a:r>
            <a:r>
              <a:rPr lang="pl-PL" dirty="0"/>
              <a:t>. - Patenty są udzielane – bez względu na dziedzinę techniki – na wynalazki, które są nowe, posiadają poziom wynalazczy i nadają się do przemysłowego stosowania.</a:t>
            </a:r>
          </a:p>
          <a:p>
            <a:endParaRPr lang="pl-PL" dirty="0"/>
          </a:p>
        </p:txBody>
      </p:sp>
      <p:graphicFrame>
        <p:nvGraphicFramePr>
          <p:cNvPr id="8" name="Symbol zastępczy zawartości 5">
            <a:extLst>
              <a:ext uri="{FF2B5EF4-FFF2-40B4-BE49-F238E27FC236}">
                <a16:creationId xmlns:a16="http://schemas.microsoft.com/office/drawing/2014/main" id="{568DCFBE-0866-4ED3-9DCD-501818F47A33}"/>
              </a:ext>
            </a:extLst>
          </p:cNvPr>
          <p:cNvGraphicFramePr>
            <a:graphicFrameLocks noGrp="1"/>
          </p:cNvGraphicFramePr>
          <p:nvPr>
            <p:ph sz="half" idx="2"/>
            <p:extLst>
              <p:ext uri="{D42A27DB-BD31-4B8C-83A1-F6EECF244321}">
                <p14:modId xmlns:p14="http://schemas.microsoft.com/office/powerpoint/2010/main" val="1433646724"/>
              </p:ext>
            </p:extLst>
          </p:nvPr>
        </p:nvGraphicFramePr>
        <p:xfrm>
          <a:off x="6515944" y="2120900"/>
          <a:ext cx="4639736" cy="37481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271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7C308F-CB3C-C54B-8DBB-6BDC7A8ED0B0}"/>
              </a:ext>
            </a:extLst>
          </p:cNvPr>
          <p:cNvSpPr>
            <a:spLocks noGrp="1"/>
          </p:cNvSpPr>
          <p:nvPr>
            <p:ph type="title"/>
          </p:nvPr>
        </p:nvSpPr>
        <p:spPr>
          <a:xfrm>
            <a:off x="1658648" y="685800"/>
            <a:ext cx="3378172" cy="5486400"/>
          </a:xfrm>
        </p:spPr>
        <p:txBody>
          <a:bodyPr anchor="ctr">
            <a:normAutofit/>
          </a:bodyPr>
          <a:lstStyle/>
          <a:p>
            <a:pPr algn="ctr"/>
            <a:r>
              <a:rPr lang="pl-PL" dirty="0"/>
              <a:t>Charakter techniczny</a:t>
            </a:r>
          </a:p>
        </p:txBody>
      </p:sp>
      <p:pic>
        <p:nvPicPr>
          <p:cNvPr id="5" name="Obraz 4" descr="Obraz zawierający podłoże, meble, wewnątrz, stół&#10;&#10;Opis wygenerowany automatycznie">
            <a:extLst>
              <a:ext uri="{FF2B5EF4-FFF2-40B4-BE49-F238E27FC236}">
                <a16:creationId xmlns:a16="http://schemas.microsoft.com/office/drawing/2014/main" id="{CB27E64C-B074-0943-AC90-2DFF0B0573F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 b="19685"/>
          <a:stretch/>
        </p:blipFill>
        <p:spPr>
          <a:xfrm>
            <a:off x="6095999" y="1383958"/>
            <a:ext cx="4786203" cy="2743200"/>
          </a:xfrm>
          <a:prstGeom prst="rect">
            <a:avLst/>
          </a:prstGeom>
        </p:spPr>
      </p:pic>
      <p:sp>
        <p:nvSpPr>
          <p:cNvPr id="3" name="Symbol zastępczy zawartości 2">
            <a:extLst>
              <a:ext uri="{FF2B5EF4-FFF2-40B4-BE49-F238E27FC236}">
                <a16:creationId xmlns:a16="http://schemas.microsoft.com/office/drawing/2014/main" id="{E62F2DEB-88FA-0A49-A5F4-E97FE6804425}"/>
              </a:ext>
            </a:extLst>
          </p:cNvPr>
          <p:cNvSpPr>
            <a:spLocks noGrp="1"/>
          </p:cNvSpPr>
          <p:nvPr>
            <p:ph idx="1"/>
          </p:nvPr>
        </p:nvSpPr>
        <p:spPr>
          <a:xfrm>
            <a:off x="5334936" y="4561367"/>
            <a:ext cx="6265185" cy="1727237"/>
          </a:xfrm>
        </p:spPr>
        <p:txBody>
          <a:bodyPr>
            <a:normAutofit fontScale="92500" lnSpcReduction="20000"/>
          </a:bodyPr>
          <a:lstStyle/>
          <a:p>
            <a:pPr algn="ctr"/>
            <a:r>
              <a:rPr lang="pl-PL" dirty="0"/>
              <a:t>Wynalazek musi dotyczyć rezultatu lub metody oddziaływania na materię – zarówno ożywioną jak i nieożywioną – w celu zaspokajania praktycznych potrzeb człowieka</a:t>
            </a:r>
          </a:p>
          <a:p>
            <a:pPr marL="0" indent="0" algn="ctr">
              <a:buNone/>
            </a:pPr>
            <a:r>
              <a:rPr lang="pl-PL" dirty="0"/>
              <a:t>Jaki problem techniczny rozwiązuje wynalazek? </a:t>
            </a:r>
          </a:p>
        </p:txBody>
      </p:sp>
      <p:sp>
        <p:nvSpPr>
          <p:cNvPr id="6" name="pole tekstowe 5">
            <a:extLst>
              <a:ext uri="{FF2B5EF4-FFF2-40B4-BE49-F238E27FC236}">
                <a16:creationId xmlns:a16="http://schemas.microsoft.com/office/drawing/2014/main" id="{310BCE04-B9FD-D443-A5A1-C8CBA3414C25}"/>
              </a:ext>
            </a:extLst>
          </p:cNvPr>
          <p:cNvSpPr txBox="1"/>
          <p:nvPr/>
        </p:nvSpPr>
        <p:spPr>
          <a:xfrm>
            <a:off x="8724240" y="3914746"/>
            <a:ext cx="2157962"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en.wikipedia.org/wiki/Pizza_saver">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1991137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3A474C-132A-A21F-9488-A6F68196519F}"/>
              </a:ext>
            </a:extLst>
          </p:cNvPr>
          <p:cNvSpPr>
            <a:spLocks noGrp="1"/>
          </p:cNvSpPr>
          <p:nvPr>
            <p:ph type="title"/>
          </p:nvPr>
        </p:nvSpPr>
        <p:spPr>
          <a:xfrm>
            <a:off x="838201" y="365125"/>
            <a:ext cx="5124585" cy="1335089"/>
          </a:xfrm>
        </p:spPr>
        <p:txBody>
          <a:bodyPr>
            <a:normAutofit/>
          </a:bodyPr>
          <a:lstStyle/>
          <a:p>
            <a:r>
              <a:rPr lang="pl-PL" b="1" dirty="0"/>
              <a:t>Nowość</a:t>
            </a:r>
          </a:p>
        </p:txBody>
      </p:sp>
      <p:sp>
        <p:nvSpPr>
          <p:cNvPr id="3" name="Symbol zastępczy zawartości 2">
            <a:extLst>
              <a:ext uri="{FF2B5EF4-FFF2-40B4-BE49-F238E27FC236}">
                <a16:creationId xmlns:a16="http://schemas.microsoft.com/office/drawing/2014/main" id="{DF1B2C3C-27E4-694B-3878-22B88E5C2E1F}"/>
              </a:ext>
            </a:extLst>
          </p:cNvPr>
          <p:cNvSpPr>
            <a:spLocks noGrp="1"/>
          </p:cNvSpPr>
          <p:nvPr>
            <p:ph idx="1"/>
          </p:nvPr>
        </p:nvSpPr>
        <p:spPr>
          <a:xfrm>
            <a:off x="471488" y="1700214"/>
            <a:ext cx="4986334" cy="4476750"/>
          </a:xfrm>
        </p:spPr>
        <p:txBody>
          <a:bodyPr>
            <a:normAutofit fontScale="92500" lnSpcReduction="10000"/>
          </a:bodyPr>
          <a:lstStyle/>
          <a:p>
            <a:r>
              <a:rPr lang="pl-PL" sz="1800" b="1" i="0" u="none" strike="noStrike" dirty="0">
                <a:effectLst/>
                <a:latin typeface="Lato" panose="020F0502020204030203" pitchFamily="34" charset="0"/>
              </a:rPr>
              <a:t>Warunek wymagany do uzyskania patentu/prawa ochronnego na wzór użytkowy, wynalazek/wzór użytkowy uważa się za nowy, jeśli nie jest on częścią stanu techniki.</a:t>
            </a:r>
          </a:p>
          <a:p>
            <a:r>
              <a:rPr lang="pl-PL" sz="1800" b="0" i="0" u="none" strike="noStrike" dirty="0">
                <a:effectLst/>
                <a:latin typeface="Lato" panose="020F0502020204030203" pitchFamily="34" charset="0"/>
              </a:rPr>
              <a:t>Stan techniki - wszystko to, co przed datą, według której oznacza się pierwszeństwo do uzyskania patentu/prawa ochronnego na wzór użytkowy, zostało udostępnione do wiadomości powszechnej w formie pisemnego lub ustnego opisu, przez stosowanie, wystawienie lub ujawnienie w inny sposób, za stanowiące część stanu techniki uważa się również informacje zawarte w zgłoszeniach wynalazków lub wzorów użytkowych, korzystających z wcześniejszego pierwszeństwa, nieudostępnionych do wiadomości powszechnej, pod warunkiem ich ogłoszenia w określony sposób.</a:t>
            </a:r>
            <a:endParaRPr lang="pl-PL" sz="1800" dirty="0"/>
          </a:p>
        </p:txBody>
      </p:sp>
      <p:pic>
        <p:nvPicPr>
          <p:cNvPr id="5" name="Obraz 4">
            <a:extLst>
              <a:ext uri="{FF2B5EF4-FFF2-40B4-BE49-F238E27FC236}">
                <a16:creationId xmlns:a16="http://schemas.microsoft.com/office/drawing/2014/main" id="{24840FEF-9980-CB90-DA96-7AFC3004B4F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6749" r="608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55341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C3022C2-DA9D-2C4E-850A-640A79BF3C3C}"/>
              </a:ext>
            </a:extLst>
          </p:cNvPr>
          <p:cNvSpPr>
            <a:spLocks noGrp="1"/>
          </p:cNvSpPr>
          <p:nvPr>
            <p:ph type="title"/>
          </p:nvPr>
        </p:nvSpPr>
        <p:spPr>
          <a:xfrm>
            <a:off x="1054998" y="685800"/>
            <a:ext cx="3021702" cy="5486400"/>
          </a:xfrm>
        </p:spPr>
        <p:txBody>
          <a:bodyPr anchor="ctr">
            <a:normAutofit/>
          </a:bodyPr>
          <a:lstStyle/>
          <a:p>
            <a:pPr algn="ctr"/>
            <a:r>
              <a:rPr lang="pl-PL" sz="6000" b="1" dirty="0"/>
              <a:t>Nowość</a:t>
            </a:r>
            <a:br>
              <a:rPr lang="pl-PL" sz="3000" dirty="0"/>
            </a:br>
            <a:endParaRPr lang="pl-PL" sz="3000" dirty="0"/>
          </a:p>
        </p:txBody>
      </p:sp>
      <p:pic>
        <p:nvPicPr>
          <p:cNvPr id="4098" name="Picture 2" descr="page12image1590312768">
            <a:extLst>
              <a:ext uri="{FF2B5EF4-FFF2-40B4-BE49-F238E27FC236}">
                <a16:creationId xmlns:a16="http://schemas.microsoft.com/office/drawing/2014/main" id="{0DEFFAFB-8A69-D54A-A56F-1EE6036ED4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76700" y="530833"/>
            <a:ext cx="2318808" cy="2404403"/>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12image1590312336">
            <a:extLst>
              <a:ext uri="{FF2B5EF4-FFF2-40B4-BE49-F238E27FC236}">
                <a16:creationId xmlns:a16="http://schemas.microsoft.com/office/drawing/2014/main" id="{57D19C08-C8F2-544B-8440-C772353F55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1247" y="811677"/>
            <a:ext cx="5772666" cy="2123559"/>
          </a:xfrm>
          <a:prstGeom prst="rect">
            <a:avLst/>
          </a:prstGeom>
          <a:noFill/>
          <a:extLst>
            <a:ext uri="{909E8E84-426E-40DD-AFC4-6F175D3DCCD1}">
              <a14:hiddenFill xmlns:a14="http://schemas.microsoft.com/office/drawing/2010/main">
                <a:solidFill>
                  <a:srgbClr val="FFFFFF"/>
                </a:solidFill>
              </a14:hiddenFill>
            </a:ext>
          </a:extLst>
        </p:spPr>
      </p:pic>
      <p:sp>
        <p:nvSpPr>
          <p:cNvPr id="3" name="Symbol zastępczy zawartości 2">
            <a:extLst>
              <a:ext uri="{FF2B5EF4-FFF2-40B4-BE49-F238E27FC236}">
                <a16:creationId xmlns:a16="http://schemas.microsoft.com/office/drawing/2014/main" id="{AA19DFF7-D7DA-1B4A-9753-C279CE5590BE}"/>
              </a:ext>
            </a:extLst>
          </p:cNvPr>
          <p:cNvSpPr>
            <a:spLocks noGrp="1"/>
          </p:cNvSpPr>
          <p:nvPr>
            <p:ph idx="1"/>
          </p:nvPr>
        </p:nvSpPr>
        <p:spPr>
          <a:xfrm>
            <a:off x="4775226" y="3428999"/>
            <a:ext cx="6730973" cy="2743201"/>
          </a:xfrm>
        </p:spPr>
        <p:txBody>
          <a:bodyPr>
            <a:normAutofit fontScale="85000" lnSpcReduction="10000"/>
          </a:bodyPr>
          <a:lstStyle/>
          <a:p>
            <a:pPr marL="0" indent="0" algn="ctr">
              <a:buNone/>
            </a:pPr>
            <a:r>
              <a:rPr lang="pl-PL" b="1" dirty="0">
                <a:latin typeface="Noto Serif" panose="02020600060500020200" pitchFamily="18" charset="0"/>
                <a:ea typeface="Noto Serif" panose="02020600060500020200" pitchFamily="18" charset="0"/>
                <a:cs typeface="Noto Serif" panose="02020600060500020200" pitchFamily="18" charset="0"/>
              </a:rPr>
              <a:t>Przypadek Kaczora Donalda</a:t>
            </a:r>
          </a:p>
          <a:p>
            <a:pPr marL="0" indent="0" algn="just">
              <a:buNone/>
            </a:pPr>
            <a:r>
              <a:rPr lang="pl-PL" sz="2200" dirty="0">
                <a:latin typeface="Noto Serif" panose="02020600060500020200" pitchFamily="18" charset="0"/>
                <a:ea typeface="Noto Serif" panose="02020600060500020200" pitchFamily="18" charset="0"/>
                <a:cs typeface="Noto Serif" panose="02020600060500020200" pitchFamily="18" charset="0"/>
              </a:rPr>
              <a:t>Duński wynalazca Karl </a:t>
            </a:r>
            <a:r>
              <a:rPr lang="pl-PL" sz="2200" dirty="0" err="1">
                <a:latin typeface="Noto Serif" panose="02020600060500020200" pitchFamily="18" charset="0"/>
                <a:ea typeface="Noto Serif" panose="02020600060500020200" pitchFamily="18" charset="0"/>
                <a:cs typeface="Noto Serif" panose="02020600060500020200" pitchFamily="18" charset="0"/>
              </a:rPr>
              <a:t>Krøyer</a:t>
            </a:r>
            <a:r>
              <a:rPr lang="pl-PL" sz="2200" dirty="0">
                <a:latin typeface="Noto Serif" panose="02020600060500020200" pitchFamily="18" charset="0"/>
                <a:ea typeface="Noto Serif" panose="02020600060500020200" pitchFamily="18" charset="0"/>
                <a:cs typeface="Noto Serif" panose="02020600060500020200" pitchFamily="18" charset="0"/>
              </a:rPr>
              <a:t> zgłosił w Holenderskim Urzędzie Patentowym wynalazek na sposób podnoszenia zatopionych okrętów za pomocą ciał wypornych </a:t>
            </a:r>
          </a:p>
          <a:p>
            <a:pPr algn="just"/>
            <a:r>
              <a:rPr lang="pl-PL" sz="2200" dirty="0">
                <a:latin typeface="Noto Serif" panose="02020600060500020200" pitchFamily="18" charset="0"/>
                <a:ea typeface="Noto Serif" panose="02020600060500020200" pitchFamily="18" charset="0"/>
                <a:cs typeface="Noto Serif" panose="02020600060500020200" pitchFamily="18" charset="0"/>
              </a:rPr>
              <a:t>Ekspert jako materiał przeciwstawny wykorzystał komiks, w którym Kaczor Donald wraz z siostrzenicami wydobywa wrak za pomocą̨ piłeczek pingpongowych </a:t>
            </a:r>
          </a:p>
          <a:p>
            <a:pPr algn="ctr"/>
            <a:endParaRPr lang="pl-PL" sz="2200" dirty="0"/>
          </a:p>
        </p:txBody>
      </p:sp>
    </p:spTree>
    <p:extLst>
      <p:ext uri="{BB962C8B-B14F-4D97-AF65-F5344CB8AC3E}">
        <p14:creationId xmlns:p14="http://schemas.microsoft.com/office/powerpoint/2010/main" val="173913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16C59C-8DC6-0B49-9E1D-15B1A30AFC69}"/>
              </a:ext>
            </a:extLst>
          </p:cNvPr>
          <p:cNvSpPr>
            <a:spLocks noGrp="1"/>
          </p:cNvSpPr>
          <p:nvPr>
            <p:ph type="title"/>
          </p:nvPr>
        </p:nvSpPr>
        <p:spPr>
          <a:xfrm>
            <a:off x="1284850" y="1065791"/>
            <a:ext cx="6393688" cy="813498"/>
          </a:xfrm>
        </p:spPr>
        <p:txBody>
          <a:bodyPr>
            <a:normAutofit fontScale="90000"/>
          </a:bodyPr>
          <a:lstStyle/>
          <a:p>
            <a:pPr algn="ctr"/>
            <a:r>
              <a:rPr lang="pl-PL" dirty="0">
                <a:latin typeface="Noto Serif" panose="02020600060500020200" pitchFamily="18" charset="0"/>
                <a:ea typeface="Noto Serif" panose="02020600060500020200" pitchFamily="18" charset="0"/>
                <a:cs typeface="Noto Serif" panose="02020600060500020200" pitchFamily="18" charset="0"/>
              </a:rPr>
              <a:t>Poziom wynalazczy</a:t>
            </a:r>
            <a:endParaRPr lang="pl-PL">
              <a:latin typeface="Noto Serif" panose="02020600060500020200" pitchFamily="18" charset="0"/>
              <a:ea typeface="Noto Serif" panose="02020600060500020200" pitchFamily="18" charset="0"/>
              <a:cs typeface="Noto Serif" panose="02020600060500020200" pitchFamily="18" charset="0"/>
            </a:endParaRPr>
          </a:p>
        </p:txBody>
      </p:sp>
      <p:sp>
        <p:nvSpPr>
          <p:cNvPr id="3" name="Symbol zastępczy zawartości 2">
            <a:extLst>
              <a:ext uri="{FF2B5EF4-FFF2-40B4-BE49-F238E27FC236}">
                <a16:creationId xmlns:a16="http://schemas.microsoft.com/office/drawing/2014/main" id="{A977302C-91E2-1C40-B22F-FA0F62FE1D59}"/>
              </a:ext>
            </a:extLst>
          </p:cNvPr>
          <p:cNvSpPr>
            <a:spLocks noGrp="1"/>
          </p:cNvSpPr>
          <p:nvPr>
            <p:ph idx="1"/>
          </p:nvPr>
        </p:nvSpPr>
        <p:spPr>
          <a:xfrm>
            <a:off x="1284850" y="2135938"/>
            <a:ext cx="8649982" cy="3535813"/>
          </a:xfrm>
        </p:spPr>
        <p:txBody>
          <a:bodyPr>
            <a:normAutofit/>
          </a:bodyPr>
          <a:lstStyle/>
          <a:p>
            <a:pPr>
              <a:lnSpc>
                <a:spcPct val="90000"/>
              </a:lnSpc>
            </a:pPr>
            <a:r>
              <a:rPr lang="pl-PL" sz="1800" dirty="0">
                <a:latin typeface="Noto Serif" panose="02020600060500020200" pitchFamily="18" charset="0"/>
                <a:ea typeface="Noto Serif" panose="02020600060500020200" pitchFamily="18" charset="0"/>
                <a:cs typeface="Noto Serif" panose="02020600060500020200" pitchFamily="18" charset="0"/>
              </a:rPr>
              <a:t>Rozwiązanie nie może wynikać dla znawcy w sposób oczywisty ze stanu techniki,</a:t>
            </a:r>
          </a:p>
          <a:p>
            <a:pPr>
              <a:lnSpc>
                <a:spcPct val="90000"/>
              </a:lnSpc>
            </a:pPr>
            <a:r>
              <a:rPr lang="pl-PL" sz="1800" dirty="0">
                <a:latin typeface="Noto Serif" panose="02020600060500020200" pitchFamily="18" charset="0"/>
                <a:ea typeface="Noto Serif" panose="02020600060500020200" pitchFamily="18" charset="0"/>
                <a:cs typeface="Noto Serif" panose="02020600060500020200" pitchFamily="18" charset="0"/>
              </a:rPr>
              <a:t>Wynalazek powinien wywoływać nieoczekiwany efekt techniczny, stanowić pewnego rodzaju zaskoczenie dla znawcy określonej dziedziny,</a:t>
            </a:r>
          </a:p>
          <a:p>
            <a:pPr>
              <a:lnSpc>
                <a:spcPct val="90000"/>
              </a:lnSpc>
            </a:pPr>
            <a:r>
              <a:rPr lang="pl-PL" sz="1800" dirty="0">
                <a:latin typeface="Noto Serif" panose="02020600060500020200" pitchFamily="18" charset="0"/>
                <a:ea typeface="Noto Serif" panose="02020600060500020200" pitchFamily="18" charset="0"/>
                <a:cs typeface="Noto Serif" panose="02020600060500020200" pitchFamily="18" charset="0"/>
              </a:rPr>
              <a:t>Wynalazek nie powinien być tylko prostą konsekwencją, rozwinięciem istniejącego stanu wiedzy, </a:t>
            </a:r>
          </a:p>
          <a:p>
            <a:pPr marL="0" indent="0">
              <a:lnSpc>
                <a:spcPct val="90000"/>
              </a:lnSpc>
              <a:buNone/>
            </a:pPr>
            <a:r>
              <a:rPr lang="pl-PL" sz="1800" u="sng" dirty="0">
                <a:latin typeface="Noto Serif" panose="02020600060500020200" pitchFamily="18" charset="0"/>
                <a:ea typeface="Noto Serif" panose="02020600060500020200" pitchFamily="18" charset="0"/>
                <a:cs typeface="Noto Serif" panose="02020600060500020200" pitchFamily="18" charset="0"/>
              </a:rPr>
              <a:t>Ważne: </a:t>
            </a:r>
            <a:r>
              <a:rPr lang="pl-PL" sz="1800" dirty="0">
                <a:latin typeface="Noto Serif" panose="02020600060500020200" pitchFamily="18" charset="0"/>
                <a:ea typeface="Noto Serif" panose="02020600060500020200" pitchFamily="18" charset="0"/>
                <a:cs typeface="Noto Serif" panose="02020600060500020200" pitchFamily="18" charset="0"/>
              </a:rPr>
              <a:t>przesłanka ta dotyczy tylko wynalazków i nie występuje w przypadku wzorów użytkowych. Jeśli spełnione są pozostałe kryteria dotyczące urządzenia zgłoszonego jako wynalazek, możliwa jest konwersja zgłoszenia tego wynalazku w zgłoszenie wzoru użytkowego. </a:t>
            </a:r>
          </a:p>
        </p:txBody>
      </p:sp>
      <p:pic>
        <p:nvPicPr>
          <p:cNvPr id="5" name="Obraz 4" descr="Obraz zawierający tekst, tablica suchościerna&#10;&#10;Opis wygenerowany automatycznie">
            <a:extLst>
              <a:ext uri="{FF2B5EF4-FFF2-40B4-BE49-F238E27FC236}">
                <a16:creationId xmlns:a16="http://schemas.microsoft.com/office/drawing/2014/main" id="{938337E9-05A0-0248-B26D-AB7917082A2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950404" y="330284"/>
            <a:ext cx="2705100" cy="1805654"/>
          </a:xfrm>
          <a:prstGeom prst="rect">
            <a:avLst/>
          </a:prstGeom>
        </p:spPr>
      </p:pic>
      <p:sp>
        <p:nvSpPr>
          <p:cNvPr id="6" name="pole tekstowe 5">
            <a:extLst>
              <a:ext uri="{FF2B5EF4-FFF2-40B4-BE49-F238E27FC236}">
                <a16:creationId xmlns:a16="http://schemas.microsoft.com/office/drawing/2014/main" id="{E657F439-9E89-DF45-8335-9BB339B3B8F0}"/>
              </a:ext>
            </a:extLst>
          </p:cNvPr>
          <p:cNvSpPr txBox="1"/>
          <p:nvPr/>
        </p:nvSpPr>
        <p:spPr>
          <a:xfrm>
            <a:off x="10024824" y="82114"/>
            <a:ext cx="2157962"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picpedia.org/handwriting/e/expert.html">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184017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4777C67-953D-DC77-C107-53C4A1977141}"/>
              </a:ext>
            </a:extLst>
          </p:cNvPr>
          <p:cNvSpPr>
            <a:spLocks noGrp="1"/>
          </p:cNvSpPr>
          <p:nvPr>
            <p:ph type="title"/>
          </p:nvPr>
        </p:nvSpPr>
        <p:spPr/>
        <p:txBody>
          <a:bodyPr>
            <a:normAutofit fontScale="90000"/>
          </a:bodyPr>
          <a:lstStyle/>
          <a:p>
            <a:r>
              <a:rPr lang="pl-PL" dirty="0"/>
              <a:t>Zakres regulacji ustawy z dnia 30.06.2000 r. - Prawo własności przemysłowej: </a:t>
            </a:r>
          </a:p>
        </p:txBody>
      </p:sp>
      <p:graphicFrame>
        <p:nvGraphicFramePr>
          <p:cNvPr id="4" name="Symbol zastępczy zawartości 3">
            <a:extLst>
              <a:ext uri="{FF2B5EF4-FFF2-40B4-BE49-F238E27FC236}">
                <a16:creationId xmlns:a16="http://schemas.microsoft.com/office/drawing/2014/main" id="{0C571527-41B3-B6C8-450F-AC158AC05766}"/>
              </a:ext>
            </a:extLst>
          </p:cNvPr>
          <p:cNvGraphicFramePr>
            <a:graphicFrameLocks noGrp="1"/>
          </p:cNvGraphicFramePr>
          <p:nvPr>
            <p:ph idx="1"/>
          </p:nvPr>
        </p:nvGraphicFramePr>
        <p:xfrm>
          <a:off x="2152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9854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1EA8AD9-A9A3-344C-B562-D8B751C2AC3C}"/>
              </a:ext>
            </a:extLst>
          </p:cNvPr>
          <p:cNvSpPr>
            <a:spLocks noGrp="1"/>
          </p:cNvSpPr>
          <p:nvPr>
            <p:ph type="title"/>
          </p:nvPr>
        </p:nvSpPr>
        <p:spPr>
          <a:xfrm>
            <a:off x="685800" y="412652"/>
            <a:ext cx="5410200" cy="1125415"/>
          </a:xfrm>
        </p:spPr>
        <p:txBody>
          <a:bodyPr>
            <a:normAutofit fontScale="90000"/>
          </a:bodyPr>
          <a:lstStyle/>
          <a:p>
            <a:pPr algn="ctr"/>
            <a:r>
              <a:rPr lang="pl-PL">
                <a:latin typeface="Noto Serif" panose="02020600060500020200" pitchFamily="18" charset="0"/>
                <a:ea typeface="Noto Serif" panose="02020600060500020200" pitchFamily="18" charset="0"/>
                <a:cs typeface="Noto Serif" panose="02020600060500020200" pitchFamily="18" charset="0"/>
              </a:rPr>
              <a:t>Przemysłowe zastosowanie</a:t>
            </a:r>
          </a:p>
        </p:txBody>
      </p:sp>
      <p:sp>
        <p:nvSpPr>
          <p:cNvPr id="3" name="Symbol zastępczy zawartości 2">
            <a:extLst>
              <a:ext uri="{FF2B5EF4-FFF2-40B4-BE49-F238E27FC236}">
                <a16:creationId xmlns:a16="http://schemas.microsoft.com/office/drawing/2014/main" id="{89A627C9-F399-D04D-82C9-125427F06406}"/>
              </a:ext>
            </a:extLst>
          </p:cNvPr>
          <p:cNvSpPr>
            <a:spLocks noGrp="1"/>
          </p:cNvSpPr>
          <p:nvPr>
            <p:ph idx="1"/>
          </p:nvPr>
        </p:nvSpPr>
        <p:spPr>
          <a:xfrm>
            <a:off x="685800" y="2198154"/>
            <a:ext cx="5410201" cy="4482670"/>
          </a:xfrm>
        </p:spPr>
        <p:txBody>
          <a:bodyPr>
            <a:normAutofit/>
          </a:bodyPr>
          <a:lstStyle/>
          <a:p>
            <a:pPr>
              <a:lnSpc>
                <a:spcPct val="90000"/>
              </a:lnSpc>
            </a:pPr>
            <a:r>
              <a:rPr lang="pl-PL" dirty="0">
                <a:latin typeface="Noto Serif" panose="02020600060500020200" pitchFamily="18" charset="0"/>
                <a:ea typeface="Noto Serif" panose="02020600060500020200" pitchFamily="18" charset="0"/>
                <a:cs typeface="Noto Serif" panose="02020600060500020200" pitchFamily="18" charset="0"/>
              </a:rPr>
              <a:t>Według wynalazku może być uzyskiwany wytwór lub wykorzystywany sposób, w rozumieniu technicznym, w jakiejkolwiek działalności przemysłowej, nie wykluczając rolnictwa,</a:t>
            </a:r>
          </a:p>
          <a:p>
            <a:pPr>
              <a:lnSpc>
                <a:spcPct val="90000"/>
              </a:lnSpc>
            </a:pPr>
            <a:r>
              <a:rPr lang="pl-PL" dirty="0">
                <a:latin typeface="Noto Serif" panose="02020600060500020200" pitchFamily="18" charset="0"/>
                <a:ea typeface="Noto Serif" panose="02020600060500020200" pitchFamily="18" charset="0"/>
                <a:cs typeface="Noto Serif" panose="02020600060500020200" pitchFamily="18" charset="0"/>
              </a:rPr>
              <a:t>Rozwiązanie musi być powtarzalne – tj. gwarantować osiąganie każdorazowo, zgodnie z zasadami nauki zamierzonego celu. </a:t>
            </a:r>
          </a:p>
        </p:txBody>
      </p:sp>
      <p:pic>
        <p:nvPicPr>
          <p:cNvPr id="5" name="Obraz 4" descr="Obraz zawierający niebo, zewnętrzne, zachmurzenie, piaszczysty&#10;&#10;Opis wygenerowany automatycznie">
            <a:extLst>
              <a:ext uri="{FF2B5EF4-FFF2-40B4-BE49-F238E27FC236}">
                <a16:creationId xmlns:a16="http://schemas.microsoft.com/office/drawing/2014/main" id="{A091C5F6-31DA-DE44-A3BF-01ADD605E1B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523" r="23340" b="-2"/>
          <a:stretch/>
        </p:blipFill>
        <p:spPr>
          <a:xfrm>
            <a:off x="7152497" y="11883"/>
            <a:ext cx="5039503" cy="6846117"/>
          </a:xfrm>
          <a:prstGeom prst="rect">
            <a:avLst/>
          </a:prstGeom>
          <a:ln>
            <a:noFill/>
          </a:ln>
          <a:effectLst>
            <a:softEdge rad="112500"/>
          </a:effectLst>
        </p:spPr>
      </p:pic>
    </p:spTree>
    <p:extLst>
      <p:ext uri="{BB962C8B-B14F-4D97-AF65-F5344CB8AC3E}">
        <p14:creationId xmlns:p14="http://schemas.microsoft.com/office/powerpoint/2010/main" val="1000412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838200" y="556995"/>
            <a:ext cx="10515600" cy="1133693"/>
          </a:xfrm>
        </p:spPr>
        <p:txBody>
          <a:bodyPr>
            <a:normAutofit/>
          </a:bodyPr>
          <a:lstStyle/>
          <a:p>
            <a:r>
              <a:rPr lang="pl-PL" sz="5200"/>
              <a:t>Uprawnienia wynikające z patentu</a:t>
            </a:r>
          </a:p>
        </p:txBody>
      </p:sp>
      <p:graphicFrame>
        <p:nvGraphicFramePr>
          <p:cNvPr id="5" name="Symbol zastępczy zawartości 4">
            <a:extLst>
              <a:ext uri="{FF2B5EF4-FFF2-40B4-BE49-F238E27FC236}">
                <a16:creationId xmlns:a16="http://schemas.microsoft.com/office/drawing/2014/main" id="{2F7E3DF8-EF15-54C8-1D82-DB0A423440C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4855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Formuły napisane na tablicach">
            <a:extLst>
              <a:ext uri="{FF2B5EF4-FFF2-40B4-BE49-F238E27FC236}">
                <a16:creationId xmlns:a16="http://schemas.microsoft.com/office/drawing/2014/main" id="{74842F7E-7217-E42E-3F1B-EB3ABB98A002}"/>
              </a:ext>
            </a:extLst>
          </p:cNvPr>
          <p:cNvPicPr>
            <a:picLocks noChangeAspect="1"/>
          </p:cNvPicPr>
          <p:nvPr/>
        </p:nvPicPr>
        <p:blipFill rotWithShape="1">
          <a:blip r:embed="rId2"/>
          <a:srcRect r="5882" b="-1"/>
          <a:stretch/>
        </p:blipFill>
        <p:spPr>
          <a:xfrm>
            <a:off x="4558352" y="10"/>
            <a:ext cx="7633646" cy="6857990"/>
          </a:xfrm>
          <a:prstGeom prst="rect">
            <a:avLst/>
          </a:prstGeom>
        </p:spPr>
      </p:pic>
      <p:sp>
        <p:nvSpPr>
          <p:cNvPr id="2" name="Tytuł 1">
            <a:extLst>
              <a:ext uri="{FF2B5EF4-FFF2-40B4-BE49-F238E27FC236}">
                <a16:creationId xmlns:a16="http://schemas.microsoft.com/office/drawing/2014/main" id="{6930ECAC-7063-574C-ABB5-E90DAFBD1020}"/>
              </a:ext>
            </a:extLst>
          </p:cNvPr>
          <p:cNvSpPr>
            <a:spLocks noGrp="1"/>
          </p:cNvSpPr>
          <p:nvPr>
            <p:ph type="title"/>
          </p:nvPr>
        </p:nvSpPr>
        <p:spPr>
          <a:xfrm>
            <a:off x="170122" y="365125"/>
            <a:ext cx="4490268" cy="942680"/>
          </a:xfrm>
        </p:spPr>
        <p:txBody>
          <a:bodyPr>
            <a:normAutofit/>
          </a:bodyPr>
          <a:lstStyle/>
          <a:p>
            <a:r>
              <a:rPr lang="pl-PL" sz="4000" dirty="0">
                <a:latin typeface="Helvetica" pitchFamily="2" charset="0"/>
                <a:ea typeface="Noto Serif" panose="02020600060500020200" pitchFamily="18" charset="0"/>
                <a:cs typeface="Noto Serif" panose="02020600060500020200" pitchFamily="18" charset="0"/>
              </a:rPr>
              <a:t>Wyłączenia</a:t>
            </a:r>
          </a:p>
        </p:txBody>
      </p:sp>
      <p:sp>
        <p:nvSpPr>
          <p:cNvPr id="24" name="Symbol zastępczy zawartości 2">
            <a:extLst>
              <a:ext uri="{FF2B5EF4-FFF2-40B4-BE49-F238E27FC236}">
                <a16:creationId xmlns:a16="http://schemas.microsoft.com/office/drawing/2014/main" id="{F9DC2DB8-90ED-7145-A52B-F9E8B63A46F1}"/>
              </a:ext>
            </a:extLst>
          </p:cNvPr>
          <p:cNvSpPr>
            <a:spLocks noGrp="1"/>
          </p:cNvSpPr>
          <p:nvPr>
            <p:ph idx="1"/>
          </p:nvPr>
        </p:nvSpPr>
        <p:spPr>
          <a:xfrm>
            <a:off x="256464" y="1884107"/>
            <a:ext cx="4215546" cy="4397590"/>
          </a:xfrm>
        </p:spPr>
        <p:txBody>
          <a:bodyPr>
            <a:normAutofit fontScale="77500" lnSpcReduction="20000"/>
          </a:bodyPr>
          <a:lstStyle/>
          <a:p>
            <a:pPr marL="0" indent="0">
              <a:buNone/>
            </a:pPr>
            <a:r>
              <a:rPr lang="pl-PL" sz="1400" b="1" dirty="0">
                <a:latin typeface="Helvetica" pitchFamily="2" charset="0"/>
                <a:ea typeface="Noto Serif" panose="02020600060500020200" pitchFamily="18" charset="0"/>
                <a:cs typeface="Noto Serif" panose="02020600060500020200" pitchFamily="18" charset="0"/>
              </a:rPr>
              <a:t>Za wynalazki nie uważa się – art. 28 </a:t>
            </a:r>
            <a:r>
              <a:rPr lang="pl-PL" sz="1400" b="1" dirty="0" err="1">
                <a:latin typeface="Helvetica" pitchFamily="2" charset="0"/>
                <a:ea typeface="Noto Serif" panose="02020600060500020200" pitchFamily="18" charset="0"/>
                <a:cs typeface="Noto Serif" panose="02020600060500020200" pitchFamily="18" charset="0"/>
              </a:rPr>
              <a:t>p.w.p</a:t>
            </a:r>
            <a:r>
              <a:rPr lang="pl-PL" sz="1400" b="1" dirty="0">
                <a:latin typeface="Helvetica" pitchFamily="2" charset="0"/>
                <a:ea typeface="Noto Serif" panose="02020600060500020200" pitchFamily="18" charset="0"/>
                <a:cs typeface="Noto Serif" panose="02020600060500020200" pitchFamily="18" charset="0"/>
              </a:rPr>
              <a:t>.:</a:t>
            </a:r>
          </a:p>
          <a:p>
            <a:pPr>
              <a:buAutoNum type="arabicParenR"/>
            </a:pPr>
            <a:r>
              <a:rPr lang="pl-PL" sz="1400" dirty="0">
                <a:latin typeface="Helvetica" pitchFamily="2" charset="0"/>
                <a:ea typeface="Noto Serif" panose="02020600060500020200" pitchFamily="18" charset="0"/>
                <a:cs typeface="Noto Serif" panose="02020600060500020200" pitchFamily="18" charset="0"/>
              </a:rPr>
              <a:t>odkryć naukowych</a:t>
            </a:r>
          </a:p>
          <a:p>
            <a:pPr marL="0" indent="0">
              <a:buNone/>
            </a:pPr>
            <a:r>
              <a:rPr lang="pl-PL" sz="1400" dirty="0">
                <a:latin typeface="Helvetica" pitchFamily="2" charset="0"/>
                <a:ea typeface="Noto Serif" panose="02020600060500020200" pitchFamily="18" charset="0"/>
                <a:cs typeface="Noto Serif" panose="02020600060500020200" pitchFamily="18" charset="0"/>
              </a:rPr>
              <a:t>Np. odkrycie występującego w przyrodzie zjawiska chemicznego lub biologicznego, </a:t>
            </a:r>
          </a:p>
          <a:p>
            <a:pPr marL="0" indent="0">
              <a:buNone/>
            </a:pPr>
            <a:r>
              <a:rPr lang="pl-PL" sz="1400" dirty="0">
                <a:latin typeface="Helvetica" pitchFamily="2" charset="0"/>
                <a:ea typeface="Noto Serif" panose="02020600060500020200" pitchFamily="18" charset="0"/>
                <a:cs typeface="Noto Serif" panose="02020600060500020200" pitchFamily="18" charset="0"/>
              </a:rPr>
              <a:t>2) teorii naukowych i metod matematycznych;</a:t>
            </a:r>
            <a:br>
              <a:rPr lang="pl-PL" sz="1400" dirty="0">
                <a:latin typeface="Helvetica" pitchFamily="2" charset="0"/>
                <a:ea typeface="Noto Serif" panose="02020600060500020200" pitchFamily="18" charset="0"/>
                <a:cs typeface="Noto Serif" panose="02020600060500020200" pitchFamily="18" charset="0"/>
              </a:rPr>
            </a:br>
            <a:r>
              <a:rPr lang="pl-PL" sz="1400" dirty="0">
                <a:latin typeface="Helvetica" pitchFamily="2" charset="0"/>
                <a:ea typeface="Noto Serif" panose="02020600060500020200" pitchFamily="18" charset="0"/>
                <a:cs typeface="Noto Serif" panose="02020600060500020200" pitchFamily="18" charset="0"/>
              </a:rPr>
              <a:t>Np. Teoria względności A. Einsteina </a:t>
            </a:r>
          </a:p>
          <a:p>
            <a:pPr marL="0" indent="0">
              <a:buNone/>
            </a:pPr>
            <a:r>
              <a:rPr lang="pl-PL" sz="1400" dirty="0">
                <a:latin typeface="Helvetica" pitchFamily="2" charset="0"/>
                <a:ea typeface="Noto Serif" panose="02020600060500020200" pitchFamily="18" charset="0"/>
                <a:cs typeface="Noto Serif" panose="02020600060500020200" pitchFamily="18" charset="0"/>
              </a:rPr>
              <a:t>3) wytworów o charakterze jedynie estetycznym;</a:t>
            </a:r>
            <a:br>
              <a:rPr lang="pl-PL" sz="1400" dirty="0">
                <a:latin typeface="Helvetica" pitchFamily="2" charset="0"/>
                <a:ea typeface="Noto Serif" panose="02020600060500020200" pitchFamily="18" charset="0"/>
                <a:cs typeface="Noto Serif" panose="02020600060500020200" pitchFamily="18" charset="0"/>
              </a:rPr>
            </a:br>
            <a:r>
              <a:rPr lang="pl-PL" sz="1400" dirty="0">
                <a:latin typeface="Helvetica" pitchFamily="2" charset="0"/>
                <a:ea typeface="Noto Serif" panose="02020600060500020200" pitchFamily="18" charset="0"/>
                <a:cs typeface="Noto Serif" panose="02020600060500020200" pitchFamily="18" charset="0"/>
              </a:rPr>
              <a:t>Np. Wygląd tkaniny</a:t>
            </a:r>
            <a:endParaRPr lang="pl-PL" sz="1400" dirty="0">
              <a:latin typeface="Helvetica" pitchFamily="2" charset="0"/>
              <a:ea typeface="Noto Serif" panose="02020600060500020200" pitchFamily="18" charset="0"/>
              <a:cs typeface="Noto Serif" panose="02020600060500020200" pitchFamily="18" charset="0"/>
              <a:sym typeface="Wingdings" pitchFamily="2" charset="2"/>
            </a:endParaRPr>
          </a:p>
          <a:p>
            <a:pPr marL="0" indent="0">
              <a:buNone/>
            </a:pPr>
            <a:r>
              <a:rPr lang="pl-PL" sz="1400" dirty="0">
                <a:latin typeface="Helvetica" pitchFamily="2" charset="0"/>
                <a:ea typeface="Noto Serif" panose="02020600060500020200" pitchFamily="18" charset="0"/>
                <a:cs typeface="Noto Serif" panose="02020600060500020200" pitchFamily="18" charset="0"/>
              </a:rPr>
              <a:t>4) planów, zasad i metod do. działalności umysłowej lub gospodarczej i gier;</a:t>
            </a:r>
            <a:br>
              <a:rPr lang="pl-PL" sz="1400" dirty="0">
                <a:latin typeface="Helvetica" pitchFamily="2" charset="0"/>
                <a:ea typeface="Noto Serif" panose="02020600060500020200" pitchFamily="18" charset="0"/>
                <a:cs typeface="Noto Serif" panose="02020600060500020200" pitchFamily="18" charset="0"/>
              </a:rPr>
            </a:br>
            <a:r>
              <a:rPr lang="pl-PL" sz="1400" dirty="0">
                <a:latin typeface="Helvetica" pitchFamily="2" charset="0"/>
                <a:ea typeface="Noto Serif" panose="02020600060500020200" pitchFamily="18" charset="0"/>
                <a:cs typeface="Noto Serif" panose="02020600060500020200" pitchFamily="18" charset="0"/>
              </a:rPr>
              <a:t>Np. metody szybkiego zapamiętywania</a:t>
            </a:r>
          </a:p>
          <a:p>
            <a:pPr marL="0" indent="0">
              <a:buNone/>
            </a:pPr>
            <a:r>
              <a:rPr lang="pl-PL" sz="1400" dirty="0">
                <a:latin typeface="Helvetica" pitchFamily="2" charset="0"/>
                <a:ea typeface="Noto Serif" panose="02020600060500020200" pitchFamily="18" charset="0"/>
                <a:cs typeface="Noto Serif" panose="02020600060500020200" pitchFamily="18" charset="0"/>
              </a:rPr>
              <a:t>5) wytworów, których niemożliwość wykorzystania może być wykazana w świetle powszechnie przyjętych i uznanych zasad nauki;</a:t>
            </a:r>
            <a:br>
              <a:rPr lang="pl-PL" sz="1400" dirty="0">
                <a:latin typeface="Helvetica" pitchFamily="2" charset="0"/>
                <a:ea typeface="Noto Serif" panose="02020600060500020200" pitchFamily="18" charset="0"/>
                <a:cs typeface="Noto Serif" panose="02020600060500020200" pitchFamily="18" charset="0"/>
              </a:rPr>
            </a:br>
            <a:r>
              <a:rPr lang="pl-PL" sz="1400" dirty="0">
                <a:latin typeface="Helvetica" pitchFamily="2" charset="0"/>
                <a:ea typeface="Noto Serif" panose="02020600060500020200" pitchFamily="18" charset="0"/>
                <a:cs typeface="Noto Serif" panose="02020600060500020200" pitchFamily="18" charset="0"/>
              </a:rPr>
              <a:t>Np. perpetuum mobile</a:t>
            </a:r>
          </a:p>
          <a:p>
            <a:pPr marL="0" indent="0">
              <a:buNone/>
            </a:pPr>
            <a:r>
              <a:rPr lang="pl-PL" sz="1400" dirty="0">
                <a:latin typeface="Helvetica" pitchFamily="2" charset="0"/>
                <a:ea typeface="Noto Serif" panose="02020600060500020200" pitchFamily="18" charset="0"/>
                <a:cs typeface="Noto Serif" panose="02020600060500020200" pitchFamily="18" charset="0"/>
              </a:rPr>
              <a:t>6) programów komputerowych;</a:t>
            </a:r>
            <a:br>
              <a:rPr lang="pl-PL" sz="1400" dirty="0">
                <a:latin typeface="Helvetica" pitchFamily="2" charset="0"/>
                <a:ea typeface="Noto Serif" panose="02020600060500020200" pitchFamily="18" charset="0"/>
                <a:cs typeface="Noto Serif" panose="02020600060500020200" pitchFamily="18" charset="0"/>
              </a:rPr>
            </a:br>
            <a:endParaRPr lang="pl-PL" sz="1400" dirty="0">
              <a:latin typeface="Helvetica" pitchFamily="2" charset="0"/>
              <a:ea typeface="Noto Serif" panose="02020600060500020200" pitchFamily="18" charset="0"/>
              <a:cs typeface="Noto Serif" panose="02020600060500020200" pitchFamily="18" charset="0"/>
            </a:endParaRPr>
          </a:p>
          <a:p>
            <a:pPr marL="0" indent="0">
              <a:buNone/>
            </a:pPr>
            <a:r>
              <a:rPr lang="pl-PL" sz="1400" dirty="0">
                <a:latin typeface="Helvetica" pitchFamily="2" charset="0"/>
                <a:ea typeface="Noto Serif" panose="02020600060500020200" pitchFamily="18" charset="0"/>
                <a:cs typeface="Noto Serif" panose="02020600060500020200" pitchFamily="18" charset="0"/>
              </a:rPr>
              <a:t>7) sposobu przedstawiania informacji;</a:t>
            </a:r>
          </a:p>
          <a:p>
            <a:endParaRPr lang="pl-PL" sz="1400" dirty="0"/>
          </a:p>
        </p:txBody>
      </p:sp>
    </p:spTree>
    <p:extLst>
      <p:ext uri="{BB962C8B-B14F-4D97-AF65-F5344CB8AC3E}">
        <p14:creationId xmlns:p14="http://schemas.microsoft.com/office/powerpoint/2010/main" val="1668625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F9E94B-2F91-6146-A067-9F1A977C450C}"/>
              </a:ext>
            </a:extLst>
          </p:cNvPr>
          <p:cNvSpPr>
            <a:spLocks noGrp="1"/>
          </p:cNvSpPr>
          <p:nvPr>
            <p:ph type="title"/>
          </p:nvPr>
        </p:nvSpPr>
        <p:spPr>
          <a:xfrm>
            <a:off x="7570380" y="547713"/>
            <a:ext cx="4221285" cy="4332632"/>
          </a:xfrm>
        </p:spPr>
        <p:txBody>
          <a:bodyPr>
            <a:normAutofit/>
          </a:bodyPr>
          <a:lstStyle/>
          <a:p>
            <a:r>
              <a:rPr lang="pl-PL" dirty="0">
                <a:latin typeface="Verdana" panose="020B0604030504040204" pitchFamily="34" charset="0"/>
                <a:ea typeface="Verdana" panose="020B0604030504040204" pitchFamily="34" charset="0"/>
                <a:cs typeface="Verdana" panose="020B0604030504040204" pitchFamily="34" charset="0"/>
              </a:rPr>
              <a:t>Wyłączenia</a:t>
            </a:r>
            <a:br>
              <a:rPr lang="pl-PL" dirty="0">
                <a:latin typeface="Verdana" panose="020B0604030504040204" pitchFamily="34" charset="0"/>
                <a:ea typeface="Verdana" panose="020B0604030504040204" pitchFamily="34" charset="0"/>
                <a:cs typeface="Verdana" panose="020B0604030504040204" pitchFamily="34" charset="0"/>
              </a:rPr>
            </a:br>
            <a:r>
              <a:rPr lang="pl-PL" dirty="0">
                <a:latin typeface="Verdana" panose="020B0604030504040204" pitchFamily="34" charset="0"/>
                <a:ea typeface="Verdana" panose="020B0604030504040204" pitchFamily="34" charset="0"/>
                <a:cs typeface="Verdana" panose="020B0604030504040204" pitchFamily="34" charset="0"/>
              </a:rPr>
              <a:t>spod ochrony patentowej</a:t>
            </a:r>
          </a:p>
        </p:txBody>
      </p:sp>
      <p:graphicFrame>
        <p:nvGraphicFramePr>
          <p:cNvPr id="30" name="Symbol zastępczy zawartości 2">
            <a:extLst>
              <a:ext uri="{FF2B5EF4-FFF2-40B4-BE49-F238E27FC236}">
                <a16:creationId xmlns:a16="http://schemas.microsoft.com/office/drawing/2014/main" id="{7F67AAF8-82EA-A91C-AC4D-78039FDA55C9}"/>
              </a:ext>
            </a:extLst>
          </p:cNvPr>
          <p:cNvGraphicFramePr>
            <a:graphicFrameLocks noGrp="1"/>
          </p:cNvGraphicFramePr>
          <p:nvPr>
            <p:ph idx="1"/>
          </p:nvPr>
        </p:nvGraphicFramePr>
        <p:xfrm>
          <a:off x="838200" y="620392"/>
          <a:ext cx="6630174"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2399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7840CC-6DDF-7D47-B919-1D50DD9F16F9}"/>
              </a:ext>
            </a:extLst>
          </p:cNvPr>
          <p:cNvSpPr>
            <a:spLocks noGrp="1"/>
          </p:cNvSpPr>
          <p:nvPr>
            <p:ph type="title"/>
          </p:nvPr>
        </p:nvSpPr>
        <p:spPr/>
        <p:txBody>
          <a:bodyPr>
            <a:normAutofit/>
          </a:bodyPr>
          <a:lstStyle/>
          <a:p>
            <a:r>
              <a:rPr lang="pl-PL" sz="4800" dirty="0">
                <a:latin typeface="Noto Serif" panose="02020600060500020200" pitchFamily="18" charset="0"/>
                <a:ea typeface="Noto Serif" panose="02020600060500020200" pitchFamily="18" charset="0"/>
                <a:cs typeface="Noto Serif" panose="02020600060500020200" pitchFamily="18" charset="0"/>
              </a:rPr>
              <a:t>Kategorie wynalazków</a:t>
            </a:r>
          </a:p>
        </p:txBody>
      </p:sp>
      <p:graphicFrame>
        <p:nvGraphicFramePr>
          <p:cNvPr id="4" name="Symbol zastępczy zawartości 3">
            <a:extLst>
              <a:ext uri="{FF2B5EF4-FFF2-40B4-BE49-F238E27FC236}">
                <a16:creationId xmlns:a16="http://schemas.microsoft.com/office/drawing/2014/main" id="{4CCEE612-0C2F-3F46-947F-95A27A2014AB}"/>
              </a:ext>
            </a:extLst>
          </p:cNvPr>
          <p:cNvGraphicFramePr>
            <a:graphicFrameLocks noGrp="1"/>
          </p:cNvGraphicFramePr>
          <p:nvPr>
            <p:ph idx="1"/>
          </p:nvPr>
        </p:nvGraphicFramePr>
        <p:xfrm>
          <a:off x="1371600" y="2254250"/>
          <a:ext cx="9486900" cy="3917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pole tekstowe 2">
            <a:extLst>
              <a:ext uri="{FF2B5EF4-FFF2-40B4-BE49-F238E27FC236}">
                <a16:creationId xmlns:a16="http://schemas.microsoft.com/office/drawing/2014/main" id="{0137D112-B674-3446-976F-6419084109E7}"/>
              </a:ext>
            </a:extLst>
          </p:cNvPr>
          <p:cNvSpPr txBox="1"/>
          <p:nvPr/>
        </p:nvSpPr>
        <p:spPr>
          <a:xfrm>
            <a:off x="8687797" y="4213225"/>
            <a:ext cx="1900237" cy="830997"/>
          </a:xfrm>
          <a:prstGeom prst="rect">
            <a:avLst/>
          </a:prstGeom>
          <a:noFill/>
        </p:spPr>
        <p:txBody>
          <a:bodyPr wrap="square" rtlCol="0">
            <a:spAutoFit/>
          </a:bodyPr>
          <a:lstStyle/>
          <a:p>
            <a:r>
              <a:rPr lang="pl-PL" sz="1600" dirty="0"/>
              <a:t>Nowe zastosowanie znanych już produktów</a:t>
            </a:r>
          </a:p>
        </p:txBody>
      </p:sp>
    </p:spTree>
    <p:extLst>
      <p:ext uri="{BB962C8B-B14F-4D97-AF65-F5344CB8AC3E}">
        <p14:creationId xmlns:p14="http://schemas.microsoft.com/office/powerpoint/2010/main" val="3198682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ytuł 4">
            <a:extLst>
              <a:ext uri="{FF2B5EF4-FFF2-40B4-BE49-F238E27FC236}">
                <a16:creationId xmlns:a16="http://schemas.microsoft.com/office/drawing/2014/main" id="{934BDFC8-D489-C842-8797-B465506AAA03}"/>
              </a:ext>
            </a:extLst>
          </p:cNvPr>
          <p:cNvSpPr>
            <a:spLocks noGrp="1"/>
          </p:cNvSpPr>
          <p:nvPr>
            <p:ph type="title"/>
          </p:nvPr>
        </p:nvSpPr>
        <p:spPr>
          <a:xfrm>
            <a:off x="965200" y="3955867"/>
            <a:ext cx="4809068" cy="2033446"/>
          </a:xfrm>
        </p:spPr>
        <p:txBody>
          <a:bodyPr anchor="t">
            <a:normAutofit/>
          </a:bodyPr>
          <a:lstStyle/>
          <a:p>
            <a:r>
              <a:rPr lang="pl-PL" sz="4400" dirty="0"/>
              <a:t>Terytorialność ochrony patentowej </a:t>
            </a:r>
          </a:p>
        </p:txBody>
      </p:sp>
      <p:pic>
        <p:nvPicPr>
          <p:cNvPr id="1029" name="Obraz 6">
            <a:extLst>
              <a:ext uri="{FF2B5EF4-FFF2-40B4-BE49-F238E27FC236}">
                <a16:creationId xmlns:a16="http://schemas.microsoft.com/office/drawing/2014/main" id="{94CD458D-F2BE-5A43-A187-BE3FE4A429B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965200" y="1290730"/>
            <a:ext cx="3206044" cy="1490810"/>
          </a:xfrm>
          <a:prstGeom prst="rect">
            <a:avLst/>
          </a:prstGeom>
          <a:noFill/>
          <a:extLst>
            <a:ext uri="{909E8E84-426E-40DD-AFC4-6F175D3DCCD1}">
              <a14:hiddenFill xmlns:a14="http://schemas.microsoft.com/office/drawing/2010/main">
                <a:solidFill>
                  <a:srgbClr val="FFFFFF"/>
                </a:solidFill>
              </a14:hiddenFill>
            </a:ext>
          </a:extLst>
        </p:spPr>
      </p:pic>
      <p:pic>
        <p:nvPicPr>
          <p:cNvPr id="1025" name="Obraz 8">
            <a:extLst>
              <a:ext uri="{FF2B5EF4-FFF2-40B4-BE49-F238E27FC236}">
                <a16:creationId xmlns:a16="http://schemas.microsoft.com/office/drawing/2014/main" id="{3C01CABA-550B-4C4F-83E4-A9B6810872E3}"/>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tretch>
            <a:fillRect/>
          </a:stretch>
        </p:blipFill>
        <p:spPr bwMode="auto">
          <a:xfrm>
            <a:off x="4492975" y="986210"/>
            <a:ext cx="3206042" cy="20999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Obraz 7">
            <a:extLst>
              <a:ext uri="{FF2B5EF4-FFF2-40B4-BE49-F238E27FC236}">
                <a16:creationId xmlns:a16="http://schemas.microsoft.com/office/drawing/2014/main" id="{D7AEA2BC-12E1-6749-B243-B64F011F5610}"/>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tretch>
            <a:fillRect/>
          </a:stretch>
        </p:blipFill>
        <p:spPr bwMode="auto">
          <a:xfrm>
            <a:off x="8020749" y="1234624"/>
            <a:ext cx="3206043" cy="1603021"/>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Connector 75">
            <a:extLst>
              <a:ext uri="{FF2B5EF4-FFF2-40B4-BE49-F238E27FC236}">
                <a16:creationId xmlns:a16="http://schemas.microsoft.com/office/drawing/2014/main" id="{74E369E2-CE06-4376-B557-4B5FE5B41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955867"/>
            <a:ext cx="0" cy="2025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Symbol zastępczy zawartości 5">
            <a:extLst>
              <a:ext uri="{FF2B5EF4-FFF2-40B4-BE49-F238E27FC236}">
                <a16:creationId xmlns:a16="http://schemas.microsoft.com/office/drawing/2014/main" id="{79681A4F-AB78-6245-BCCC-9943F4A0E4DD}"/>
              </a:ext>
            </a:extLst>
          </p:cNvPr>
          <p:cNvSpPr>
            <a:spLocks noGrp="1"/>
          </p:cNvSpPr>
          <p:nvPr>
            <p:ph idx="1"/>
          </p:nvPr>
        </p:nvSpPr>
        <p:spPr>
          <a:xfrm>
            <a:off x="6417733" y="3955867"/>
            <a:ext cx="4809064" cy="2025423"/>
          </a:xfrm>
        </p:spPr>
        <p:txBody>
          <a:bodyPr>
            <a:normAutofit/>
          </a:bodyPr>
          <a:lstStyle/>
          <a:p>
            <a:endParaRPr lang="pl-PL" sz="1800"/>
          </a:p>
        </p:txBody>
      </p:sp>
      <p:sp>
        <p:nvSpPr>
          <p:cNvPr id="78" name="Rectangle 77">
            <a:extLst>
              <a:ext uri="{FF2B5EF4-FFF2-40B4-BE49-F238E27FC236}">
                <a16:creationId xmlns:a16="http://schemas.microsoft.com/office/drawing/2014/main" id="{6344C6FC-AA4A-4CB4-835E-C976EBC08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7" name="Rectangle 2">
            <a:extLst>
              <a:ext uri="{FF2B5EF4-FFF2-40B4-BE49-F238E27FC236}">
                <a16:creationId xmlns:a16="http://schemas.microsoft.com/office/drawing/2014/main" id="{22663C23-3F97-AF47-91A2-1384F9409AF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l-PL"/>
          </a:p>
        </p:txBody>
      </p:sp>
      <p:sp>
        <p:nvSpPr>
          <p:cNvPr id="8" name="Rectangle 4">
            <a:extLst>
              <a:ext uri="{FF2B5EF4-FFF2-40B4-BE49-F238E27FC236}">
                <a16:creationId xmlns:a16="http://schemas.microsoft.com/office/drawing/2014/main" id="{A9F6E215-2B92-4C49-8195-1F9F345F99C6}"/>
              </a:ext>
            </a:extLst>
          </p:cNvPr>
          <p:cNvSpPr>
            <a:spLocks noChangeArrowheads="1"/>
          </p:cNvSpPr>
          <p:nvPr/>
        </p:nvSpPr>
        <p:spPr bwMode="auto">
          <a:xfrm>
            <a:off x="-172720" y="-3483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l-PL"/>
          </a:p>
        </p:txBody>
      </p:sp>
      <p:sp>
        <p:nvSpPr>
          <p:cNvPr id="9" name="Rectangle 6">
            <a:extLst>
              <a:ext uri="{FF2B5EF4-FFF2-40B4-BE49-F238E27FC236}">
                <a16:creationId xmlns:a16="http://schemas.microsoft.com/office/drawing/2014/main" id="{491A0858-F9F3-354D-A414-496954F8D4A3}"/>
              </a:ext>
            </a:extLst>
          </p:cNvPr>
          <p:cNvSpPr>
            <a:spLocks noChangeArrowheads="1"/>
          </p:cNvSpPr>
          <p:nvPr/>
        </p:nvSpPr>
        <p:spPr bwMode="auto">
          <a:xfrm>
            <a:off x="0" y="285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l-PL"/>
          </a:p>
        </p:txBody>
      </p:sp>
    </p:spTree>
    <p:extLst>
      <p:ext uri="{BB962C8B-B14F-4D97-AF65-F5344CB8AC3E}">
        <p14:creationId xmlns:p14="http://schemas.microsoft.com/office/powerpoint/2010/main" val="3375699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7208A5-35F7-7946-8B0C-3651B88B0615}"/>
              </a:ext>
            </a:extLst>
          </p:cNvPr>
          <p:cNvSpPr>
            <a:spLocks noGrp="1"/>
          </p:cNvSpPr>
          <p:nvPr>
            <p:ph type="title"/>
          </p:nvPr>
        </p:nvSpPr>
        <p:spPr>
          <a:xfrm>
            <a:off x="686834" y="1153572"/>
            <a:ext cx="3200400" cy="4461163"/>
          </a:xfrm>
        </p:spPr>
        <p:txBody>
          <a:bodyPr>
            <a:normAutofit/>
          </a:bodyPr>
          <a:lstStyle/>
          <a:p>
            <a:r>
              <a:rPr lang="pl-PL" sz="3700" dirty="0">
                <a:solidFill>
                  <a:schemeClr val="tx1"/>
                </a:solidFill>
                <a:latin typeface="Helvetica" pitchFamily="2" charset="0"/>
              </a:rPr>
              <a:t>Etapy postępowania w sprawie rejestracji wynalazku </a:t>
            </a:r>
            <a:r>
              <a:rPr lang="pl-PL" sz="3700" dirty="0">
                <a:solidFill>
                  <a:srgbClr val="FFFFFF"/>
                </a:solidFill>
                <a:latin typeface="Helvetica" pitchFamily="2" charset="0"/>
              </a:rPr>
              <a:t>w urzędzie patentowym RP</a:t>
            </a:r>
          </a:p>
        </p:txBody>
      </p:sp>
      <p:sp>
        <p:nvSpPr>
          <p:cNvPr id="3" name="Symbol zastępczy zawartości 2">
            <a:extLst>
              <a:ext uri="{FF2B5EF4-FFF2-40B4-BE49-F238E27FC236}">
                <a16:creationId xmlns:a16="http://schemas.microsoft.com/office/drawing/2014/main" id="{251A4FFC-E1A4-114B-892C-5678B92A52AC}"/>
              </a:ext>
            </a:extLst>
          </p:cNvPr>
          <p:cNvSpPr>
            <a:spLocks noGrp="1"/>
          </p:cNvSpPr>
          <p:nvPr>
            <p:ph idx="1"/>
          </p:nvPr>
        </p:nvSpPr>
        <p:spPr>
          <a:xfrm>
            <a:off x="4167272" y="642938"/>
            <a:ext cx="7186528" cy="5895974"/>
          </a:xfrm>
        </p:spPr>
        <p:txBody>
          <a:bodyPr anchor="ctr">
            <a:normAutofit fontScale="85000" lnSpcReduction="10000"/>
          </a:bodyPr>
          <a:lstStyle/>
          <a:p>
            <a:pPr marL="0" indent="0">
              <a:buNone/>
            </a:pPr>
            <a:r>
              <a:rPr lang="pl-PL" sz="1400" dirty="0">
                <a:latin typeface="Helvetica" pitchFamily="2" charset="0"/>
              </a:rPr>
              <a:t>Procedura inicjowana jest </a:t>
            </a:r>
            <a:r>
              <a:rPr lang="pl-PL" sz="1400" b="1" u="sng" dirty="0">
                <a:latin typeface="Helvetica" pitchFamily="2" charset="0"/>
              </a:rPr>
              <a:t>wnioskiem (podaniem</a:t>
            </a:r>
            <a:r>
              <a:rPr lang="pl-PL" sz="1400" dirty="0">
                <a:latin typeface="Helvetica" pitchFamily="2" charset="0"/>
              </a:rPr>
              <a:t>) zgłaszającego skierowanym do Urzędu Patentowego RP o udzielenie ochrony na zgłaszane przez niego rozwiązanie. Uzyskana w ten sposób ochrona obejmuje jedynie terytorium Polski.</a:t>
            </a:r>
            <a:br>
              <a:rPr lang="pl-PL" sz="1400" dirty="0">
                <a:latin typeface="Helvetica" pitchFamily="2" charset="0"/>
              </a:rPr>
            </a:br>
            <a:br>
              <a:rPr lang="pl-PL" sz="1400" dirty="0">
                <a:latin typeface="Helvetica" pitchFamily="2" charset="0"/>
              </a:rPr>
            </a:br>
            <a:r>
              <a:rPr lang="pl-PL" sz="1400" dirty="0">
                <a:latin typeface="Helvetica" pitchFamily="2" charset="0"/>
              </a:rPr>
              <a:t>W postępowaniu w sprawie udzielenia patentu można wyodrębnić następujące etapy:</a:t>
            </a:r>
            <a:br>
              <a:rPr lang="pl-PL" sz="1400" dirty="0">
                <a:latin typeface="Helvetica" pitchFamily="2" charset="0"/>
              </a:rPr>
            </a:br>
            <a:endParaRPr lang="pl-PL" sz="1400" dirty="0">
              <a:latin typeface="Helvetica" pitchFamily="2" charset="0"/>
            </a:endParaRPr>
          </a:p>
          <a:p>
            <a:r>
              <a:rPr lang="pl-PL" sz="1400" dirty="0">
                <a:latin typeface="Helvetica" pitchFamily="2" charset="0"/>
              </a:rPr>
              <a:t>Przyznanie </a:t>
            </a:r>
            <a:r>
              <a:rPr lang="pl-PL" sz="1400" b="1" dirty="0">
                <a:latin typeface="Helvetica" pitchFamily="2" charset="0"/>
              </a:rPr>
              <a:t>daty zgłoszeniu</a:t>
            </a:r>
            <a:r>
              <a:rPr lang="pl-PL" sz="1400" dirty="0">
                <a:latin typeface="Helvetica" pitchFamily="2" charset="0"/>
              </a:rPr>
              <a:t>, po sprawdzeniu, czy zgłoszenie zawiera wszystkie elementy wymagane do przyznania daty </a:t>
            </a:r>
          </a:p>
          <a:p>
            <a:r>
              <a:rPr lang="pl-PL" sz="1400" dirty="0">
                <a:latin typeface="Helvetica" pitchFamily="2" charset="0"/>
              </a:rPr>
              <a:t>Klasyfikacja wynalazku i sporządzenie </a:t>
            </a:r>
            <a:r>
              <a:rPr lang="pl-PL" sz="1400" b="1" dirty="0">
                <a:latin typeface="Helvetica" pitchFamily="2" charset="0"/>
              </a:rPr>
              <a:t>sprawozdania ze stanu techniki </a:t>
            </a:r>
            <a:r>
              <a:rPr lang="pl-PL" sz="1400" dirty="0">
                <a:latin typeface="Helvetica" pitchFamily="2" charset="0"/>
              </a:rPr>
              <a:t>oraz wstępnej oceny zgłoszenia </a:t>
            </a:r>
          </a:p>
          <a:p>
            <a:r>
              <a:rPr lang="pl-PL" sz="1400" b="1" dirty="0">
                <a:latin typeface="Helvetica" pitchFamily="2" charset="0"/>
              </a:rPr>
              <a:t>Badanie formalnoprawne</a:t>
            </a:r>
            <a:r>
              <a:rPr lang="pl-PL" sz="1400" dirty="0">
                <a:latin typeface="Helvetica" pitchFamily="2" charset="0"/>
              </a:rPr>
              <a:t>. W trakcie tego badania Urząd może wzywać zgłaszającego do uzupełnienia zgłoszenia lub usunięcia braków pod rygorem umorzenia postępowania.</a:t>
            </a:r>
          </a:p>
          <a:p>
            <a:r>
              <a:rPr lang="pl-PL" sz="1400" b="1" dirty="0">
                <a:latin typeface="Helvetica" pitchFamily="2" charset="0"/>
              </a:rPr>
              <a:t>Wyłączenia.</a:t>
            </a:r>
            <a:r>
              <a:rPr lang="pl-PL" sz="1400" dirty="0">
                <a:latin typeface="Helvetica" pitchFamily="2" charset="0"/>
              </a:rPr>
              <a:t> Ewentualne badanie zgłoszeń naruszających art. 28 i 29 </a:t>
            </a:r>
            <a:r>
              <a:rPr lang="pl-PL" sz="1400" dirty="0" err="1">
                <a:latin typeface="Helvetica" pitchFamily="2" charset="0"/>
              </a:rPr>
              <a:t>Pwp</a:t>
            </a:r>
            <a:r>
              <a:rPr lang="pl-PL" sz="1400" dirty="0">
                <a:latin typeface="Helvetica" pitchFamily="2" charset="0"/>
              </a:rPr>
              <a:t>. W przypadku, gdy zgłoszenie narusza ww. przepisy Urząd wydaje decyzję o odmowie udzielenia patentu.</a:t>
            </a:r>
          </a:p>
          <a:p>
            <a:r>
              <a:rPr lang="pl-PL" sz="1400" b="1" dirty="0">
                <a:latin typeface="Helvetica" pitchFamily="2" charset="0"/>
              </a:rPr>
              <a:t>Ogłoszenie o zgłoszeniu </a:t>
            </a:r>
            <a:r>
              <a:rPr lang="pl-PL" sz="1400" dirty="0">
                <a:latin typeface="Helvetica" pitchFamily="2" charset="0"/>
              </a:rPr>
              <a:t>wynalazku w Biuletynie Urzędu Patentowego – ogłoszenie następuje niezwłocznie po upływie 18 miesięcy od daty pierwszeństwa do uzyskania patentu lub prawa ochronnego. Ogłoszenie może nastąpić wcześniej na wniosek zgłaszającego.</a:t>
            </a:r>
          </a:p>
          <a:p>
            <a:r>
              <a:rPr lang="pl-PL" sz="1400" b="1" dirty="0">
                <a:latin typeface="Helvetica" pitchFamily="2" charset="0"/>
              </a:rPr>
              <a:t>Badanie merytoryczne zgłoszenia</a:t>
            </a:r>
            <a:r>
              <a:rPr lang="pl-PL" sz="1400" dirty="0">
                <a:latin typeface="Helvetica" pitchFamily="2" charset="0"/>
              </a:rPr>
              <a:t>. Na tym etapie badana jest zdolność patentowa lub ochronna rozwiązania (więcej o zdolności patentowej i ochronnej w artykule Zdolność patentowa i zdolność ochronna). Badanie merytoryczne może zakończyć się wydaniem decyzji o udzieleniu prawa wyłącznego, decyzji o odmowie udzielenia tego prawa lub decyzji o umorzeniu postępowania (więcej o decyzji pozytywnej w artykule Decyzja o udzieleniu patentu </a:t>
            </a:r>
          </a:p>
          <a:p>
            <a:r>
              <a:rPr lang="pl-PL" sz="1400" dirty="0">
                <a:latin typeface="Helvetica" pitchFamily="2" charset="0"/>
              </a:rPr>
              <a:t>W przypadku wydania </a:t>
            </a:r>
            <a:r>
              <a:rPr lang="pl-PL" sz="1400" b="1" dirty="0">
                <a:latin typeface="Helvetica" pitchFamily="2" charset="0"/>
              </a:rPr>
              <a:t>decyzji</a:t>
            </a:r>
            <a:r>
              <a:rPr lang="pl-PL" sz="1400" dirty="0">
                <a:latin typeface="Helvetica" pitchFamily="2" charset="0"/>
              </a:rPr>
              <a:t> o udzieleniu prawa i uiszczeniu opłaty za ochronę nadawany jest numer prawa, o udzielonym prawie dokonuje się wpisu do Rejestru patentowego lub wzorów użytkowych, ogłasza się w Wiadomościach Urzędu Patentowego oraz wydaje dokument patentowy .</a:t>
            </a:r>
          </a:p>
          <a:p>
            <a:endParaRPr lang="pl-PL" sz="1400" dirty="0"/>
          </a:p>
        </p:txBody>
      </p:sp>
    </p:spTree>
    <p:extLst>
      <p:ext uri="{BB962C8B-B14F-4D97-AF65-F5344CB8AC3E}">
        <p14:creationId xmlns:p14="http://schemas.microsoft.com/office/powerpoint/2010/main" val="3141049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709EFD5-98B2-EE4D-A598-F8E4353E9386}"/>
              </a:ext>
            </a:extLst>
          </p:cNvPr>
          <p:cNvSpPr>
            <a:spLocks noGrp="1"/>
          </p:cNvSpPr>
          <p:nvPr>
            <p:ph type="title"/>
          </p:nvPr>
        </p:nvSpPr>
        <p:spPr>
          <a:xfrm>
            <a:off x="5297762" y="329184"/>
            <a:ext cx="6251110" cy="1783080"/>
          </a:xfrm>
        </p:spPr>
        <p:txBody>
          <a:bodyPr anchor="b">
            <a:normAutofit/>
          </a:bodyPr>
          <a:lstStyle/>
          <a:p>
            <a:r>
              <a:rPr lang="pl-PL" sz="3800">
                <a:latin typeface="Helvetica" pitchFamily="2" charset="0"/>
              </a:rPr>
              <a:t>Warunki ochrony prawnej wynalazku – podsumowanie </a:t>
            </a:r>
          </a:p>
        </p:txBody>
      </p:sp>
      <p:pic>
        <p:nvPicPr>
          <p:cNvPr id="5" name="Obraz 4" descr="Obraz zawierający tekst, rozmycie&#10;&#10;Opis wygenerowany automatycznie">
            <a:extLst>
              <a:ext uri="{FF2B5EF4-FFF2-40B4-BE49-F238E27FC236}">
                <a16:creationId xmlns:a16="http://schemas.microsoft.com/office/drawing/2014/main" id="{1E08778B-F506-69C2-BA0C-EAD3A01FB40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221" r="3129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Symbol zastępczy zawartości 2">
            <a:extLst>
              <a:ext uri="{FF2B5EF4-FFF2-40B4-BE49-F238E27FC236}">
                <a16:creationId xmlns:a16="http://schemas.microsoft.com/office/drawing/2014/main" id="{5FFA0729-E7A0-5648-93EF-6E6FF9C9A9A8}"/>
              </a:ext>
            </a:extLst>
          </p:cNvPr>
          <p:cNvSpPr>
            <a:spLocks noGrp="1"/>
          </p:cNvSpPr>
          <p:nvPr>
            <p:ph idx="1"/>
          </p:nvPr>
        </p:nvSpPr>
        <p:spPr>
          <a:xfrm>
            <a:off x="5297762" y="2706624"/>
            <a:ext cx="6251110" cy="3483864"/>
          </a:xfrm>
        </p:spPr>
        <p:txBody>
          <a:bodyPr>
            <a:normAutofit fontScale="85000" lnSpcReduction="10000"/>
          </a:bodyPr>
          <a:lstStyle/>
          <a:p>
            <a:r>
              <a:rPr lang="pl-PL" sz="2000" dirty="0">
                <a:solidFill>
                  <a:schemeClr val="accent6">
                    <a:lumMod val="75000"/>
                  </a:schemeClr>
                </a:solidFill>
                <a:latin typeface="Helvetica" pitchFamily="2" charset="0"/>
              </a:rPr>
              <a:t>Wynalazek musi mieć charakter techniczny, czyli musi w jakiś sposób oddziaływać na materię.</a:t>
            </a:r>
          </a:p>
          <a:p>
            <a:r>
              <a:rPr lang="pl-PL" sz="2000" dirty="0">
                <a:solidFill>
                  <a:schemeClr val="accent6">
                    <a:lumMod val="75000"/>
                  </a:schemeClr>
                </a:solidFill>
                <a:latin typeface="Helvetica" pitchFamily="2" charset="0"/>
              </a:rPr>
              <a:t>Wynalazek musi być nowy.</a:t>
            </a:r>
          </a:p>
          <a:p>
            <a:r>
              <a:rPr lang="pl-PL" sz="2000" dirty="0">
                <a:solidFill>
                  <a:schemeClr val="accent6">
                    <a:lumMod val="75000"/>
                  </a:schemeClr>
                </a:solidFill>
                <a:latin typeface="Helvetica" pitchFamily="2" charset="0"/>
              </a:rPr>
              <a:t>Wynalazek musi posiadać poziom wynalazczy - rozwiązanie musi być dla znawcy z danej dziedziny techniki nieoczywiste lub w pewien sposób zaskakujące.</a:t>
            </a:r>
          </a:p>
          <a:p>
            <a:r>
              <a:rPr lang="pl-PL" sz="2000" dirty="0">
                <a:solidFill>
                  <a:schemeClr val="accent6">
                    <a:lumMod val="75000"/>
                  </a:schemeClr>
                </a:solidFill>
                <a:latin typeface="Helvetica" pitchFamily="2" charset="0"/>
              </a:rPr>
              <a:t>Wynalazek musi nadawać się do przemysłowego stosowania - nie może być rozwiązaniem czysto teoretycznym.</a:t>
            </a:r>
          </a:p>
          <a:p>
            <a:r>
              <a:rPr lang="pl-PL" sz="2000" dirty="0">
                <a:solidFill>
                  <a:srgbClr val="FF0000"/>
                </a:solidFill>
                <a:latin typeface="Helvetica" pitchFamily="2" charset="0"/>
              </a:rPr>
              <a:t>Wynalazek nie może należeć do kategorii wyłączonych spod ochrony, o których mowa w art. 28 i 29 </a:t>
            </a:r>
            <a:r>
              <a:rPr lang="pl-PL" sz="2000" dirty="0" err="1">
                <a:solidFill>
                  <a:srgbClr val="FF0000"/>
                </a:solidFill>
                <a:latin typeface="Helvetica" pitchFamily="2" charset="0"/>
              </a:rPr>
              <a:t>p.w.p</a:t>
            </a:r>
            <a:r>
              <a:rPr lang="pl-PL" sz="2000" dirty="0">
                <a:solidFill>
                  <a:srgbClr val="FF0000"/>
                </a:solidFill>
                <a:latin typeface="Helvetica" pitchFamily="2" charset="0"/>
              </a:rPr>
              <a:t>.</a:t>
            </a:r>
          </a:p>
          <a:p>
            <a:endParaRPr lang="pl-PL" sz="2000" dirty="0"/>
          </a:p>
          <a:p>
            <a:endParaRPr lang="pl-PL" sz="2000" dirty="0"/>
          </a:p>
        </p:txBody>
      </p:sp>
      <p:sp>
        <p:nvSpPr>
          <p:cNvPr id="6" name="pole tekstowe 5">
            <a:extLst>
              <a:ext uri="{FF2B5EF4-FFF2-40B4-BE49-F238E27FC236}">
                <a16:creationId xmlns:a16="http://schemas.microsoft.com/office/drawing/2014/main" id="{75380E73-2FF5-6539-54D6-2C1BF28E639D}"/>
              </a:ext>
            </a:extLst>
          </p:cNvPr>
          <p:cNvSpPr txBox="1"/>
          <p:nvPr/>
        </p:nvSpPr>
        <p:spPr>
          <a:xfrm>
            <a:off x="10034038" y="6657945"/>
            <a:ext cx="2157962"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www.arti.puglia.it/arti-apulia-region-agency-for-technology-and-innovation">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317504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cxnSp>
        <p:nvCxnSpPr>
          <p:cNvPr id="23"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1B4E201-164F-4793-895E-C149B2F2F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65F4110-C0FC-4D61-ACD2-A7C950EAE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60711" y="3506289"/>
            <a:ext cx="7210670" cy="2967839"/>
          </a:xfrm>
          <a:prstGeom prst="rect">
            <a:avLst/>
          </a:prstGeom>
          <a:solidFill>
            <a:srgbClr val="B6A020"/>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ytuł 2">
            <a:extLst>
              <a:ext uri="{FF2B5EF4-FFF2-40B4-BE49-F238E27FC236}">
                <a16:creationId xmlns:a16="http://schemas.microsoft.com/office/drawing/2014/main" id="{34C02B4B-5585-0F45-8285-6E903E0344D5}"/>
              </a:ext>
            </a:extLst>
          </p:cNvPr>
          <p:cNvSpPr>
            <a:spLocks noGrp="1"/>
          </p:cNvSpPr>
          <p:nvPr>
            <p:ph type="title"/>
          </p:nvPr>
        </p:nvSpPr>
        <p:spPr>
          <a:xfrm>
            <a:off x="5021821" y="3812955"/>
            <a:ext cx="6465287" cy="1486192"/>
          </a:xfrm>
        </p:spPr>
        <p:txBody>
          <a:bodyPr vert="horz" lIns="91440" tIns="45720" rIns="91440" bIns="45720" rtlCol="0" anchor="b">
            <a:normAutofit/>
          </a:bodyPr>
          <a:lstStyle/>
          <a:p>
            <a:pPr>
              <a:lnSpc>
                <a:spcPct val="90000"/>
              </a:lnSpc>
            </a:pPr>
            <a:r>
              <a:rPr lang="en-US" sz="5000">
                <a:solidFill>
                  <a:schemeClr val="bg1"/>
                </a:solidFill>
              </a:rPr>
              <a:t>WZÓR UŻYTKOWY I WZÓR PRZEMYSŁOWY</a:t>
            </a:r>
          </a:p>
        </p:txBody>
      </p:sp>
      <p:pic>
        <p:nvPicPr>
          <p:cNvPr id="6" name="Picture 5" descr="Model atomów">
            <a:extLst>
              <a:ext uri="{FF2B5EF4-FFF2-40B4-BE49-F238E27FC236}">
                <a16:creationId xmlns:a16="http://schemas.microsoft.com/office/drawing/2014/main" id="{908944FC-AD4F-4745-9F72-FB44D5175566}"/>
              </a:ext>
            </a:extLst>
          </p:cNvPr>
          <p:cNvPicPr>
            <a:picLocks noChangeAspect="1"/>
          </p:cNvPicPr>
          <p:nvPr/>
        </p:nvPicPr>
        <p:blipFill rotWithShape="1">
          <a:blip r:embed="rId2"/>
          <a:srcRect l="39918" r="15721"/>
          <a:stretch/>
        </p:blipFill>
        <p:spPr>
          <a:xfrm>
            <a:off x="317635" y="299363"/>
            <a:ext cx="4160452" cy="6236904"/>
          </a:xfrm>
          <a:prstGeom prst="rect">
            <a:avLst/>
          </a:prstGeom>
        </p:spPr>
      </p:pic>
      <p:pic>
        <p:nvPicPr>
          <p:cNvPr id="4" name="Obraz 3">
            <a:extLst>
              <a:ext uri="{FF2B5EF4-FFF2-40B4-BE49-F238E27FC236}">
                <a16:creationId xmlns:a16="http://schemas.microsoft.com/office/drawing/2014/main" id="{CF2CE244-F3DB-7BAC-09A1-4B9BE7A4B71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2493" r="2" b="20008"/>
          <a:stretch/>
        </p:blipFill>
        <p:spPr>
          <a:xfrm>
            <a:off x="4654296" y="299363"/>
            <a:ext cx="7217085" cy="3008188"/>
          </a:xfrm>
          <a:prstGeom prst="rect">
            <a:avLst/>
          </a:prstGeom>
        </p:spPr>
      </p:pic>
      <p:cxnSp>
        <p:nvCxnSpPr>
          <p:cNvPr id="29" name="Straight Connector 28">
            <a:extLst>
              <a:ext uri="{FF2B5EF4-FFF2-40B4-BE49-F238E27FC236}">
                <a16:creationId xmlns:a16="http://schemas.microsoft.com/office/drawing/2014/main" id="{FACE2D80-77E9-4433-B62B-693C5B7B2A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5393160"/>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7B111455-16D7-C574-727B-CA65DFFDFD8A}"/>
              </a:ext>
            </a:extLst>
          </p:cNvPr>
          <p:cNvSpPr txBox="1"/>
          <p:nvPr/>
        </p:nvSpPr>
        <p:spPr>
          <a:xfrm>
            <a:off x="9775936" y="3107496"/>
            <a:ext cx="2095445"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4" tooltip="https://www.pngall.com/armchair-png">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pl-PL" sz="700">
              <a:solidFill>
                <a:srgbClr val="FFFFFF"/>
              </a:solidFill>
            </a:endParaRPr>
          </a:p>
        </p:txBody>
      </p:sp>
    </p:spTree>
    <p:extLst>
      <p:ext uri="{BB962C8B-B14F-4D97-AF65-F5344CB8AC3E}">
        <p14:creationId xmlns:p14="http://schemas.microsoft.com/office/powerpoint/2010/main" val="1320583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F85CAC5-C281-8047-BF05-6E7AF206FBA4}"/>
              </a:ext>
            </a:extLst>
          </p:cNvPr>
          <p:cNvSpPr>
            <a:spLocks noGrp="1"/>
          </p:cNvSpPr>
          <p:nvPr>
            <p:ph type="title"/>
          </p:nvPr>
        </p:nvSpPr>
        <p:spPr/>
        <p:txBody>
          <a:bodyPr vert="horz" lIns="91440" tIns="45720" rIns="91440" bIns="45720" rtlCol="0" anchor="ctr">
            <a:normAutofit/>
          </a:bodyPr>
          <a:lstStyle/>
          <a:p>
            <a:pPr>
              <a:lnSpc>
                <a:spcPct val="90000"/>
              </a:lnSpc>
            </a:pPr>
            <a:r>
              <a:rPr lang="pl-PL" sz="4800" dirty="0">
                <a:latin typeface="Helvetica" pitchFamily="2" charset="0"/>
              </a:rPr>
              <a:t>Wzór użytkowy </a:t>
            </a:r>
          </a:p>
        </p:txBody>
      </p:sp>
      <p:sp>
        <p:nvSpPr>
          <p:cNvPr id="4" name="Symbol zastępczy tekstu 3">
            <a:extLst>
              <a:ext uri="{FF2B5EF4-FFF2-40B4-BE49-F238E27FC236}">
                <a16:creationId xmlns:a16="http://schemas.microsoft.com/office/drawing/2014/main" id="{06C83F1E-1017-8848-B01A-6423A7674B69}"/>
              </a:ext>
            </a:extLst>
          </p:cNvPr>
          <p:cNvSpPr>
            <a:spLocks noGrp="1"/>
          </p:cNvSpPr>
          <p:nvPr>
            <p:ph sz="half" idx="1"/>
          </p:nvPr>
        </p:nvSpPr>
        <p:spPr>
          <a:xfrm>
            <a:off x="428625" y="1643063"/>
            <a:ext cx="6757988" cy="5043487"/>
          </a:xfrm>
        </p:spPr>
        <p:txBody>
          <a:bodyPr vert="horz" lIns="0" tIns="45720" rIns="0" bIns="45720" rtlCol="0">
            <a:normAutofit fontScale="92500" lnSpcReduction="20000"/>
          </a:bodyPr>
          <a:lstStyle/>
          <a:p>
            <a:r>
              <a:rPr lang="pl-PL" dirty="0">
                <a:latin typeface="Helvetica" pitchFamily="2" charset="0"/>
              </a:rPr>
              <a:t>Art. 94 </a:t>
            </a:r>
            <a:r>
              <a:rPr lang="pl-PL" dirty="0" err="1">
                <a:latin typeface="Helvetica" pitchFamily="2" charset="0"/>
              </a:rPr>
              <a:t>p.w.p</a:t>
            </a:r>
            <a:r>
              <a:rPr lang="pl-PL" dirty="0">
                <a:latin typeface="Helvetica" pitchFamily="2" charset="0"/>
              </a:rPr>
              <a:t>. -Wzorem użytkowym jest </a:t>
            </a:r>
            <a:r>
              <a:rPr lang="pl-PL" b="1" dirty="0">
                <a:latin typeface="Helvetica" pitchFamily="2" charset="0"/>
              </a:rPr>
              <a:t>nowe</a:t>
            </a:r>
            <a:r>
              <a:rPr lang="pl-PL" dirty="0">
                <a:latin typeface="Helvetica" pitchFamily="2" charset="0"/>
              </a:rPr>
              <a:t> i </a:t>
            </a:r>
            <a:r>
              <a:rPr lang="pl-PL" b="1" dirty="0">
                <a:latin typeface="Helvetica" pitchFamily="2" charset="0"/>
              </a:rPr>
              <a:t>nadające się do przemysłowego zastosowania </a:t>
            </a:r>
            <a:r>
              <a:rPr lang="pl-PL" dirty="0">
                <a:latin typeface="Helvetica" pitchFamily="2" charset="0"/>
              </a:rPr>
              <a:t>rozwiązanie o </a:t>
            </a:r>
            <a:r>
              <a:rPr lang="pl-PL" b="1" dirty="0">
                <a:latin typeface="Helvetica" pitchFamily="2" charset="0"/>
              </a:rPr>
              <a:t>charakterze technicznym</a:t>
            </a:r>
            <a:r>
              <a:rPr lang="pl-PL" dirty="0">
                <a:latin typeface="Helvetica" pitchFamily="2" charset="0"/>
              </a:rPr>
              <a:t>, </a:t>
            </a:r>
            <a:r>
              <a:rPr lang="pl-PL" dirty="0">
                <a:solidFill>
                  <a:schemeClr val="accent1"/>
                </a:solidFill>
                <a:latin typeface="Helvetica" pitchFamily="2" charset="0"/>
              </a:rPr>
              <a:t>dotyczące kształtu lub budowy przedmiotu </a:t>
            </a:r>
            <a:r>
              <a:rPr lang="pl-PL" u="sng" dirty="0">
                <a:solidFill>
                  <a:schemeClr val="accent1"/>
                </a:solidFill>
                <a:latin typeface="Helvetica" pitchFamily="2" charset="0"/>
              </a:rPr>
              <a:t>o trwałej postaci</a:t>
            </a:r>
            <a:r>
              <a:rPr lang="pl-PL" dirty="0">
                <a:solidFill>
                  <a:schemeClr val="accent1"/>
                </a:solidFill>
                <a:latin typeface="Helvetica" pitchFamily="2" charset="0"/>
              </a:rPr>
              <a:t> albo przedmiotu składającego się ze związanych ze sobą funkcjonalnie części o trwałej postaci.</a:t>
            </a:r>
          </a:p>
          <a:p>
            <a:r>
              <a:rPr lang="pl-PL" dirty="0">
                <a:solidFill>
                  <a:schemeClr val="tx1"/>
                </a:solidFill>
                <a:latin typeface="Helvetica" pitchFamily="2" charset="0"/>
              </a:rPr>
              <a:t>Wymóg postaci przedmiotu uważa się za zachowany także wówczas, gdy:</a:t>
            </a:r>
          </a:p>
          <a:p>
            <a:pPr lvl="1"/>
            <a:r>
              <a:rPr lang="pl-PL" dirty="0">
                <a:solidFill>
                  <a:schemeClr val="tx1"/>
                </a:solidFill>
                <a:latin typeface="Helvetica" pitchFamily="2" charset="0"/>
              </a:rPr>
              <a:t>wytwór według wzoru użytkowego zdefiniowany jest przestrzennie przez powtarzalne elementy o stałym stosunku rozmiarów,</a:t>
            </a:r>
          </a:p>
          <a:p>
            <a:pPr lvl="1"/>
            <a:r>
              <a:rPr lang="pl-PL" b="0" i="0" u="none" strike="noStrike" dirty="0">
                <a:solidFill>
                  <a:srgbClr val="333333"/>
                </a:solidFill>
                <a:effectLst/>
                <a:latin typeface="Helvetica" pitchFamily="2" charset="0"/>
              </a:rPr>
              <a:t>wytwór według wzoru użytkowego zmienia swoją postać w związku z korzystaniem zgodnym z przeznaczeniem.</a:t>
            </a:r>
            <a:endParaRPr lang="pl-PL" dirty="0">
              <a:solidFill>
                <a:schemeClr val="tx1"/>
              </a:solidFill>
              <a:latin typeface="Helvetica" pitchFamily="2" charset="0"/>
            </a:endParaRPr>
          </a:p>
          <a:p>
            <a:r>
              <a:rPr lang="pl-PL" sz="1800" dirty="0">
                <a:effectLst/>
                <a:latin typeface="Helvetica" pitchFamily="2" charset="0"/>
              </a:rPr>
              <a:t>Oznacza to, że nie można ubiegać się o ochronę rozwiązań odnoszących się do np. sposobów postepowania lub zastosowań́ substancji. </a:t>
            </a:r>
            <a:endParaRPr lang="pl-PL" dirty="0">
              <a:effectLst/>
              <a:latin typeface="Helvetica" pitchFamily="2" charset="0"/>
            </a:endParaRPr>
          </a:p>
          <a:p>
            <a:endParaRPr lang="pl-PL" dirty="0">
              <a:solidFill>
                <a:schemeClr val="accent1"/>
              </a:solidFill>
              <a:latin typeface="Helvetica" pitchFamily="2" charset="0"/>
            </a:endParaRPr>
          </a:p>
          <a:p>
            <a:endParaRPr lang="pl-PL" dirty="0"/>
          </a:p>
          <a:p>
            <a:pPr>
              <a:lnSpc>
                <a:spcPct val="100000"/>
              </a:lnSpc>
            </a:pPr>
            <a:endParaRPr lang="en-US" dirty="0">
              <a:solidFill>
                <a:schemeClr val="tx1">
                  <a:lumMod val="75000"/>
                  <a:lumOff val="25000"/>
                </a:schemeClr>
              </a:solidFill>
            </a:endParaRPr>
          </a:p>
        </p:txBody>
      </p:sp>
      <p:graphicFrame>
        <p:nvGraphicFramePr>
          <p:cNvPr id="7" name="Symbol zastępczy zawartości 4">
            <a:extLst>
              <a:ext uri="{FF2B5EF4-FFF2-40B4-BE49-F238E27FC236}">
                <a16:creationId xmlns:a16="http://schemas.microsoft.com/office/drawing/2014/main" id="{1F6CCB63-F41B-46AD-BEB4-62E1E1B0C8B2}"/>
              </a:ext>
            </a:extLst>
          </p:cNvPr>
          <p:cNvGraphicFramePr>
            <a:graphicFrameLocks noGrp="1"/>
          </p:cNvGraphicFramePr>
          <p:nvPr>
            <p:ph sz="half" idx="2"/>
          </p:nvPr>
        </p:nvGraphicFramePr>
        <p:xfrm>
          <a:off x="7552264" y="2178050"/>
          <a:ext cx="4639736" cy="37481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67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2330826" y="1188637"/>
            <a:ext cx="2241175" cy="4480726"/>
          </a:xfrm>
        </p:spPr>
        <p:txBody>
          <a:bodyPr>
            <a:normAutofit/>
          </a:bodyPr>
          <a:lstStyle/>
          <a:p>
            <a:r>
              <a:rPr lang="pl-PL" sz="1800" dirty="0"/>
              <a:t>Ustawa z dnia 30 czerwca 2000 r. </a:t>
            </a:r>
            <a:br>
              <a:rPr lang="pl-PL" sz="1800" dirty="0"/>
            </a:br>
            <a:br>
              <a:rPr lang="pl-PL" sz="1800" dirty="0"/>
            </a:br>
            <a:r>
              <a:rPr lang="pl-PL" sz="1800" i="1" dirty="0"/>
              <a:t>Prawo własności przemysłowej</a:t>
            </a:r>
            <a:r>
              <a:rPr lang="pl-PL" sz="1800" dirty="0"/>
              <a:t> </a:t>
            </a:r>
          </a:p>
        </p:txBody>
      </p:sp>
      <p:sp>
        <p:nvSpPr>
          <p:cNvPr id="3" name="Symbol zastępczy zawartości 2"/>
          <p:cNvSpPr>
            <a:spLocks noGrp="1"/>
          </p:cNvSpPr>
          <p:nvPr>
            <p:ph idx="1"/>
          </p:nvPr>
        </p:nvSpPr>
        <p:spPr>
          <a:xfrm>
            <a:off x="5465445" y="1648870"/>
            <a:ext cx="3527136" cy="3560260"/>
          </a:xfrm>
        </p:spPr>
        <p:txBody>
          <a:bodyPr anchor="ctr">
            <a:normAutofit/>
          </a:bodyPr>
          <a:lstStyle/>
          <a:p>
            <a:endParaRPr lang="pl-PL" dirty="0"/>
          </a:p>
          <a:p>
            <a:endParaRPr lang="pl-PL" dirty="0"/>
          </a:p>
          <a:p>
            <a:pPr marL="0" indent="0">
              <a:buNone/>
            </a:pPr>
            <a:endParaRPr lang="pl-PL" dirty="0"/>
          </a:p>
        </p:txBody>
      </p:sp>
      <p:pic>
        <p:nvPicPr>
          <p:cNvPr id="7" name="Obraz 6" descr="Obraz zawierający stół&#10;&#10;Opis wygenerowany automatycznie">
            <a:extLst>
              <a:ext uri="{FF2B5EF4-FFF2-40B4-BE49-F238E27FC236}">
                <a16:creationId xmlns:a16="http://schemas.microsoft.com/office/drawing/2014/main" id="{3CB55637-6128-C8E4-3F2D-2277D2179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525" y="902720"/>
            <a:ext cx="7772400" cy="3604235"/>
          </a:xfrm>
          <a:prstGeom prst="rect">
            <a:avLst/>
          </a:prstGeom>
        </p:spPr>
      </p:pic>
      <p:pic>
        <p:nvPicPr>
          <p:cNvPr id="11" name="Obraz 10">
            <a:extLst>
              <a:ext uri="{FF2B5EF4-FFF2-40B4-BE49-F238E27FC236}">
                <a16:creationId xmlns:a16="http://schemas.microsoft.com/office/drawing/2014/main" id="{869E8348-7824-15D0-8AEC-6C52A0AE1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525" y="4486183"/>
            <a:ext cx="7772400" cy="1662022"/>
          </a:xfrm>
          <a:prstGeom prst="rect">
            <a:avLst/>
          </a:prstGeom>
        </p:spPr>
      </p:pic>
    </p:spTree>
    <p:extLst>
      <p:ext uri="{BB962C8B-B14F-4D97-AF65-F5344CB8AC3E}">
        <p14:creationId xmlns:p14="http://schemas.microsoft.com/office/powerpoint/2010/main" val="1011843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65798E-0A6E-FA72-91F8-9BEF82B58C33}"/>
              </a:ext>
            </a:extLst>
          </p:cNvPr>
          <p:cNvSpPr>
            <a:spLocks noGrp="1"/>
          </p:cNvSpPr>
          <p:nvPr>
            <p:ph type="title"/>
          </p:nvPr>
        </p:nvSpPr>
        <p:spPr/>
        <p:txBody>
          <a:bodyPr/>
          <a:lstStyle/>
          <a:p>
            <a:r>
              <a:rPr lang="pl-PL" dirty="0">
                <a:latin typeface="Helvetica" pitchFamily="2" charset="0"/>
              </a:rPr>
              <a:t>Wzór Użytkowy a Wynalazek</a:t>
            </a:r>
          </a:p>
        </p:txBody>
      </p:sp>
      <p:sp>
        <p:nvSpPr>
          <p:cNvPr id="3" name="Symbol zastępczy zawartości 2">
            <a:extLst>
              <a:ext uri="{FF2B5EF4-FFF2-40B4-BE49-F238E27FC236}">
                <a16:creationId xmlns:a16="http://schemas.microsoft.com/office/drawing/2014/main" id="{01368BEA-5546-C020-EC4A-BFDB001D5AB9}"/>
              </a:ext>
            </a:extLst>
          </p:cNvPr>
          <p:cNvSpPr>
            <a:spLocks noGrp="1"/>
          </p:cNvSpPr>
          <p:nvPr>
            <p:ph sz="half" idx="1"/>
          </p:nvPr>
        </p:nvSpPr>
        <p:spPr/>
        <p:txBody>
          <a:bodyPr>
            <a:normAutofit fontScale="92500"/>
          </a:bodyPr>
          <a:lstStyle/>
          <a:p>
            <a:pPr algn="l">
              <a:buFont typeface="Arial" panose="020B0604020202020204" pitchFamily="34" charset="0"/>
              <a:buChar char="•"/>
            </a:pPr>
            <a:r>
              <a:rPr lang="pl-PL" b="0" i="0" u="none" strike="noStrike" dirty="0">
                <a:solidFill>
                  <a:schemeClr val="tx1"/>
                </a:solidFill>
                <a:effectLst/>
                <a:latin typeface="Helvetica" pitchFamily="2" charset="0"/>
              </a:rPr>
              <a:t>Istotą wynalazku </a:t>
            </a:r>
            <a:r>
              <a:rPr lang="pl-PL" i="0" u="none" strike="noStrike" dirty="0">
                <a:solidFill>
                  <a:schemeClr val="tx1"/>
                </a:solidFill>
                <a:effectLst/>
                <a:latin typeface="Helvetica" pitchFamily="2" charset="0"/>
              </a:rPr>
              <a:t>jest </a:t>
            </a:r>
            <a:r>
              <a:rPr lang="pl-PL" b="1" i="0" u="none" strike="noStrike" dirty="0">
                <a:solidFill>
                  <a:schemeClr val="tx1"/>
                </a:solidFill>
                <a:effectLst/>
                <a:latin typeface="Helvetica" pitchFamily="2" charset="0"/>
              </a:rPr>
              <a:t>czysta konstrukcja myślowa</a:t>
            </a:r>
            <a:r>
              <a:rPr lang="pl-PL" b="0" i="0" u="none" strike="noStrike" dirty="0">
                <a:solidFill>
                  <a:schemeClr val="tx1"/>
                </a:solidFill>
                <a:effectLst/>
                <a:latin typeface="Helvetica" pitchFamily="2" charset="0"/>
              </a:rPr>
              <a:t>, a nie jego konkretna wizualna postać.</a:t>
            </a:r>
          </a:p>
          <a:p>
            <a:pPr algn="l">
              <a:buFont typeface="Arial" panose="020B0604020202020204" pitchFamily="34" charset="0"/>
              <a:buChar char="•"/>
            </a:pPr>
            <a:r>
              <a:rPr lang="pl-PL" b="0" i="0" u="none" strike="noStrike" dirty="0">
                <a:solidFill>
                  <a:schemeClr val="tx1"/>
                </a:solidFill>
                <a:effectLst/>
                <a:latin typeface="Helvetica" pitchFamily="2" charset="0"/>
              </a:rPr>
              <a:t> Zakres patentu określony jest w zastrzeżeniach patentowych. Rysunki to jedynie przykład wykonania.</a:t>
            </a:r>
          </a:p>
          <a:p>
            <a:endParaRPr lang="pl-PL" dirty="0"/>
          </a:p>
        </p:txBody>
      </p:sp>
      <p:sp>
        <p:nvSpPr>
          <p:cNvPr id="4" name="Symbol zastępczy zawartości 3">
            <a:extLst>
              <a:ext uri="{FF2B5EF4-FFF2-40B4-BE49-F238E27FC236}">
                <a16:creationId xmlns:a16="http://schemas.microsoft.com/office/drawing/2014/main" id="{EC8080D5-0619-8B17-1AB4-CC83C993A643}"/>
              </a:ext>
            </a:extLst>
          </p:cNvPr>
          <p:cNvSpPr>
            <a:spLocks noGrp="1"/>
          </p:cNvSpPr>
          <p:nvPr>
            <p:ph sz="half" idx="2"/>
          </p:nvPr>
        </p:nvSpPr>
        <p:spPr/>
        <p:txBody>
          <a:bodyPr>
            <a:normAutofit fontScale="92500"/>
          </a:bodyPr>
          <a:lstStyle/>
          <a:p>
            <a:r>
              <a:rPr lang="pl-PL" dirty="0">
                <a:solidFill>
                  <a:schemeClr val="tx1"/>
                </a:solidFill>
                <a:latin typeface="Helvetica" pitchFamily="2" charset="0"/>
              </a:rPr>
              <a:t>Bywa nazywany „małym wynalazkiem”, a udzielane na niego prawa ochronne „małym patentem”</a:t>
            </a:r>
          </a:p>
          <a:p>
            <a:r>
              <a:rPr lang="pl-PL" b="0" i="0" u="none" strike="noStrike" dirty="0">
                <a:solidFill>
                  <a:schemeClr val="tx1"/>
                </a:solidFill>
                <a:effectLst/>
                <a:latin typeface="Helvetica" pitchFamily="2" charset="0"/>
              </a:rPr>
              <a:t>Istotą wzoru użytkowego jest </a:t>
            </a:r>
            <a:r>
              <a:rPr lang="pl-PL" b="1" i="0" u="none" strike="noStrike" dirty="0">
                <a:solidFill>
                  <a:schemeClr val="tx1"/>
                </a:solidFill>
                <a:effectLst/>
                <a:latin typeface="Helvetica" pitchFamily="2" charset="0"/>
              </a:rPr>
              <a:t>konkretne ukształtowanie przedmiotu</a:t>
            </a:r>
            <a:r>
              <a:rPr lang="pl-PL" b="0" i="0" u="none" strike="noStrike" dirty="0">
                <a:solidFill>
                  <a:schemeClr val="tx1"/>
                </a:solidFill>
                <a:effectLst/>
                <a:latin typeface="Helvetica" pitchFamily="2" charset="0"/>
              </a:rPr>
              <a:t>, a nie jego funkcja. </a:t>
            </a:r>
          </a:p>
          <a:p>
            <a:r>
              <a:rPr lang="pl-PL" dirty="0">
                <a:solidFill>
                  <a:schemeClr val="tx1"/>
                </a:solidFill>
                <a:latin typeface="Helvetica" pitchFamily="2" charset="0"/>
              </a:rPr>
              <a:t>W</a:t>
            </a:r>
            <a:r>
              <a:rPr lang="pl-PL" b="0" i="0" u="none" strike="noStrike" dirty="0">
                <a:solidFill>
                  <a:schemeClr val="tx1"/>
                </a:solidFill>
                <a:effectLst/>
                <a:latin typeface="Helvetica" pitchFamily="2" charset="0"/>
              </a:rPr>
              <a:t>zory użytkowe stanowią zmaterializowaną w danej postaci przedmiotu ideę techniczną</a:t>
            </a:r>
          </a:p>
          <a:p>
            <a:endParaRPr lang="pl-PL" dirty="0"/>
          </a:p>
        </p:txBody>
      </p:sp>
    </p:spTree>
    <p:extLst>
      <p:ext uri="{BB962C8B-B14F-4D97-AF65-F5344CB8AC3E}">
        <p14:creationId xmlns:p14="http://schemas.microsoft.com/office/powerpoint/2010/main" val="3354032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DEF422F3-D8D7-B8D1-5DB9-D123BF5B431F}"/>
              </a:ext>
            </a:extLst>
          </p:cNvPr>
          <p:cNvSpPr>
            <a:spLocks noGrp="1"/>
          </p:cNvSpPr>
          <p:nvPr>
            <p:ph type="title"/>
          </p:nvPr>
        </p:nvSpPr>
        <p:spPr/>
        <p:txBody>
          <a:bodyPr/>
          <a:lstStyle/>
          <a:p>
            <a:r>
              <a:rPr lang="pl-PL" b="1" dirty="0">
                <a:solidFill>
                  <a:schemeClr val="tx1"/>
                </a:solidFill>
                <a:latin typeface="Helvetica" pitchFamily="2" charset="0"/>
              </a:rPr>
              <a:t>Wynalazek a wzór użytkowy</a:t>
            </a:r>
          </a:p>
        </p:txBody>
      </p:sp>
      <p:pic>
        <p:nvPicPr>
          <p:cNvPr id="8" name="Symbol zastępczy zawartości 7" descr="Obraz zawierający tekst&#10;&#10;Opis wygenerowany automatycznie">
            <a:extLst>
              <a:ext uri="{FF2B5EF4-FFF2-40B4-BE49-F238E27FC236}">
                <a16:creationId xmlns:a16="http://schemas.microsoft.com/office/drawing/2014/main" id="{7515C48C-DCD9-48DF-40B3-728BE7505B90}"/>
              </a:ext>
            </a:extLst>
          </p:cNvPr>
          <p:cNvPicPr>
            <a:picLocks noGrp="1" noChangeAspect="1"/>
          </p:cNvPicPr>
          <p:nvPr>
            <p:ph idx="1"/>
          </p:nvPr>
        </p:nvPicPr>
        <p:blipFill>
          <a:blip r:embed="rId2"/>
          <a:stretch>
            <a:fillRect/>
          </a:stretch>
        </p:blipFill>
        <p:spPr>
          <a:xfrm>
            <a:off x="1100138" y="2057400"/>
            <a:ext cx="10287000" cy="3938257"/>
          </a:xfrm>
        </p:spPr>
      </p:pic>
      <p:sp>
        <p:nvSpPr>
          <p:cNvPr id="9" name="pole tekstowe 8">
            <a:extLst>
              <a:ext uri="{FF2B5EF4-FFF2-40B4-BE49-F238E27FC236}">
                <a16:creationId xmlns:a16="http://schemas.microsoft.com/office/drawing/2014/main" id="{60F60715-E7A6-8A50-A731-797CC667082F}"/>
              </a:ext>
            </a:extLst>
          </p:cNvPr>
          <p:cNvSpPr txBox="1"/>
          <p:nvPr/>
        </p:nvSpPr>
        <p:spPr>
          <a:xfrm>
            <a:off x="2428876" y="6334780"/>
            <a:ext cx="7086600" cy="523220"/>
          </a:xfrm>
          <a:prstGeom prst="rect">
            <a:avLst/>
          </a:prstGeom>
          <a:noFill/>
        </p:spPr>
        <p:txBody>
          <a:bodyPr wrap="square" rtlCol="0">
            <a:spAutoFit/>
          </a:bodyPr>
          <a:lstStyle/>
          <a:p>
            <a:r>
              <a:rPr lang="pl-PL" sz="1400" dirty="0"/>
              <a:t>Źródło: M. Lech, </a:t>
            </a:r>
            <a:r>
              <a:rPr lang="pl-PL" sz="1400" b="0" i="1" strike="noStrike" dirty="0">
                <a:effectLst/>
                <a:latin typeface="Rubik"/>
                <a:hlinkClick r:id="rId3" tooltip="Co to jest wzór użytkowy? Czy to dobra alternatywa dla patentu na wynalazek?">
                  <a:extLst>
                    <a:ext uri="{A12FA001-AC4F-418D-AE19-62706E023703}">
                      <ahyp:hlinkClr xmlns:ahyp="http://schemas.microsoft.com/office/drawing/2018/hyperlinkcolor" val="tx"/>
                    </a:ext>
                  </a:extLst>
                </a:hlinkClick>
              </a:rPr>
              <a:t>Co to jest wzór użytkowy? Czy to dobra alternatywa dla patentu na wynalazek?</a:t>
            </a:r>
            <a:endParaRPr lang="pl-PL" sz="1400" b="0" i="1" strike="noStrike" dirty="0">
              <a:effectLst/>
              <a:latin typeface="Rubik"/>
            </a:endParaRPr>
          </a:p>
          <a:p>
            <a:r>
              <a:rPr lang="pl-PL" sz="1400" dirty="0">
                <a:hlinkClick r:id="rId3"/>
              </a:rPr>
              <a:t>https://znakitowarowe-blog.pl/co-to-jest-wzor-uzytkowy/</a:t>
            </a:r>
            <a:r>
              <a:rPr lang="pl-PL" sz="1400" dirty="0"/>
              <a:t>, dostęp: 27.04.2023r. </a:t>
            </a:r>
          </a:p>
        </p:txBody>
      </p:sp>
    </p:spTree>
    <p:extLst>
      <p:ext uri="{BB962C8B-B14F-4D97-AF65-F5344CB8AC3E}">
        <p14:creationId xmlns:p14="http://schemas.microsoft.com/office/powerpoint/2010/main" val="1774383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2047FFDC-3BA4-1247-A29C-87DEFB718A23}"/>
              </a:ext>
            </a:extLst>
          </p:cNvPr>
          <p:cNvSpPr>
            <a:spLocks noGrp="1"/>
          </p:cNvSpPr>
          <p:nvPr>
            <p:ph type="title"/>
          </p:nvPr>
        </p:nvSpPr>
        <p:spPr>
          <a:xfrm>
            <a:off x="1396313" y="365125"/>
            <a:ext cx="9650627" cy="1316037"/>
          </a:xfrm>
        </p:spPr>
        <p:txBody>
          <a:bodyPr>
            <a:normAutofit fontScale="90000"/>
          </a:bodyPr>
          <a:lstStyle/>
          <a:p>
            <a:r>
              <a:rPr lang="pl-PL" dirty="0">
                <a:highlight>
                  <a:srgbClr val="00FFFF"/>
                </a:highlight>
                <a:latin typeface="Noto Serif" panose="02020600060500020200" pitchFamily="18" charset="0"/>
                <a:ea typeface="Noto Serif" panose="02020600060500020200" pitchFamily="18" charset="0"/>
                <a:cs typeface="Noto Serif" panose="02020600060500020200" pitchFamily="18" charset="0"/>
              </a:rPr>
              <a:t>Typy rozwiązań chronionych wzorami użytkowymi</a:t>
            </a:r>
          </a:p>
        </p:txBody>
      </p:sp>
      <p:sp>
        <p:nvSpPr>
          <p:cNvPr id="5" name="Symbol zastępczy tekstu 4">
            <a:extLst>
              <a:ext uri="{FF2B5EF4-FFF2-40B4-BE49-F238E27FC236}">
                <a16:creationId xmlns:a16="http://schemas.microsoft.com/office/drawing/2014/main" id="{A4C9384E-E972-904D-ACE6-DAE35F3C11E2}"/>
              </a:ext>
            </a:extLst>
          </p:cNvPr>
          <p:cNvSpPr>
            <a:spLocks noGrp="1"/>
          </p:cNvSpPr>
          <p:nvPr>
            <p:ph type="body" idx="1"/>
          </p:nvPr>
        </p:nvSpPr>
        <p:spPr/>
        <p:txBody>
          <a:bodyPr/>
          <a:lstStyle/>
          <a:p>
            <a:r>
              <a:rPr lang="pl-PL" dirty="0">
                <a:latin typeface="Noto Serif" panose="02020600060500020200" pitchFamily="18" charset="0"/>
                <a:ea typeface="Noto Serif" panose="02020600060500020200" pitchFamily="18" charset="0"/>
                <a:cs typeface="Noto Serif" panose="02020600060500020200" pitchFamily="18" charset="0"/>
              </a:rPr>
              <a:t>Zewnętrze ukształtowanie</a:t>
            </a:r>
          </a:p>
        </p:txBody>
      </p:sp>
      <p:sp>
        <p:nvSpPr>
          <p:cNvPr id="6" name="Symbol zastępczy zawartości 5">
            <a:extLst>
              <a:ext uri="{FF2B5EF4-FFF2-40B4-BE49-F238E27FC236}">
                <a16:creationId xmlns:a16="http://schemas.microsoft.com/office/drawing/2014/main" id="{DD803AC2-E2A7-3047-9DA8-7FD39BEE257F}"/>
              </a:ext>
            </a:extLst>
          </p:cNvPr>
          <p:cNvSpPr>
            <a:spLocks noGrp="1"/>
          </p:cNvSpPr>
          <p:nvPr>
            <p:ph sz="half" idx="2"/>
          </p:nvPr>
        </p:nvSpPr>
        <p:spPr>
          <a:xfrm>
            <a:off x="839788" y="2505075"/>
            <a:ext cx="5157787" cy="1847851"/>
          </a:xfrm>
        </p:spPr>
        <p:txBody>
          <a:bodyPr>
            <a:normAutofit fontScale="70000" lnSpcReduction="20000"/>
          </a:bodyPr>
          <a:lstStyle/>
          <a:p>
            <a:r>
              <a:rPr lang="pl-PL" dirty="0">
                <a:latin typeface="Noto Serif" panose="02020600060500020200" pitchFamily="18" charset="0"/>
                <a:ea typeface="Noto Serif" panose="02020600060500020200" pitchFamily="18" charset="0"/>
                <a:cs typeface="Noto Serif" panose="02020600060500020200" pitchFamily="18" charset="0"/>
              </a:rPr>
              <a:t>O ile pełni ono funkcję </a:t>
            </a:r>
          </a:p>
          <a:p>
            <a:r>
              <a:rPr lang="pl-PL" dirty="0">
                <a:latin typeface="Noto Serif" panose="02020600060500020200" pitchFamily="18" charset="0"/>
                <a:ea typeface="Noto Serif" panose="02020600060500020200" pitchFamily="18" charset="0"/>
                <a:cs typeface="Noto Serif" panose="02020600060500020200" pitchFamily="18" charset="0"/>
              </a:rPr>
              <a:t>Kształt, który ma wyłącznie „cieszyć oko kupującego” nie podlega ochronie w tej formie. </a:t>
            </a:r>
          </a:p>
          <a:p>
            <a:r>
              <a:rPr lang="pl-PL" dirty="0">
                <a:latin typeface="Noto Serif" panose="02020600060500020200" pitchFamily="18" charset="0"/>
                <a:ea typeface="Noto Serif" panose="02020600060500020200" pitchFamily="18" charset="0"/>
                <a:cs typeface="Noto Serif" panose="02020600060500020200" pitchFamily="18" charset="0"/>
              </a:rPr>
              <a:t>Np. urządzenie do automatycznego gaszenia wieżowców, </a:t>
            </a:r>
          </a:p>
        </p:txBody>
      </p:sp>
      <p:sp>
        <p:nvSpPr>
          <p:cNvPr id="7" name="Symbol zastępczy tekstu 6">
            <a:extLst>
              <a:ext uri="{FF2B5EF4-FFF2-40B4-BE49-F238E27FC236}">
                <a16:creationId xmlns:a16="http://schemas.microsoft.com/office/drawing/2014/main" id="{DFBA417A-68F6-8548-8B68-8D8B49BF83AB}"/>
              </a:ext>
            </a:extLst>
          </p:cNvPr>
          <p:cNvSpPr>
            <a:spLocks noGrp="1"/>
          </p:cNvSpPr>
          <p:nvPr>
            <p:ph type="body" sz="quarter" idx="3"/>
          </p:nvPr>
        </p:nvSpPr>
        <p:spPr/>
        <p:txBody>
          <a:bodyPr/>
          <a:lstStyle/>
          <a:p>
            <a:r>
              <a:rPr lang="pl-PL" dirty="0">
                <a:latin typeface="Noto Serif" panose="02020600060500020200" pitchFamily="18" charset="0"/>
                <a:ea typeface="Noto Serif" panose="02020600060500020200" pitchFamily="18" charset="0"/>
                <a:cs typeface="Noto Serif" panose="02020600060500020200" pitchFamily="18" charset="0"/>
              </a:rPr>
              <a:t>Części składowe</a:t>
            </a:r>
          </a:p>
        </p:txBody>
      </p:sp>
      <p:sp>
        <p:nvSpPr>
          <p:cNvPr id="8" name="Symbol zastępczy zawartości 7">
            <a:extLst>
              <a:ext uri="{FF2B5EF4-FFF2-40B4-BE49-F238E27FC236}">
                <a16:creationId xmlns:a16="http://schemas.microsoft.com/office/drawing/2014/main" id="{D6AB775A-ADD2-EF44-B495-04A6CBB770B9}"/>
              </a:ext>
            </a:extLst>
          </p:cNvPr>
          <p:cNvSpPr>
            <a:spLocks noGrp="1"/>
          </p:cNvSpPr>
          <p:nvPr>
            <p:ph sz="quarter" idx="4"/>
          </p:nvPr>
        </p:nvSpPr>
        <p:spPr>
          <a:xfrm>
            <a:off x="6172200" y="2505075"/>
            <a:ext cx="5183188" cy="1646795"/>
          </a:xfrm>
        </p:spPr>
        <p:txBody>
          <a:bodyPr>
            <a:normAutofit fontScale="70000" lnSpcReduction="20000"/>
          </a:bodyPr>
          <a:lstStyle/>
          <a:p>
            <a:r>
              <a:rPr lang="pl-PL" dirty="0">
                <a:latin typeface="Noto Serif" panose="02020600060500020200" pitchFamily="18" charset="0"/>
                <a:ea typeface="Noto Serif" panose="02020600060500020200" pitchFamily="18" charset="0"/>
                <a:cs typeface="Noto Serif" panose="02020600060500020200" pitchFamily="18" charset="0"/>
              </a:rPr>
              <a:t>takim przypadku w zgłoszeniu należy ujawnić całą konstrukcję i wzajemne powiązanie tych elementów</a:t>
            </a:r>
          </a:p>
          <a:p>
            <a:r>
              <a:rPr lang="pl-PL" dirty="0">
                <a:latin typeface="Noto Serif" panose="02020600060500020200" pitchFamily="18" charset="0"/>
                <a:ea typeface="Noto Serif" panose="02020600060500020200" pitchFamily="18" charset="0"/>
                <a:cs typeface="Noto Serif" panose="02020600060500020200" pitchFamily="18" charset="0"/>
              </a:rPr>
              <a:t>Np.  silnik spalinowy </a:t>
            </a:r>
          </a:p>
          <a:p>
            <a:pPr marL="0" indent="0">
              <a:buNone/>
            </a:pPr>
            <a:r>
              <a:rPr lang="pl-PL" dirty="0">
                <a:latin typeface="Noto Serif" panose="02020600060500020200" pitchFamily="18" charset="0"/>
                <a:ea typeface="Noto Serif" panose="02020600060500020200" pitchFamily="18" charset="0"/>
                <a:cs typeface="Noto Serif" panose="02020600060500020200" pitchFamily="18" charset="0"/>
              </a:rPr>
              <a:t>do samolotów ultralekkich</a:t>
            </a:r>
          </a:p>
        </p:txBody>
      </p:sp>
      <p:sp>
        <p:nvSpPr>
          <p:cNvPr id="10" name="pole tekstowe 9">
            <a:extLst>
              <a:ext uri="{FF2B5EF4-FFF2-40B4-BE49-F238E27FC236}">
                <a16:creationId xmlns:a16="http://schemas.microsoft.com/office/drawing/2014/main" id="{6CF02320-ACF3-914C-8534-38FB61BC5F09}"/>
              </a:ext>
            </a:extLst>
          </p:cNvPr>
          <p:cNvSpPr txBox="1"/>
          <p:nvPr/>
        </p:nvSpPr>
        <p:spPr>
          <a:xfrm>
            <a:off x="3260102" y="4282708"/>
            <a:ext cx="4114801" cy="3200876"/>
          </a:xfrm>
          <a:prstGeom prst="rect">
            <a:avLst/>
          </a:prstGeom>
          <a:noFill/>
        </p:spPr>
        <p:txBody>
          <a:bodyPr wrap="square" rtlCol="0">
            <a:spAutoFit/>
          </a:bodyPr>
          <a:lstStyle/>
          <a:p>
            <a:r>
              <a:rPr lang="pl-PL" sz="2400" b="1" dirty="0">
                <a:latin typeface="Noto Serif" panose="02020600060500020200" pitchFamily="18" charset="0"/>
                <a:ea typeface="Noto Serif" panose="02020600060500020200" pitchFamily="18" charset="0"/>
                <a:cs typeface="Noto Serif" panose="02020600060500020200" pitchFamily="18" charset="0"/>
              </a:rPr>
              <a:t>Zestawienie dwóch lub więcej rozwiązań technicznych, które są ze sobą połączone funkcjonalnie</a:t>
            </a:r>
          </a:p>
          <a:p>
            <a:r>
              <a:rPr lang="pl-PL" sz="2000" dirty="0">
                <a:latin typeface="Noto Serif" panose="02020600060500020200" pitchFamily="18" charset="0"/>
                <a:ea typeface="Noto Serif" panose="02020600060500020200" pitchFamily="18" charset="0"/>
                <a:cs typeface="Noto Serif" panose="02020600060500020200" pitchFamily="18" charset="0"/>
              </a:rPr>
              <a:t>Np.  zestaw symulatora strzelania </a:t>
            </a:r>
          </a:p>
          <a:p>
            <a:endParaRPr lang="pl-PL" sz="2400" b="1" dirty="0">
              <a:latin typeface="+mj-lt"/>
            </a:endParaRPr>
          </a:p>
          <a:p>
            <a:endParaRPr lang="pl-PL" dirty="0"/>
          </a:p>
        </p:txBody>
      </p:sp>
      <p:pic>
        <p:nvPicPr>
          <p:cNvPr id="12" name="Obraz 11">
            <a:extLst>
              <a:ext uri="{FF2B5EF4-FFF2-40B4-BE49-F238E27FC236}">
                <a16:creationId xmlns:a16="http://schemas.microsoft.com/office/drawing/2014/main" id="{C93CFDDD-28FB-2E44-80E9-23A73B3FB842}"/>
              </a:ext>
            </a:extLst>
          </p:cNvPr>
          <p:cNvPicPr>
            <a:picLocks noChangeAspect="1"/>
          </p:cNvPicPr>
          <p:nvPr/>
        </p:nvPicPr>
        <p:blipFill>
          <a:blip r:embed="rId2"/>
          <a:stretch>
            <a:fillRect/>
          </a:stretch>
        </p:blipFill>
        <p:spPr>
          <a:xfrm>
            <a:off x="1046227" y="4352926"/>
            <a:ext cx="1709329" cy="2249117"/>
          </a:xfrm>
          <a:prstGeom prst="rect">
            <a:avLst/>
          </a:prstGeom>
        </p:spPr>
      </p:pic>
      <p:pic>
        <p:nvPicPr>
          <p:cNvPr id="16" name="Obraz 15" descr="Obraz zawierający transport&#10;&#10;Opis wygenerowany automatycznie">
            <a:extLst>
              <a:ext uri="{FF2B5EF4-FFF2-40B4-BE49-F238E27FC236}">
                <a16:creationId xmlns:a16="http://schemas.microsoft.com/office/drawing/2014/main" id="{8E8E868A-2D25-4746-8E18-17B6AEA87239}"/>
              </a:ext>
            </a:extLst>
          </p:cNvPr>
          <p:cNvPicPr>
            <a:picLocks noChangeAspect="1"/>
          </p:cNvPicPr>
          <p:nvPr/>
        </p:nvPicPr>
        <p:blipFill>
          <a:blip r:embed="rId3"/>
          <a:stretch>
            <a:fillRect/>
          </a:stretch>
        </p:blipFill>
        <p:spPr>
          <a:xfrm>
            <a:off x="9625013" y="3328472"/>
            <a:ext cx="1905000" cy="1346200"/>
          </a:xfrm>
          <a:prstGeom prst="rect">
            <a:avLst/>
          </a:prstGeom>
        </p:spPr>
      </p:pic>
      <p:pic>
        <p:nvPicPr>
          <p:cNvPr id="18" name="Obraz 17">
            <a:extLst>
              <a:ext uri="{FF2B5EF4-FFF2-40B4-BE49-F238E27FC236}">
                <a16:creationId xmlns:a16="http://schemas.microsoft.com/office/drawing/2014/main" id="{F41F799C-0B3F-A54B-8434-E4508625F43C}"/>
              </a:ext>
            </a:extLst>
          </p:cNvPr>
          <p:cNvPicPr>
            <a:picLocks noChangeAspect="1"/>
          </p:cNvPicPr>
          <p:nvPr/>
        </p:nvPicPr>
        <p:blipFill>
          <a:blip r:embed="rId4"/>
          <a:stretch>
            <a:fillRect/>
          </a:stretch>
        </p:blipFill>
        <p:spPr>
          <a:xfrm>
            <a:off x="7141058" y="4905374"/>
            <a:ext cx="1358900" cy="1587500"/>
          </a:xfrm>
          <a:prstGeom prst="rect">
            <a:avLst/>
          </a:prstGeom>
        </p:spPr>
      </p:pic>
    </p:spTree>
    <p:extLst>
      <p:ext uri="{BB962C8B-B14F-4D97-AF65-F5344CB8AC3E}">
        <p14:creationId xmlns:p14="http://schemas.microsoft.com/office/powerpoint/2010/main" val="728121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4E7727-8855-CE40-ABE0-3A92916237A7}"/>
              </a:ext>
            </a:extLst>
          </p:cNvPr>
          <p:cNvSpPr>
            <a:spLocks noGrp="1"/>
          </p:cNvSpPr>
          <p:nvPr>
            <p:ph type="title"/>
          </p:nvPr>
        </p:nvSpPr>
        <p:spPr>
          <a:xfrm>
            <a:off x="1300075" y="1755286"/>
            <a:ext cx="6096000" cy="925620"/>
          </a:xfrm>
        </p:spPr>
        <p:txBody>
          <a:bodyPr>
            <a:normAutofit fontScale="90000"/>
          </a:bodyPr>
          <a:lstStyle/>
          <a:p>
            <a:pPr algn="ctr"/>
            <a:r>
              <a:rPr lang="pl-PL" dirty="0">
                <a:latin typeface="Helvetica" pitchFamily="2" charset="0"/>
              </a:rPr>
              <a:t>WZÓR UŻYTKOWY – treść praw ochronnych i czas ochrony</a:t>
            </a:r>
          </a:p>
        </p:txBody>
      </p:sp>
      <p:sp>
        <p:nvSpPr>
          <p:cNvPr id="3" name="Symbol zastępczy zawartości 2">
            <a:extLst>
              <a:ext uri="{FF2B5EF4-FFF2-40B4-BE49-F238E27FC236}">
                <a16:creationId xmlns:a16="http://schemas.microsoft.com/office/drawing/2014/main" id="{5AB1764B-A28E-3847-A9AC-3AE2F4362259}"/>
              </a:ext>
            </a:extLst>
          </p:cNvPr>
          <p:cNvSpPr>
            <a:spLocks noGrp="1"/>
          </p:cNvSpPr>
          <p:nvPr>
            <p:ph idx="1"/>
          </p:nvPr>
        </p:nvSpPr>
        <p:spPr>
          <a:xfrm>
            <a:off x="1228550" y="2670273"/>
            <a:ext cx="6239050" cy="3501926"/>
          </a:xfrm>
        </p:spPr>
        <p:txBody>
          <a:bodyPr>
            <a:normAutofit/>
          </a:bodyPr>
          <a:lstStyle/>
          <a:p>
            <a:pPr marL="0" indent="0">
              <a:lnSpc>
                <a:spcPct val="90000"/>
              </a:lnSpc>
              <a:buNone/>
            </a:pPr>
            <a:r>
              <a:rPr lang="pl-PL" sz="2000" dirty="0">
                <a:latin typeface="Helvetica" pitchFamily="2" charset="0"/>
              </a:rPr>
              <a:t>Art. 95 </a:t>
            </a:r>
            <a:r>
              <a:rPr lang="pl-PL" sz="2000" dirty="0" err="1">
                <a:latin typeface="Helvetica" pitchFamily="2" charset="0"/>
              </a:rPr>
              <a:t>p.w.p</a:t>
            </a:r>
            <a:r>
              <a:rPr lang="pl-PL" sz="2000" dirty="0">
                <a:latin typeface="Helvetica" pitchFamily="2" charset="0"/>
              </a:rPr>
              <a:t>.  </a:t>
            </a:r>
          </a:p>
          <a:p>
            <a:pPr marL="0" indent="0">
              <a:lnSpc>
                <a:spcPct val="90000"/>
              </a:lnSpc>
              <a:buNone/>
            </a:pPr>
            <a:r>
              <a:rPr lang="pl-PL" sz="2000" dirty="0">
                <a:latin typeface="Helvetica" pitchFamily="2" charset="0"/>
              </a:rPr>
              <a:t>1. Na wzór użytkowy może być udzielone </a:t>
            </a:r>
            <a:r>
              <a:rPr lang="pl-PL" sz="2000" b="1" u="sng" dirty="0">
                <a:latin typeface="Helvetica" pitchFamily="2" charset="0"/>
              </a:rPr>
              <a:t>prawo ochronne</a:t>
            </a:r>
            <a:r>
              <a:rPr lang="pl-PL" sz="2000" dirty="0">
                <a:latin typeface="Helvetica" pitchFamily="2" charset="0"/>
              </a:rPr>
              <a:t>.</a:t>
            </a:r>
          </a:p>
          <a:p>
            <a:pPr marL="0" indent="0" fontAlgn="ctr">
              <a:lnSpc>
                <a:spcPct val="90000"/>
              </a:lnSpc>
              <a:buNone/>
            </a:pPr>
            <a:r>
              <a:rPr lang="pl-PL" sz="2000" dirty="0">
                <a:latin typeface="Helvetica" pitchFamily="2" charset="0"/>
              </a:rPr>
              <a:t>2. Przez uzyskanie prawa ochronnego nabywa się prawo wyłącznego korzystania ze wzoru użytkowego w sposób zarobkowy lub zawodowy na całym obszarze Rzeczypospolitej Polskiej.</a:t>
            </a:r>
          </a:p>
          <a:p>
            <a:pPr marL="0" indent="0">
              <a:lnSpc>
                <a:spcPct val="90000"/>
              </a:lnSpc>
              <a:buNone/>
            </a:pPr>
            <a:r>
              <a:rPr lang="pl-PL" sz="2000" dirty="0">
                <a:latin typeface="Helvetica" pitchFamily="2" charset="0"/>
              </a:rPr>
              <a:t>3. Czas trwania prawa ochronnego wynosi </a:t>
            </a:r>
            <a:r>
              <a:rPr lang="pl-PL" sz="2000" b="1" u="sng" dirty="0">
                <a:latin typeface="Helvetica" pitchFamily="2" charset="0"/>
              </a:rPr>
              <a:t>dziesięć lat </a:t>
            </a:r>
            <a:r>
              <a:rPr lang="pl-PL" sz="2000" dirty="0">
                <a:highlight>
                  <a:srgbClr val="FFFF00"/>
                </a:highlight>
                <a:latin typeface="Helvetica" pitchFamily="2" charset="0"/>
              </a:rPr>
              <a:t>od daty dokonania zgłoszenia </a:t>
            </a:r>
            <a:r>
              <a:rPr lang="pl-PL" sz="2000" dirty="0">
                <a:latin typeface="Helvetica" pitchFamily="2" charset="0"/>
              </a:rPr>
              <a:t>wzoru użytkowego w Urzędzie Patentowym.</a:t>
            </a:r>
          </a:p>
          <a:p>
            <a:pPr>
              <a:lnSpc>
                <a:spcPct val="90000"/>
              </a:lnSpc>
            </a:pPr>
            <a:endParaRPr lang="pl-PL" sz="2000" dirty="0"/>
          </a:p>
        </p:txBody>
      </p:sp>
      <p:pic>
        <p:nvPicPr>
          <p:cNvPr id="5" name="Picture 4" descr="Elektroniczna płytka drukowana">
            <a:extLst>
              <a:ext uri="{FF2B5EF4-FFF2-40B4-BE49-F238E27FC236}">
                <a16:creationId xmlns:a16="http://schemas.microsoft.com/office/drawing/2014/main" id="{1BEC1AB4-1F42-407E-BE24-F5BE89927B4F}"/>
              </a:ext>
            </a:extLst>
          </p:cNvPr>
          <p:cNvPicPr>
            <a:picLocks noChangeAspect="1"/>
          </p:cNvPicPr>
          <p:nvPr/>
        </p:nvPicPr>
        <p:blipFill rotWithShape="1">
          <a:blip r:embed="rId2"/>
          <a:srcRect l="45251" r="13416" b="-2"/>
          <a:stretch/>
        </p:blipFill>
        <p:spPr>
          <a:xfrm>
            <a:off x="8153400" y="685800"/>
            <a:ext cx="3397211" cy="5486400"/>
          </a:xfrm>
          <a:prstGeom prst="rect">
            <a:avLst/>
          </a:prstGeom>
        </p:spPr>
      </p:pic>
    </p:spTree>
    <p:extLst>
      <p:ext uri="{BB962C8B-B14F-4D97-AF65-F5344CB8AC3E}">
        <p14:creationId xmlns:p14="http://schemas.microsoft.com/office/powerpoint/2010/main" val="2925502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ymbol zastępczy zawartości 4">
            <a:extLst>
              <a:ext uri="{FF2B5EF4-FFF2-40B4-BE49-F238E27FC236}">
                <a16:creationId xmlns:a16="http://schemas.microsoft.com/office/drawing/2014/main" id="{1412AF11-34BA-5DEC-41C5-78D39A20E53E}"/>
              </a:ext>
            </a:extLst>
          </p:cNvPr>
          <p:cNvPicPr>
            <a:picLocks noGrp="1" noChangeAspect="1"/>
          </p:cNvPicPr>
          <p:nvPr>
            <p:ph idx="1"/>
          </p:nvPr>
        </p:nvPicPr>
        <p:blipFill rotWithShape="1">
          <a:blip r:embed="rId2"/>
          <a:srcRect l="3199" r="1642"/>
          <a:stretch/>
        </p:blipFill>
        <p:spPr>
          <a:xfrm>
            <a:off x="685800" y="685800"/>
            <a:ext cx="10820399" cy="5486399"/>
          </a:xfrm>
          <a:prstGeom prst="rect">
            <a:avLst/>
          </a:prstGeom>
        </p:spPr>
      </p:pic>
      <p:sp>
        <p:nvSpPr>
          <p:cNvPr id="6" name="pole tekstowe 5">
            <a:extLst>
              <a:ext uri="{FF2B5EF4-FFF2-40B4-BE49-F238E27FC236}">
                <a16:creationId xmlns:a16="http://schemas.microsoft.com/office/drawing/2014/main" id="{36085B9B-4B9D-8A6E-EF46-F218A5B026D6}"/>
              </a:ext>
            </a:extLst>
          </p:cNvPr>
          <p:cNvSpPr txBox="1"/>
          <p:nvPr/>
        </p:nvSpPr>
        <p:spPr>
          <a:xfrm>
            <a:off x="466725" y="6304003"/>
            <a:ext cx="11258550" cy="369332"/>
          </a:xfrm>
          <a:prstGeom prst="rect">
            <a:avLst/>
          </a:prstGeom>
          <a:noFill/>
        </p:spPr>
        <p:txBody>
          <a:bodyPr wrap="square" rtlCol="0">
            <a:spAutoFit/>
          </a:bodyPr>
          <a:lstStyle/>
          <a:p>
            <a:r>
              <a:rPr lang="pl-PL" dirty="0"/>
              <a:t>Źródło: </a:t>
            </a:r>
            <a:r>
              <a:rPr lang="pl-PL" dirty="0">
                <a:hlinkClick r:id="rId3"/>
              </a:rPr>
              <a:t>https://uprp.gov.pl/sites/default/files/2019-12/ochrona_wzorow_uzytkowych_w_polsce.pdf</a:t>
            </a:r>
            <a:r>
              <a:rPr lang="pl-PL" dirty="0"/>
              <a:t>, dostęp 27.04.2023 r.</a:t>
            </a:r>
          </a:p>
        </p:txBody>
      </p:sp>
    </p:spTree>
    <p:extLst>
      <p:ext uri="{BB962C8B-B14F-4D97-AF65-F5344CB8AC3E}">
        <p14:creationId xmlns:p14="http://schemas.microsoft.com/office/powerpoint/2010/main" val="1889085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3EF01A44-AE22-C84E-B420-BDE42D1D61B9}"/>
              </a:ext>
            </a:extLst>
          </p:cNvPr>
          <p:cNvSpPr>
            <a:spLocks noGrp="1"/>
          </p:cNvSpPr>
          <p:nvPr>
            <p:ph type="title"/>
          </p:nvPr>
        </p:nvSpPr>
        <p:spPr/>
        <p:txBody>
          <a:bodyPr/>
          <a:lstStyle/>
          <a:p>
            <a:r>
              <a:rPr lang="pl-PL" dirty="0"/>
              <a:t>Wzór przemysłowy </a:t>
            </a:r>
          </a:p>
        </p:txBody>
      </p:sp>
      <p:graphicFrame>
        <p:nvGraphicFramePr>
          <p:cNvPr id="9" name="Symbol zastępczy zawartości 5">
            <a:extLst>
              <a:ext uri="{FF2B5EF4-FFF2-40B4-BE49-F238E27FC236}">
                <a16:creationId xmlns:a16="http://schemas.microsoft.com/office/drawing/2014/main" id="{28D75DEC-DB3F-4C13-9109-64B8C78F9454}"/>
              </a:ext>
            </a:extLst>
          </p:cNvPr>
          <p:cNvGraphicFramePr>
            <a:graphicFrameLocks noGrp="1"/>
          </p:cNvGraphicFramePr>
          <p:nvPr>
            <p:ph sz="half" idx="1"/>
          </p:nvPr>
        </p:nvGraphicFramePr>
        <p:xfrm>
          <a:off x="1097280" y="2120900"/>
          <a:ext cx="4639736" cy="3748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ymbol zastępczy zawartości 6">
            <a:extLst>
              <a:ext uri="{FF2B5EF4-FFF2-40B4-BE49-F238E27FC236}">
                <a16:creationId xmlns:a16="http://schemas.microsoft.com/office/drawing/2014/main" id="{B9069DAB-7073-8F45-AF28-A8F7EFC07E65}"/>
              </a:ext>
            </a:extLst>
          </p:cNvPr>
          <p:cNvSpPr>
            <a:spLocks noGrp="1"/>
          </p:cNvSpPr>
          <p:nvPr>
            <p:ph sz="half" idx="2"/>
          </p:nvPr>
        </p:nvSpPr>
        <p:spPr/>
        <p:txBody>
          <a:bodyPr/>
          <a:lstStyle/>
          <a:p>
            <a:r>
              <a:rPr lang="pl-PL" dirty="0"/>
              <a:t>Art. 102 </a:t>
            </a:r>
            <a:r>
              <a:rPr lang="pl-PL" dirty="0" err="1"/>
              <a:t>p.w.p</a:t>
            </a:r>
            <a:r>
              <a:rPr lang="pl-PL" dirty="0"/>
              <a:t>  1. Wzorem przemysłowym jest nowa i posiadająca indywidualny charakter postać wytworu lub jego części, nadana mu w szczególności przez cechy linii, konturów, kształtów, kolorystykę, fakturę lub materiał wytworu oraz przez jego ornamentację.</a:t>
            </a:r>
          </a:p>
          <a:p>
            <a:endParaRPr lang="pl-PL" dirty="0"/>
          </a:p>
        </p:txBody>
      </p:sp>
    </p:spTree>
    <p:extLst>
      <p:ext uri="{BB962C8B-B14F-4D97-AF65-F5344CB8AC3E}">
        <p14:creationId xmlns:p14="http://schemas.microsoft.com/office/powerpoint/2010/main" val="1450330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6">
            <a:extLst>
              <a:ext uri="{FF2B5EF4-FFF2-40B4-BE49-F238E27FC236}">
                <a16:creationId xmlns:a16="http://schemas.microsoft.com/office/drawing/2014/main" id="{48748BD3-2721-F444-ABE1-AB3300183ECF}"/>
              </a:ext>
            </a:extLst>
          </p:cNvPr>
          <p:cNvSpPr>
            <a:spLocks noGrp="1"/>
          </p:cNvSpPr>
          <p:nvPr>
            <p:ph type="title"/>
          </p:nvPr>
        </p:nvSpPr>
        <p:spPr>
          <a:xfrm>
            <a:off x="1371600" y="1371600"/>
            <a:ext cx="2705100" cy="4114800"/>
          </a:xfrm>
        </p:spPr>
        <p:txBody>
          <a:bodyPr anchor="ctr">
            <a:normAutofit/>
          </a:bodyPr>
          <a:lstStyle/>
          <a:p>
            <a:pPr algn="ctr"/>
            <a:r>
              <a:rPr lang="pl-PL" sz="2500" dirty="0">
                <a:solidFill>
                  <a:schemeClr val="tx1"/>
                </a:solidFill>
                <a:latin typeface="Helvetica" pitchFamily="2" charset="0"/>
              </a:rPr>
              <a:t>Przykłady – kategorie produktów</a:t>
            </a:r>
          </a:p>
        </p:txBody>
      </p:sp>
      <p:graphicFrame>
        <p:nvGraphicFramePr>
          <p:cNvPr id="10" name="Symbol zastępczy zawartości 7">
            <a:extLst>
              <a:ext uri="{FF2B5EF4-FFF2-40B4-BE49-F238E27FC236}">
                <a16:creationId xmlns:a16="http://schemas.microsoft.com/office/drawing/2014/main" id="{A62DF572-86DB-4BA8-AFEA-DE246607B732}"/>
              </a:ext>
            </a:extLst>
          </p:cNvPr>
          <p:cNvGraphicFramePr>
            <a:graphicFrameLocks noGrp="1"/>
          </p:cNvGraphicFramePr>
          <p:nvPr>
            <p:ph idx="1"/>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1177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505056-CF20-1340-AA92-0AA7949EB32C}"/>
              </a:ext>
            </a:extLst>
          </p:cNvPr>
          <p:cNvSpPr>
            <a:spLocks noGrp="1"/>
          </p:cNvSpPr>
          <p:nvPr>
            <p:ph type="title"/>
          </p:nvPr>
        </p:nvSpPr>
        <p:spPr>
          <a:xfrm>
            <a:off x="1371599" y="1010097"/>
            <a:ext cx="9486901" cy="1010088"/>
          </a:xfrm>
        </p:spPr>
        <p:txBody>
          <a:bodyPr anchor="b">
            <a:normAutofit fontScale="90000"/>
          </a:bodyPr>
          <a:lstStyle/>
          <a:p>
            <a:pPr algn="ctr"/>
            <a:r>
              <a:rPr lang="pl-PL" b="1" dirty="0">
                <a:latin typeface="Noto Serif" panose="02020600060500020200" pitchFamily="18" charset="0"/>
                <a:ea typeface="Noto Serif" panose="02020600060500020200" pitchFamily="18" charset="0"/>
                <a:cs typeface="Noto Serif" panose="02020600060500020200" pitchFamily="18" charset="0"/>
              </a:rPr>
              <a:t>Warunki ochrony wzoru przemysłowego</a:t>
            </a:r>
          </a:p>
        </p:txBody>
      </p:sp>
      <p:sp>
        <p:nvSpPr>
          <p:cNvPr id="3" name="Symbol zastępczy zawartości 2">
            <a:extLst>
              <a:ext uri="{FF2B5EF4-FFF2-40B4-BE49-F238E27FC236}">
                <a16:creationId xmlns:a16="http://schemas.microsoft.com/office/drawing/2014/main" id="{FA824AFF-2219-7645-82AF-157BD2A4B750}"/>
              </a:ext>
            </a:extLst>
          </p:cNvPr>
          <p:cNvSpPr>
            <a:spLocks noGrp="1"/>
          </p:cNvSpPr>
          <p:nvPr>
            <p:ph idx="1"/>
          </p:nvPr>
        </p:nvSpPr>
        <p:spPr>
          <a:xfrm>
            <a:off x="956930" y="2020184"/>
            <a:ext cx="10312432" cy="3948129"/>
          </a:xfrm>
        </p:spPr>
        <p:txBody>
          <a:bodyPr>
            <a:normAutofit fontScale="92500"/>
          </a:bodyPr>
          <a:lstStyle/>
          <a:p>
            <a:pPr>
              <a:lnSpc>
                <a:spcPct val="90000"/>
              </a:lnSpc>
            </a:pPr>
            <a:r>
              <a:rPr lang="pl-PL" sz="1400" b="1" dirty="0">
                <a:highlight>
                  <a:srgbClr val="00FFFF"/>
                </a:highlight>
                <a:latin typeface="Noto Serif" panose="02020600060500020200" pitchFamily="18" charset="0"/>
                <a:ea typeface="Noto Serif" panose="02020600060500020200" pitchFamily="18" charset="0"/>
                <a:cs typeface="Noto Serif" panose="02020600060500020200" pitchFamily="18" charset="0"/>
              </a:rPr>
              <a:t>cechy wyglądu</a:t>
            </a:r>
            <a:r>
              <a:rPr lang="pl-PL" sz="1400" b="1" dirty="0">
                <a:latin typeface="Noto Serif" panose="02020600060500020200" pitchFamily="18" charset="0"/>
                <a:ea typeface="Noto Serif" panose="02020600060500020200" pitchFamily="18" charset="0"/>
                <a:cs typeface="Noto Serif" panose="02020600060500020200" pitchFamily="18" charset="0"/>
              </a:rPr>
              <a:t> produktu wynikające wyłącznie z funkcji technicznej, jaką ma taki produkt spełniać, nie podlegają ochronie,</a:t>
            </a:r>
          </a:p>
          <a:p>
            <a:pPr fontAlgn="base">
              <a:lnSpc>
                <a:spcPct val="90000"/>
              </a:lnSpc>
            </a:pPr>
            <a:r>
              <a:rPr lang="pl-PL" sz="1400" dirty="0">
                <a:latin typeface="Noto Serif" panose="02020600060500020200" pitchFamily="18" charset="0"/>
                <a:ea typeface="Noto Serif" panose="02020600060500020200" pitchFamily="18" charset="0"/>
                <a:cs typeface="Noto Serif" panose="02020600060500020200" pitchFamily="18" charset="0"/>
              </a:rPr>
              <a:t>Wzór przemysłowy musi być </a:t>
            </a:r>
            <a:r>
              <a:rPr lang="pl-PL" sz="1400" dirty="0">
                <a:highlight>
                  <a:srgbClr val="00FFFF"/>
                </a:highlight>
                <a:latin typeface="Noto Serif" panose="02020600060500020200" pitchFamily="18" charset="0"/>
                <a:ea typeface="Noto Serif" panose="02020600060500020200" pitchFamily="18" charset="0"/>
                <a:cs typeface="Noto Serif" panose="02020600060500020200" pitchFamily="18" charset="0"/>
              </a:rPr>
              <a:t>nowy</a:t>
            </a:r>
            <a:r>
              <a:rPr lang="pl-PL" sz="1400" dirty="0">
                <a:latin typeface="Noto Serif" panose="02020600060500020200" pitchFamily="18" charset="0"/>
                <a:ea typeface="Noto Serif" panose="02020600060500020200" pitchFamily="18" charset="0"/>
                <a:cs typeface="Noto Serif" panose="02020600060500020200" pitchFamily="18" charset="0"/>
              </a:rPr>
              <a:t> - nowym jest taki wzór, który nigdy wcześniej </a:t>
            </a:r>
            <a:r>
              <a:rPr lang="pl-PL" sz="1400" b="1" dirty="0">
                <a:latin typeface="Noto Serif" panose="02020600060500020200" pitchFamily="18" charset="0"/>
                <a:ea typeface="Noto Serif" panose="02020600060500020200" pitchFamily="18" charset="0"/>
                <a:cs typeface="Noto Serif" panose="02020600060500020200" pitchFamily="18" charset="0"/>
              </a:rPr>
              <a:t>nie został udostępniony publicznie</a:t>
            </a:r>
            <a:r>
              <a:rPr lang="pl-PL" sz="1400" dirty="0">
                <a:latin typeface="Noto Serif" panose="02020600060500020200" pitchFamily="18" charset="0"/>
                <a:ea typeface="Noto Serif" panose="02020600060500020200" pitchFamily="18" charset="0"/>
                <a:cs typeface="Noto Serif" panose="02020600060500020200" pitchFamily="18" charset="0"/>
              </a:rPr>
              <a:t> gdziekolwiek na świecie.</a:t>
            </a:r>
          </a:p>
          <a:p>
            <a:pPr lvl="1" fontAlgn="base">
              <a:lnSpc>
                <a:spcPct val="90000"/>
              </a:lnSpc>
            </a:pPr>
            <a:r>
              <a:rPr lang="pl-PL" sz="1400" dirty="0">
                <a:latin typeface="Noto Serif" panose="02020600060500020200" pitchFamily="18" charset="0"/>
                <a:ea typeface="Noto Serif" panose="02020600060500020200" pitchFamily="18" charset="0"/>
                <a:cs typeface="Noto Serif" panose="02020600060500020200" pitchFamily="18" charset="0"/>
              </a:rPr>
              <a:t>Udostępnieniem publicznym może być np.:</a:t>
            </a:r>
          </a:p>
          <a:p>
            <a:pPr marL="457200" lvl="1" indent="0" fontAlgn="base">
              <a:lnSpc>
                <a:spcPct val="90000"/>
              </a:lnSpc>
              <a:buNone/>
            </a:pPr>
            <a:r>
              <a:rPr lang="pl-PL" sz="1400" dirty="0">
                <a:latin typeface="Noto Serif" panose="02020600060500020200" pitchFamily="18" charset="0"/>
                <a:ea typeface="Noto Serif" panose="02020600060500020200" pitchFamily="18" charset="0"/>
                <a:cs typeface="Noto Serif" panose="02020600060500020200" pitchFamily="18" charset="0"/>
              </a:rPr>
              <a:t>– publikacja na stronie internetowej,</a:t>
            </a:r>
          </a:p>
          <a:p>
            <a:pPr marL="457200" lvl="1" indent="0" fontAlgn="base">
              <a:lnSpc>
                <a:spcPct val="90000"/>
              </a:lnSpc>
              <a:buNone/>
            </a:pPr>
            <a:r>
              <a:rPr lang="pl-PL" sz="1400" dirty="0">
                <a:latin typeface="Noto Serif" panose="02020600060500020200" pitchFamily="18" charset="0"/>
                <a:ea typeface="Noto Serif" panose="02020600060500020200" pitchFamily="18" charset="0"/>
                <a:cs typeface="Noto Serif" panose="02020600060500020200" pitchFamily="18" charset="0"/>
              </a:rPr>
              <a:t>– publikacja w mediach społecznościowych,</a:t>
            </a:r>
          </a:p>
          <a:p>
            <a:pPr marL="457200" lvl="1" indent="0" fontAlgn="base">
              <a:lnSpc>
                <a:spcPct val="90000"/>
              </a:lnSpc>
              <a:buNone/>
            </a:pPr>
            <a:r>
              <a:rPr lang="pl-PL" sz="1400" dirty="0">
                <a:latin typeface="Noto Serif" panose="02020600060500020200" pitchFamily="18" charset="0"/>
                <a:ea typeface="Noto Serif" panose="02020600060500020200" pitchFamily="18" charset="0"/>
                <a:cs typeface="Noto Serif" panose="02020600060500020200" pitchFamily="18" charset="0"/>
              </a:rPr>
              <a:t>– publikacja w czasopiśmie,</a:t>
            </a:r>
          </a:p>
          <a:p>
            <a:pPr marL="457200" lvl="1" indent="0" fontAlgn="base">
              <a:lnSpc>
                <a:spcPct val="90000"/>
              </a:lnSpc>
              <a:buNone/>
            </a:pPr>
            <a:r>
              <a:rPr lang="pl-PL" sz="1400" dirty="0">
                <a:latin typeface="Noto Serif" panose="02020600060500020200" pitchFamily="18" charset="0"/>
                <a:ea typeface="Noto Serif" panose="02020600060500020200" pitchFamily="18" charset="0"/>
                <a:cs typeface="Noto Serif" panose="02020600060500020200" pitchFamily="18" charset="0"/>
              </a:rPr>
              <a:t>– umieszczenie w katalogu, ulotce reklamowej,</a:t>
            </a:r>
          </a:p>
          <a:p>
            <a:pPr marL="457200" lvl="1" indent="0" fontAlgn="base">
              <a:lnSpc>
                <a:spcPct val="90000"/>
              </a:lnSpc>
              <a:buNone/>
            </a:pPr>
            <a:r>
              <a:rPr lang="pl-PL" sz="1400" dirty="0">
                <a:latin typeface="Noto Serif" panose="02020600060500020200" pitchFamily="18" charset="0"/>
                <a:ea typeface="Noto Serif" panose="02020600060500020200" pitchFamily="18" charset="0"/>
                <a:cs typeface="Noto Serif" panose="02020600060500020200" pitchFamily="18" charset="0"/>
              </a:rPr>
              <a:t>– wystawienie na wystawie,</a:t>
            </a:r>
          </a:p>
          <a:p>
            <a:pPr marL="457200" lvl="1" indent="0" fontAlgn="base">
              <a:lnSpc>
                <a:spcPct val="90000"/>
              </a:lnSpc>
              <a:buNone/>
            </a:pPr>
            <a:r>
              <a:rPr lang="pl-PL" sz="1400" dirty="0">
                <a:latin typeface="Noto Serif" panose="02020600060500020200" pitchFamily="18" charset="0"/>
                <a:ea typeface="Noto Serif" panose="02020600060500020200" pitchFamily="18" charset="0"/>
                <a:cs typeface="Noto Serif" panose="02020600060500020200" pitchFamily="18" charset="0"/>
              </a:rPr>
              <a:t>– wystąpienie na seminarium, konferencji, wykładzie,</a:t>
            </a:r>
          </a:p>
          <a:p>
            <a:pPr marL="457200" lvl="1" indent="0" fontAlgn="base">
              <a:lnSpc>
                <a:spcPct val="90000"/>
              </a:lnSpc>
              <a:buNone/>
            </a:pPr>
            <a:r>
              <a:rPr lang="pl-PL" sz="1400" dirty="0">
                <a:latin typeface="Noto Serif" panose="02020600060500020200" pitchFamily="18" charset="0"/>
                <a:ea typeface="Noto Serif" panose="02020600060500020200" pitchFamily="18" charset="0"/>
                <a:cs typeface="Noto Serif" panose="02020600060500020200" pitchFamily="18" charset="0"/>
              </a:rPr>
              <a:t>– wprowadzenie do obrotu i oferowanie do sprzedaży.</a:t>
            </a:r>
          </a:p>
          <a:p>
            <a:pPr fontAlgn="base">
              <a:lnSpc>
                <a:spcPct val="90000"/>
              </a:lnSpc>
            </a:pPr>
            <a:r>
              <a:rPr lang="pl-PL" sz="1400" dirty="0">
                <a:latin typeface="Noto Serif" panose="02020600060500020200" pitchFamily="18" charset="0"/>
                <a:ea typeface="Noto Serif" panose="02020600060500020200" pitchFamily="18" charset="0"/>
                <a:cs typeface="Noto Serif" panose="02020600060500020200" pitchFamily="18" charset="0"/>
              </a:rPr>
              <a:t>Praktycznie każde takie udostępnienie publiczne powoduje, że wzór przestaje być nowy i nie może być skutecznie chroniony.</a:t>
            </a:r>
          </a:p>
          <a:p>
            <a:pPr fontAlgn="base">
              <a:lnSpc>
                <a:spcPct val="90000"/>
              </a:lnSpc>
            </a:pPr>
            <a:r>
              <a:rPr lang="pl-PL" sz="1400" dirty="0">
                <a:latin typeface="Noto Serif" panose="02020600060500020200" pitchFamily="18" charset="0"/>
                <a:ea typeface="Noto Serif" panose="02020600060500020200" pitchFamily="18" charset="0"/>
                <a:cs typeface="Noto Serif" panose="02020600060500020200" pitchFamily="18" charset="0"/>
              </a:rPr>
              <a:t>Wzór przemysłowy musi mieć </a:t>
            </a:r>
            <a:r>
              <a:rPr lang="pl-PL" sz="1400" b="1" dirty="0">
                <a:highlight>
                  <a:srgbClr val="00FFFF"/>
                </a:highlight>
                <a:latin typeface="Noto Serif" panose="02020600060500020200" pitchFamily="18" charset="0"/>
                <a:ea typeface="Noto Serif" panose="02020600060500020200" pitchFamily="18" charset="0"/>
                <a:cs typeface="Noto Serif" panose="02020600060500020200" pitchFamily="18" charset="0"/>
              </a:rPr>
              <a:t>indywidualny charakter</a:t>
            </a:r>
            <a:r>
              <a:rPr lang="pl-PL" sz="1400" b="1" dirty="0">
                <a:latin typeface="Noto Serif" panose="02020600060500020200" pitchFamily="18" charset="0"/>
                <a:ea typeface="Noto Serif" panose="02020600060500020200" pitchFamily="18" charset="0"/>
                <a:cs typeface="Noto Serif" panose="02020600060500020200" pitchFamily="18" charset="0"/>
              </a:rPr>
              <a:t> -</a:t>
            </a:r>
            <a:r>
              <a:rPr lang="pl-PL" sz="1400" dirty="0">
                <a:latin typeface="Noto Serif" panose="02020600060500020200" pitchFamily="18" charset="0"/>
                <a:ea typeface="Noto Serif" panose="02020600060500020200" pitchFamily="18" charset="0"/>
                <a:cs typeface="Noto Serif" panose="02020600060500020200" pitchFamily="18" charset="0"/>
              </a:rPr>
              <a:t> oznacza to, że wygląd produktu musi różnić się od tego co do tej pory było znane na rynku, na tyle, aby </a:t>
            </a:r>
            <a:r>
              <a:rPr lang="pl-PL" sz="1400" b="1" dirty="0">
                <a:latin typeface="Noto Serif" panose="02020600060500020200" pitchFamily="18" charset="0"/>
                <a:ea typeface="Noto Serif" panose="02020600060500020200" pitchFamily="18" charset="0"/>
                <a:cs typeface="Noto Serif" panose="02020600060500020200" pitchFamily="18" charset="0"/>
              </a:rPr>
              <a:t>wywoływało odmienne ogólne wrażenie</a:t>
            </a:r>
            <a:r>
              <a:rPr lang="pl-PL" sz="1400" dirty="0">
                <a:latin typeface="Noto Serif" panose="02020600060500020200" pitchFamily="18" charset="0"/>
                <a:ea typeface="Noto Serif" panose="02020600060500020200" pitchFamily="18" charset="0"/>
                <a:cs typeface="Noto Serif" panose="02020600060500020200" pitchFamily="18" charset="0"/>
              </a:rPr>
              <a:t> na użytkowniku takich produktów</a:t>
            </a:r>
            <a:r>
              <a:rPr lang="pl-PL" sz="1400" dirty="0"/>
              <a:t>.</a:t>
            </a:r>
          </a:p>
          <a:p>
            <a:pPr fontAlgn="base">
              <a:lnSpc>
                <a:spcPct val="90000"/>
              </a:lnSpc>
            </a:pPr>
            <a:endParaRPr lang="pl-PL" sz="900" dirty="0"/>
          </a:p>
          <a:p>
            <a:pPr>
              <a:lnSpc>
                <a:spcPct val="90000"/>
              </a:lnSpc>
            </a:pPr>
            <a:endParaRPr lang="pl-PL" sz="900" dirty="0"/>
          </a:p>
        </p:txBody>
      </p:sp>
    </p:spTree>
    <p:extLst>
      <p:ext uri="{BB962C8B-B14F-4D97-AF65-F5344CB8AC3E}">
        <p14:creationId xmlns:p14="http://schemas.microsoft.com/office/powerpoint/2010/main" val="4258018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C89EB2-58D8-FB06-25BA-DE287BEF2C3C}"/>
              </a:ext>
            </a:extLst>
          </p:cNvPr>
          <p:cNvSpPr>
            <a:spLocks noGrp="1"/>
          </p:cNvSpPr>
          <p:nvPr>
            <p:ph type="title"/>
          </p:nvPr>
        </p:nvSpPr>
        <p:spPr/>
        <p:txBody>
          <a:bodyPr/>
          <a:lstStyle/>
          <a:p>
            <a:r>
              <a:rPr lang="pl-PL" dirty="0">
                <a:latin typeface="Helvetica" pitchFamily="2" charset="0"/>
              </a:rPr>
              <a:t>Zdolność rejestrowa wzorów przemysłowych</a:t>
            </a:r>
          </a:p>
        </p:txBody>
      </p:sp>
      <p:sp>
        <p:nvSpPr>
          <p:cNvPr id="3" name="Symbol zastępczy zawartości 2">
            <a:extLst>
              <a:ext uri="{FF2B5EF4-FFF2-40B4-BE49-F238E27FC236}">
                <a16:creationId xmlns:a16="http://schemas.microsoft.com/office/drawing/2014/main" id="{EC741941-6EC0-1D64-28C5-D7C7D66E4B71}"/>
              </a:ext>
            </a:extLst>
          </p:cNvPr>
          <p:cNvSpPr>
            <a:spLocks noGrp="1"/>
          </p:cNvSpPr>
          <p:nvPr>
            <p:ph idx="1"/>
          </p:nvPr>
        </p:nvSpPr>
        <p:spPr/>
        <p:txBody>
          <a:bodyPr/>
          <a:lstStyle/>
          <a:p>
            <a:r>
              <a:rPr lang="pl-PL" dirty="0">
                <a:latin typeface="Helvetica" pitchFamily="2" charset="0"/>
              </a:rPr>
              <a:t>Wzór w dacie zgłoszenia powinien być nowy i powinien odznaczać się indywidualnym charakterem (art. 103 i art. 104 ustawy </a:t>
            </a:r>
            <a:r>
              <a:rPr lang="pl-PL" dirty="0" err="1">
                <a:latin typeface="Helvetica" pitchFamily="2" charset="0"/>
              </a:rPr>
              <a:t>pwp</a:t>
            </a:r>
            <a:r>
              <a:rPr lang="pl-PL" dirty="0">
                <a:latin typeface="Helvetica" pitchFamily="2" charset="0"/>
              </a:rPr>
              <a:t>).</a:t>
            </a:r>
          </a:p>
          <a:p>
            <a:endParaRPr lang="pl-PL" dirty="0"/>
          </a:p>
        </p:txBody>
      </p:sp>
      <p:graphicFrame>
        <p:nvGraphicFramePr>
          <p:cNvPr id="4" name="Diagram 3">
            <a:extLst>
              <a:ext uri="{FF2B5EF4-FFF2-40B4-BE49-F238E27FC236}">
                <a16:creationId xmlns:a16="http://schemas.microsoft.com/office/drawing/2014/main" id="{F0F7AFDE-D185-9A4E-7B4B-EEEA7EC18303}"/>
              </a:ext>
            </a:extLst>
          </p:cNvPr>
          <p:cNvGraphicFramePr/>
          <p:nvPr/>
        </p:nvGraphicFramePr>
        <p:xfrm>
          <a:off x="1615858" y="3131507"/>
          <a:ext cx="8544142" cy="3006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2993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6CB035-AAC2-7290-E80E-AB17EFAB59E6}"/>
              </a:ext>
            </a:extLst>
          </p:cNvPr>
          <p:cNvSpPr>
            <a:spLocks noGrp="1"/>
          </p:cNvSpPr>
          <p:nvPr>
            <p:ph type="title"/>
          </p:nvPr>
        </p:nvSpPr>
        <p:spPr>
          <a:xfrm>
            <a:off x="6765154" y="0"/>
            <a:ext cx="4741045" cy="1022884"/>
          </a:xfrm>
        </p:spPr>
        <p:txBody>
          <a:bodyPr>
            <a:normAutofit/>
          </a:bodyPr>
          <a:lstStyle/>
          <a:p>
            <a:pPr algn="ctr"/>
            <a:r>
              <a:rPr lang="pl-PL" dirty="0">
                <a:latin typeface="Helvetica" pitchFamily="2" charset="0"/>
              </a:rPr>
              <a:t>NOWOŚĆ</a:t>
            </a:r>
          </a:p>
        </p:txBody>
      </p:sp>
      <p:pic>
        <p:nvPicPr>
          <p:cNvPr id="5" name="Obraz 4" descr="Obraz zawierający tekst, królowa&#10;&#10;Opis wygenerowany automatycznie">
            <a:extLst>
              <a:ext uri="{FF2B5EF4-FFF2-40B4-BE49-F238E27FC236}">
                <a16:creationId xmlns:a16="http://schemas.microsoft.com/office/drawing/2014/main" id="{080685F5-03E1-76B3-802A-0D852E3CF94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904" r="8985"/>
          <a:stretch/>
        </p:blipFill>
        <p:spPr>
          <a:xfrm>
            <a:off x="685801" y="685800"/>
            <a:ext cx="4724400" cy="5486400"/>
          </a:xfrm>
          <a:prstGeom prst="rect">
            <a:avLst/>
          </a:prstGeom>
        </p:spPr>
      </p:pic>
      <p:sp>
        <p:nvSpPr>
          <p:cNvPr id="3" name="Symbol zastępczy zawartości 2">
            <a:extLst>
              <a:ext uri="{FF2B5EF4-FFF2-40B4-BE49-F238E27FC236}">
                <a16:creationId xmlns:a16="http://schemas.microsoft.com/office/drawing/2014/main" id="{ACCE903C-3010-7728-8399-CC29D31FA171}"/>
              </a:ext>
            </a:extLst>
          </p:cNvPr>
          <p:cNvSpPr>
            <a:spLocks noGrp="1"/>
          </p:cNvSpPr>
          <p:nvPr>
            <p:ph idx="1"/>
          </p:nvPr>
        </p:nvSpPr>
        <p:spPr>
          <a:xfrm>
            <a:off x="6486525" y="1533378"/>
            <a:ext cx="5514975" cy="5124597"/>
          </a:xfrm>
        </p:spPr>
        <p:txBody>
          <a:bodyPr>
            <a:normAutofit fontScale="92500" lnSpcReduction="10000"/>
          </a:bodyPr>
          <a:lstStyle/>
          <a:p>
            <a:pPr>
              <a:lnSpc>
                <a:spcPct val="90000"/>
              </a:lnSpc>
            </a:pPr>
            <a:r>
              <a:rPr lang="pl-PL" sz="1800" dirty="0">
                <a:latin typeface="Helvetica" pitchFamily="2" charset="0"/>
              </a:rPr>
              <a:t>Wzór uważa się za nowy, jeżeli </a:t>
            </a:r>
            <a:r>
              <a:rPr lang="pl-PL" sz="1800" b="1" dirty="0">
                <a:latin typeface="Helvetica" pitchFamily="2" charset="0"/>
              </a:rPr>
              <a:t>identyczny</a:t>
            </a:r>
            <a:r>
              <a:rPr lang="pl-PL" sz="1800" dirty="0">
                <a:latin typeface="Helvetica" pitchFamily="2" charset="0"/>
              </a:rPr>
              <a:t> wzór lub wzór </a:t>
            </a:r>
            <a:r>
              <a:rPr lang="pl-PL" sz="1800" b="1" dirty="0">
                <a:latin typeface="Helvetica" pitchFamily="2" charset="0"/>
              </a:rPr>
              <a:t>różniący się nieistotnymi szczegółami </a:t>
            </a:r>
            <a:r>
              <a:rPr lang="pl-PL" sz="1800" dirty="0">
                <a:latin typeface="Helvetica" pitchFamily="2" charset="0"/>
              </a:rPr>
              <a:t>nie był ujawniony publicznie przed datą, według której oznacza się pierwszeństwo do uzyskania prawa z rejestracji w sposób umożliwiający dotarcie do osób zajmujących się dziedziną, której wzór dotyczy. </a:t>
            </a:r>
          </a:p>
          <a:p>
            <a:pPr>
              <a:lnSpc>
                <a:spcPct val="90000"/>
              </a:lnSpc>
            </a:pPr>
            <a:r>
              <a:rPr lang="pl-PL" sz="1800" dirty="0">
                <a:latin typeface="Helvetica" pitchFamily="2" charset="0"/>
              </a:rPr>
              <a:t>Nie uważa się wzoru za udostępniony publicznie, jeżeli został ujawniony osobie trzeciej, która w sposób wyraźny bądź dorozumiany była zobowiązana do zachowania poufności. </a:t>
            </a:r>
          </a:p>
          <a:p>
            <a:pPr lvl="1" fontAlgn="base">
              <a:lnSpc>
                <a:spcPct val="90000"/>
              </a:lnSpc>
            </a:pPr>
            <a:r>
              <a:rPr lang="pl-PL" sz="1800" dirty="0">
                <a:latin typeface="Helvetica" pitchFamily="2" charset="0"/>
                <a:ea typeface="Noto Serif" panose="02020600060500020200" pitchFamily="18" charset="0"/>
                <a:cs typeface="Noto Serif" panose="02020600060500020200" pitchFamily="18" charset="0"/>
              </a:rPr>
              <a:t>Udostępnieniem publicznym może być np.:</a:t>
            </a:r>
          </a:p>
          <a:p>
            <a:pPr marL="457200" lvl="1" indent="0" fontAlgn="base">
              <a:lnSpc>
                <a:spcPct val="90000"/>
              </a:lnSpc>
              <a:buNone/>
            </a:pPr>
            <a:r>
              <a:rPr lang="pl-PL" sz="1800" dirty="0">
                <a:latin typeface="Helvetica" pitchFamily="2" charset="0"/>
                <a:ea typeface="Noto Serif" panose="02020600060500020200" pitchFamily="18" charset="0"/>
                <a:cs typeface="Noto Serif" panose="02020600060500020200" pitchFamily="18" charset="0"/>
              </a:rPr>
              <a:t>– publikacja na stronie internetowej,</a:t>
            </a:r>
          </a:p>
          <a:p>
            <a:pPr marL="457200" lvl="1" indent="0" fontAlgn="base">
              <a:lnSpc>
                <a:spcPct val="90000"/>
              </a:lnSpc>
              <a:buNone/>
            </a:pPr>
            <a:r>
              <a:rPr lang="pl-PL" sz="1800" dirty="0">
                <a:latin typeface="Helvetica" pitchFamily="2" charset="0"/>
                <a:ea typeface="Noto Serif" panose="02020600060500020200" pitchFamily="18" charset="0"/>
                <a:cs typeface="Noto Serif" panose="02020600060500020200" pitchFamily="18" charset="0"/>
              </a:rPr>
              <a:t>– publikacja w mediach społecznościowych,</a:t>
            </a:r>
          </a:p>
          <a:p>
            <a:pPr marL="457200" lvl="1" indent="0" fontAlgn="base">
              <a:lnSpc>
                <a:spcPct val="90000"/>
              </a:lnSpc>
              <a:buNone/>
            </a:pPr>
            <a:r>
              <a:rPr lang="pl-PL" sz="1800" dirty="0">
                <a:latin typeface="Helvetica" pitchFamily="2" charset="0"/>
                <a:ea typeface="Noto Serif" panose="02020600060500020200" pitchFamily="18" charset="0"/>
                <a:cs typeface="Noto Serif" panose="02020600060500020200" pitchFamily="18" charset="0"/>
              </a:rPr>
              <a:t>– publikacja w czasopiśmie,</a:t>
            </a:r>
          </a:p>
          <a:p>
            <a:pPr marL="457200" lvl="1" indent="0" fontAlgn="base">
              <a:lnSpc>
                <a:spcPct val="90000"/>
              </a:lnSpc>
              <a:buNone/>
            </a:pPr>
            <a:r>
              <a:rPr lang="pl-PL" sz="1800" dirty="0">
                <a:latin typeface="Helvetica" pitchFamily="2" charset="0"/>
                <a:ea typeface="Noto Serif" panose="02020600060500020200" pitchFamily="18" charset="0"/>
                <a:cs typeface="Noto Serif" panose="02020600060500020200" pitchFamily="18" charset="0"/>
              </a:rPr>
              <a:t>– umieszczenie w katalogu, ulotce reklamowej,</a:t>
            </a:r>
          </a:p>
          <a:p>
            <a:pPr marL="457200" lvl="1" indent="0" fontAlgn="base">
              <a:lnSpc>
                <a:spcPct val="90000"/>
              </a:lnSpc>
              <a:buNone/>
            </a:pPr>
            <a:r>
              <a:rPr lang="pl-PL" sz="1800" dirty="0">
                <a:latin typeface="Helvetica" pitchFamily="2" charset="0"/>
                <a:ea typeface="Noto Serif" panose="02020600060500020200" pitchFamily="18" charset="0"/>
                <a:cs typeface="Noto Serif" panose="02020600060500020200" pitchFamily="18" charset="0"/>
              </a:rPr>
              <a:t>– wystawienie na wystawie,</a:t>
            </a:r>
          </a:p>
          <a:p>
            <a:pPr marL="457200" lvl="1" indent="0" fontAlgn="base">
              <a:lnSpc>
                <a:spcPct val="90000"/>
              </a:lnSpc>
              <a:buNone/>
            </a:pPr>
            <a:r>
              <a:rPr lang="pl-PL" sz="1800" dirty="0">
                <a:latin typeface="Helvetica" pitchFamily="2" charset="0"/>
                <a:ea typeface="Noto Serif" panose="02020600060500020200" pitchFamily="18" charset="0"/>
                <a:cs typeface="Noto Serif" panose="02020600060500020200" pitchFamily="18" charset="0"/>
              </a:rPr>
              <a:t>– wystąpienie na seminarium, konferencji, wykładzie,</a:t>
            </a:r>
          </a:p>
          <a:p>
            <a:pPr marL="457200" lvl="1" indent="0" fontAlgn="base">
              <a:lnSpc>
                <a:spcPct val="90000"/>
              </a:lnSpc>
              <a:buNone/>
            </a:pPr>
            <a:r>
              <a:rPr lang="pl-PL" sz="1800" dirty="0">
                <a:latin typeface="Helvetica" pitchFamily="2" charset="0"/>
                <a:ea typeface="Noto Serif" panose="02020600060500020200" pitchFamily="18" charset="0"/>
                <a:cs typeface="Noto Serif" panose="02020600060500020200" pitchFamily="18" charset="0"/>
              </a:rPr>
              <a:t>– wprowadzenie do obrotu i oferowanie do sprzedaży.</a:t>
            </a:r>
          </a:p>
          <a:p>
            <a:pPr>
              <a:lnSpc>
                <a:spcPct val="90000"/>
              </a:lnSpc>
            </a:pPr>
            <a:endParaRPr lang="pl-PL" sz="1400" dirty="0">
              <a:latin typeface="Helvetica" pitchFamily="2" charset="0"/>
            </a:endParaRPr>
          </a:p>
        </p:txBody>
      </p:sp>
    </p:spTree>
    <p:extLst>
      <p:ext uri="{BB962C8B-B14F-4D97-AF65-F5344CB8AC3E}">
        <p14:creationId xmlns:p14="http://schemas.microsoft.com/office/powerpoint/2010/main" val="3645622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9B62C18-477F-6C41-9047-5F300142DF06}"/>
              </a:ext>
            </a:extLst>
          </p:cNvPr>
          <p:cNvSpPr>
            <a:spLocks noGrp="1"/>
          </p:cNvSpPr>
          <p:nvPr>
            <p:ph type="title"/>
          </p:nvPr>
        </p:nvSpPr>
        <p:spPr>
          <a:xfrm>
            <a:off x="339023" y="281975"/>
            <a:ext cx="11640065" cy="1330841"/>
          </a:xfrm>
        </p:spPr>
        <p:txBody>
          <a:bodyPr>
            <a:normAutofit fontScale="90000"/>
          </a:bodyPr>
          <a:lstStyle/>
          <a:p>
            <a:r>
              <a:rPr lang="pl-PL" dirty="0"/>
              <a:t>Zadania Urzędu Patentowego – </a:t>
            </a:r>
            <a:br>
              <a:rPr lang="pl-PL" dirty="0"/>
            </a:br>
            <a:r>
              <a:rPr lang="pl-PL" dirty="0"/>
              <a:t>art. 261 ust. 1 i 2 </a:t>
            </a:r>
            <a:r>
              <a:rPr lang="pl-PL" dirty="0" err="1"/>
              <a:t>p.wp</a:t>
            </a:r>
            <a:r>
              <a:rPr lang="pl-PL" dirty="0"/>
              <a:t>.</a:t>
            </a:r>
          </a:p>
        </p:txBody>
      </p:sp>
      <p:sp>
        <p:nvSpPr>
          <p:cNvPr id="3" name="Symbol zastępczy zawartości 2">
            <a:extLst>
              <a:ext uri="{FF2B5EF4-FFF2-40B4-BE49-F238E27FC236}">
                <a16:creationId xmlns:a16="http://schemas.microsoft.com/office/drawing/2014/main" id="{C62E5421-6E70-6347-8D5B-4BA033314293}"/>
              </a:ext>
            </a:extLst>
          </p:cNvPr>
          <p:cNvSpPr>
            <a:spLocks noGrp="1"/>
          </p:cNvSpPr>
          <p:nvPr>
            <p:ph idx="1"/>
          </p:nvPr>
        </p:nvSpPr>
        <p:spPr>
          <a:xfrm>
            <a:off x="339023" y="2133600"/>
            <a:ext cx="11640065" cy="4529959"/>
          </a:xfrm>
        </p:spPr>
        <p:txBody>
          <a:bodyPr>
            <a:noAutofit/>
          </a:bodyPr>
          <a:lstStyle/>
          <a:p>
            <a:pPr marL="0" indent="0" algn="just">
              <a:lnSpc>
                <a:spcPct val="100000"/>
              </a:lnSpc>
              <a:spcBef>
                <a:spcPts val="0"/>
              </a:spcBef>
              <a:spcAft>
                <a:spcPts val="0"/>
              </a:spcAft>
              <a:buNone/>
            </a:pPr>
            <a:r>
              <a:rPr lang="pl-PL" sz="1600" dirty="0"/>
              <a:t>Urząd Patentowy wykonuje zadania w sprawach własności przemysłowej, wynikające z ustawy, z przepisów odrębnych oraz z umów międzynarodowych.</a:t>
            </a:r>
          </a:p>
          <a:p>
            <a:pPr marL="0" indent="0" algn="just">
              <a:lnSpc>
                <a:spcPct val="100000"/>
              </a:lnSpc>
              <a:spcBef>
                <a:spcPts val="0"/>
              </a:spcBef>
              <a:spcAft>
                <a:spcPts val="0"/>
              </a:spcAft>
              <a:buNone/>
            </a:pPr>
            <a:r>
              <a:rPr lang="pl-PL" sz="1600" u="sng" dirty="0"/>
              <a:t>Do zadań Urzędu Patentowego należy w szczególności:</a:t>
            </a:r>
          </a:p>
          <a:p>
            <a:pPr marL="0" indent="0" algn="just" fontAlgn="ctr">
              <a:lnSpc>
                <a:spcPct val="100000"/>
              </a:lnSpc>
              <a:spcBef>
                <a:spcPts val="0"/>
              </a:spcBef>
              <a:spcAft>
                <a:spcPts val="0"/>
              </a:spcAft>
              <a:buNone/>
            </a:pPr>
            <a:r>
              <a:rPr lang="pl-PL" sz="1600" dirty="0"/>
              <a:t>1)  </a:t>
            </a:r>
            <a:r>
              <a:rPr lang="pl-PL" sz="1600" b="1" dirty="0"/>
              <a:t>przyjmowanie i badanie zgłoszeń </a:t>
            </a:r>
            <a:r>
              <a:rPr lang="pl-PL" sz="1600" dirty="0"/>
              <a:t>dotyczących wynalazków, wzorów użytkowych, wzorów przemysłowych, znaków towarowych, oznaczeń geograficznych oraz topografii układów scalonych, dokonanych w celu uzyskania ochrony;</a:t>
            </a:r>
          </a:p>
          <a:p>
            <a:pPr marL="0" indent="0" algn="just" fontAlgn="ctr">
              <a:lnSpc>
                <a:spcPct val="100000"/>
              </a:lnSpc>
              <a:spcBef>
                <a:spcPts val="0"/>
              </a:spcBef>
              <a:spcAft>
                <a:spcPts val="0"/>
              </a:spcAft>
              <a:buNone/>
            </a:pPr>
            <a:r>
              <a:rPr lang="pl-PL" sz="1600" dirty="0"/>
              <a:t>2)  </a:t>
            </a:r>
            <a:r>
              <a:rPr lang="pl-PL" sz="1600" b="1" dirty="0"/>
              <a:t>orzekanie</a:t>
            </a:r>
            <a:r>
              <a:rPr lang="pl-PL" sz="1600" dirty="0"/>
              <a:t> w sprawach udzielania patentów i dodatkowych praw ochronnych na wynalazki, praw ochronnych na wzory użytkowe oraz znaki towarowe, a także praw z rejestracji wzorów przemysłowych, oznaczeń geograficznych i topografii układów scalonych;</a:t>
            </a:r>
          </a:p>
          <a:p>
            <a:pPr marL="0" indent="0" algn="just" fontAlgn="ctr">
              <a:lnSpc>
                <a:spcPct val="100000"/>
              </a:lnSpc>
              <a:spcBef>
                <a:spcPts val="0"/>
              </a:spcBef>
              <a:spcAft>
                <a:spcPts val="0"/>
              </a:spcAft>
              <a:buNone/>
            </a:pPr>
            <a:r>
              <a:rPr lang="pl-PL" sz="1600" dirty="0"/>
              <a:t>3)  </a:t>
            </a:r>
            <a:r>
              <a:rPr lang="pl-PL" sz="1600" b="1" dirty="0"/>
              <a:t>rozstrzyganie spraw w postępowaniu spornym </a:t>
            </a:r>
            <a:r>
              <a:rPr lang="pl-PL" sz="1600" dirty="0"/>
              <a:t>w zakresie określonym ustawą;</a:t>
            </a:r>
          </a:p>
          <a:p>
            <a:pPr marL="0" indent="0" algn="just" fontAlgn="ctr">
              <a:lnSpc>
                <a:spcPct val="100000"/>
              </a:lnSpc>
              <a:spcBef>
                <a:spcPts val="0"/>
              </a:spcBef>
              <a:spcAft>
                <a:spcPts val="0"/>
              </a:spcAft>
              <a:buNone/>
            </a:pPr>
            <a:r>
              <a:rPr lang="pl-PL" sz="1600" dirty="0"/>
              <a:t>3</a:t>
            </a:r>
            <a:r>
              <a:rPr lang="pl-PL" sz="1600" baseline="30000" dirty="0"/>
              <a:t>1</a:t>
            </a:r>
            <a:r>
              <a:rPr lang="pl-PL" sz="1600" dirty="0"/>
              <a:t>)  </a:t>
            </a:r>
            <a:r>
              <a:rPr lang="pl-PL" sz="1600" b="1" dirty="0"/>
              <a:t>rozpatrywanie sprzeciwów </a:t>
            </a:r>
            <a:r>
              <a:rPr lang="pl-PL" sz="1600" dirty="0"/>
              <a:t>w zakresie określonym ustawą; </a:t>
            </a:r>
          </a:p>
          <a:p>
            <a:pPr marL="0" indent="0" algn="just" fontAlgn="ctr">
              <a:lnSpc>
                <a:spcPct val="100000"/>
              </a:lnSpc>
              <a:spcBef>
                <a:spcPts val="0"/>
              </a:spcBef>
              <a:spcAft>
                <a:spcPts val="0"/>
              </a:spcAft>
              <a:buNone/>
            </a:pPr>
            <a:r>
              <a:rPr lang="pl-PL" sz="1600" dirty="0"/>
              <a:t>3</a:t>
            </a:r>
            <a:r>
              <a:rPr lang="pl-PL" sz="1600" baseline="30000" dirty="0"/>
              <a:t>2</a:t>
            </a:r>
            <a:r>
              <a:rPr lang="pl-PL" sz="1600" dirty="0"/>
              <a:t>)  </a:t>
            </a:r>
            <a:r>
              <a:rPr lang="pl-PL" sz="1600" b="1" dirty="0"/>
              <a:t>współpraca z sądami orzekającymi</a:t>
            </a:r>
            <a:r>
              <a:rPr lang="pl-PL" sz="1600" dirty="0"/>
              <a:t> w postępowaniu w sprawach własności intelektualnej; </a:t>
            </a:r>
          </a:p>
          <a:p>
            <a:pPr marL="0" indent="0" algn="just" fontAlgn="ctr">
              <a:lnSpc>
                <a:spcPct val="100000"/>
              </a:lnSpc>
              <a:spcBef>
                <a:spcPts val="0"/>
              </a:spcBef>
              <a:spcAft>
                <a:spcPts val="0"/>
              </a:spcAft>
              <a:buNone/>
            </a:pPr>
            <a:r>
              <a:rPr lang="pl-PL" sz="1600" dirty="0"/>
              <a:t>4)  </a:t>
            </a:r>
            <a:r>
              <a:rPr lang="pl-PL" sz="1600" b="1" dirty="0"/>
              <a:t>prowadzenie rejestrów</a:t>
            </a:r>
            <a:r>
              <a:rPr lang="pl-PL" sz="1600" dirty="0"/>
              <a:t>: patentowego, dodatkowych praw ochronnych, wzorów użytkowych, wzorów przemysłowych, znaków towarowych, oznaczeń geograficznych i topografii układów scalonych, </a:t>
            </a:r>
          </a:p>
          <a:p>
            <a:pPr marL="0" indent="0" algn="just" fontAlgn="ctr">
              <a:lnSpc>
                <a:spcPct val="100000"/>
              </a:lnSpc>
              <a:spcBef>
                <a:spcPts val="0"/>
              </a:spcBef>
              <a:spcAft>
                <a:spcPts val="0"/>
              </a:spcAft>
              <a:buNone/>
            </a:pPr>
            <a:r>
              <a:rPr lang="pl-PL" sz="1600" dirty="0"/>
              <a:t>5)  </a:t>
            </a:r>
            <a:r>
              <a:rPr lang="pl-PL" sz="1600" b="1" dirty="0"/>
              <a:t>wydawanie organu urzędowego </a:t>
            </a:r>
            <a:r>
              <a:rPr lang="pl-PL" sz="1600" dirty="0"/>
              <a:t>pod nazwą „Wiadomości Urzędu Patentowego”;</a:t>
            </a:r>
          </a:p>
          <a:p>
            <a:pPr marL="0" indent="0" algn="just" fontAlgn="ctr">
              <a:lnSpc>
                <a:spcPct val="100000"/>
              </a:lnSpc>
              <a:spcBef>
                <a:spcPts val="0"/>
              </a:spcBef>
              <a:spcAft>
                <a:spcPts val="0"/>
              </a:spcAft>
              <a:buNone/>
            </a:pPr>
            <a:r>
              <a:rPr lang="pl-PL" sz="1600" dirty="0"/>
              <a:t>5</a:t>
            </a:r>
            <a:r>
              <a:rPr lang="pl-PL" sz="1600" baseline="30000" dirty="0"/>
              <a:t>1</a:t>
            </a:r>
            <a:r>
              <a:rPr lang="pl-PL" sz="1600" dirty="0"/>
              <a:t>)  </a:t>
            </a:r>
            <a:r>
              <a:rPr lang="pl-PL" sz="1600" b="1" dirty="0"/>
              <a:t>wydawanie „Biuletynu Urzędu Patentowego</a:t>
            </a:r>
            <a:r>
              <a:rPr lang="pl-PL" sz="1600" dirty="0"/>
              <a:t>”;</a:t>
            </a:r>
          </a:p>
          <a:p>
            <a:pPr marL="0" indent="0" algn="just" fontAlgn="ctr">
              <a:lnSpc>
                <a:spcPct val="100000"/>
              </a:lnSpc>
              <a:spcBef>
                <a:spcPts val="0"/>
              </a:spcBef>
              <a:spcAft>
                <a:spcPts val="0"/>
              </a:spcAft>
              <a:buNone/>
            </a:pPr>
            <a:r>
              <a:rPr lang="pl-PL" sz="1600" dirty="0"/>
              <a:t>6)  </a:t>
            </a:r>
            <a:r>
              <a:rPr lang="pl-PL" sz="1600" b="1" dirty="0"/>
              <a:t>udział w pracach organów międzynarodowych </a:t>
            </a:r>
            <a:r>
              <a:rPr lang="pl-PL" sz="1600" dirty="0"/>
              <a:t>z tytułu zawartych przez Rzeczpospolitą Polską umów międzynarodowych w sprawach z zakresu własności przemysłowej, w szczególności Konwencji paryskiej o ochronie własności przemysłowej;</a:t>
            </a:r>
          </a:p>
          <a:p>
            <a:pPr marL="0" indent="0" algn="just" fontAlgn="ctr">
              <a:lnSpc>
                <a:spcPct val="100000"/>
              </a:lnSpc>
              <a:spcBef>
                <a:spcPts val="0"/>
              </a:spcBef>
              <a:spcAft>
                <a:spcPts val="0"/>
              </a:spcAft>
              <a:buNone/>
            </a:pPr>
            <a:r>
              <a:rPr lang="pl-PL" sz="1600" dirty="0"/>
              <a:t>7) .</a:t>
            </a:r>
            <a:r>
              <a:rPr lang="pl-PL" sz="1600" b="1" dirty="0"/>
              <a:t>prowadzenie centralnego zbioru polskich i zagranicznych opisów patentowych</a:t>
            </a:r>
            <a:endParaRPr lang="pl-PL" sz="1600" dirty="0"/>
          </a:p>
        </p:txBody>
      </p:sp>
      <p:pic>
        <p:nvPicPr>
          <p:cNvPr id="4" name="Obraz 8">
            <a:extLst>
              <a:ext uri="{FF2B5EF4-FFF2-40B4-BE49-F238E27FC236}">
                <a16:creationId xmlns:a16="http://schemas.microsoft.com/office/drawing/2014/main" id="{5DE1B8A9-7112-7BD4-82C6-5E8ADE90FDB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8901704" y="96990"/>
            <a:ext cx="3290295" cy="215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36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4D90B7-E359-8877-1547-762F7727140F}"/>
              </a:ext>
            </a:extLst>
          </p:cNvPr>
          <p:cNvSpPr>
            <a:spLocks noGrp="1"/>
          </p:cNvSpPr>
          <p:nvPr>
            <p:ph type="title"/>
          </p:nvPr>
        </p:nvSpPr>
        <p:spPr>
          <a:xfrm>
            <a:off x="685800" y="412652"/>
            <a:ext cx="5410200" cy="1125415"/>
          </a:xfrm>
        </p:spPr>
        <p:txBody>
          <a:bodyPr>
            <a:normAutofit fontScale="90000"/>
          </a:bodyPr>
          <a:lstStyle/>
          <a:p>
            <a:pPr algn="ctr"/>
            <a:r>
              <a:rPr lang="pl-PL" dirty="0">
                <a:latin typeface="Helvetica" pitchFamily="2" charset="0"/>
              </a:rPr>
              <a:t>Indywidualny charakter</a:t>
            </a:r>
            <a:endParaRPr lang="pl-PL">
              <a:latin typeface="Helvetica" pitchFamily="2" charset="0"/>
            </a:endParaRPr>
          </a:p>
        </p:txBody>
      </p:sp>
      <p:sp>
        <p:nvSpPr>
          <p:cNvPr id="3" name="Symbol zastępczy zawartości 2">
            <a:extLst>
              <a:ext uri="{FF2B5EF4-FFF2-40B4-BE49-F238E27FC236}">
                <a16:creationId xmlns:a16="http://schemas.microsoft.com/office/drawing/2014/main" id="{189D414A-2BAF-0B0D-8C76-819307F18F2B}"/>
              </a:ext>
            </a:extLst>
          </p:cNvPr>
          <p:cNvSpPr>
            <a:spLocks noGrp="1"/>
          </p:cNvSpPr>
          <p:nvPr>
            <p:ph idx="1"/>
          </p:nvPr>
        </p:nvSpPr>
        <p:spPr>
          <a:xfrm>
            <a:off x="685798" y="1817154"/>
            <a:ext cx="5410201" cy="4482670"/>
          </a:xfrm>
        </p:spPr>
        <p:txBody>
          <a:bodyPr>
            <a:normAutofit/>
          </a:bodyPr>
          <a:lstStyle/>
          <a:p>
            <a:pPr>
              <a:lnSpc>
                <a:spcPct val="90000"/>
              </a:lnSpc>
            </a:pPr>
            <a:r>
              <a:rPr lang="pl-PL" sz="2200" dirty="0">
                <a:latin typeface="Helvetica" pitchFamily="2" charset="0"/>
              </a:rPr>
              <a:t>Wzór w dacie zgłoszenia powinien odznaczać się indywidualnym charakterem, tzn. </a:t>
            </a:r>
            <a:r>
              <a:rPr lang="pl-PL" sz="2200" b="1" dirty="0">
                <a:latin typeface="Helvetica" pitchFamily="2" charset="0"/>
              </a:rPr>
              <a:t>ogólne wrażenie</a:t>
            </a:r>
            <a:r>
              <a:rPr lang="pl-PL" sz="2200" dirty="0">
                <a:latin typeface="Helvetica" pitchFamily="2" charset="0"/>
              </a:rPr>
              <a:t>, jakie wzór wywołuje </a:t>
            </a:r>
            <a:r>
              <a:rPr lang="pl-PL" sz="2200" b="1" dirty="0">
                <a:latin typeface="Helvetica" pitchFamily="2" charset="0"/>
              </a:rPr>
              <a:t>na zorientowanym użytkowniku</a:t>
            </a:r>
            <a:r>
              <a:rPr lang="pl-PL" sz="2200" dirty="0">
                <a:latin typeface="Helvetica" pitchFamily="2" charset="0"/>
              </a:rPr>
              <a:t>, powinno się różnić od ogólnego wrażenia wywołanego na nim przez wzory udostępnione publicznie przed datą, według której oznacza się pierwszeństwo. </a:t>
            </a:r>
          </a:p>
          <a:p>
            <a:pPr>
              <a:lnSpc>
                <a:spcPct val="90000"/>
              </a:lnSpc>
            </a:pPr>
            <a:r>
              <a:rPr lang="pl-PL" sz="2200" dirty="0">
                <a:latin typeface="Helvetica" pitchFamily="2" charset="0"/>
              </a:rPr>
              <a:t>Przy ocenie indywidualnego charakteru wzoru bierze się pod uwagę zakres swobody twórczej przy jego opracowywaniu.</a:t>
            </a:r>
          </a:p>
        </p:txBody>
      </p:sp>
      <p:pic>
        <p:nvPicPr>
          <p:cNvPr id="5" name="Obraz 4" descr="Obraz zawierający tekst&#10;&#10;Opis wygenerowany automatycznie">
            <a:extLst>
              <a:ext uri="{FF2B5EF4-FFF2-40B4-BE49-F238E27FC236}">
                <a16:creationId xmlns:a16="http://schemas.microsoft.com/office/drawing/2014/main" id="{7A56253C-13EE-62B0-7488-086A01BE3B8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2198" r="4251" b="2"/>
          <a:stretch/>
        </p:blipFill>
        <p:spPr>
          <a:xfrm>
            <a:off x="7467600" y="685800"/>
            <a:ext cx="4038600" cy="5486400"/>
          </a:xfrm>
          <a:prstGeom prst="rect">
            <a:avLst/>
          </a:prstGeom>
        </p:spPr>
      </p:pic>
    </p:spTree>
    <p:extLst>
      <p:ext uri="{BB962C8B-B14F-4D97-AF65-F5344CB8AC3E}">
        <p14:creationId xmlns:p14="http://schemas.microsoft.com/office/powerpoint/2010/main" val="1868648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531B9BA-FB01-8941-9CB1-23BD97A3FFE3}"/>
              </a:ext>
            </a:extLst>
          </p:cNvPr>
          <p:cNvSpPr>
            <a:spLocks noGrp="1"/>
          </p:cNvSpPr>
          <p:nvPr>
            <p:ph type="title"/>
          </p:nvPr>
        </p:nvSpPr>
        <p:spPr>
          <a:xfrm>
            <a:off x="1371599" y="1010097"/>
            <a:ext cx="9486901" cy="1010088"/>
          </a:xfrm>
        </p:spPr>
        <p:txBody>
          <a:bodyPr anchor="b">
            <a:normAutofit fontScale="90000"/>
          </a:bodyPr>
          <a:lstStyle/>
          <a:p>
            <a:pPr algn="ctr"/>
            <a:r>
              <a:rPr lang="pl-PL" dirty="0">
                <a:latin typeface="Noto Serif" panose="02020600060500020200" pitchFamily="18" charset="0"/>
                <a:ea typeface="Noto Serif" panose="02020600060500020200" pitchFamily="18" charset="0"/>
                <a:cs typeface="Noto Serif" panose="02020600060500020200" pitchFamily="18" charset="0"/>
              </a:rPr>
              <a:t>Ochrona wzorów przemysłowych</a:t>
            </a:r>
          </a:p>
        </p:txBody>
      </p:sp>
      <p:sp>
        <p:nvSpPr>
          <p:cNvPr id="3" name="Symbol zastępczy zawartości 2">
            <a:extLst>
              <a:ext uri="{FF2B5EF4-FFF2-40B4-BE49-F238E27FC236}">
                <a16:creationId xmlns:a16="http://schemas.microsoft.com/office/drawing/2014/main" id="{74C40918-1341-6D44-A0F7-7FCA876D10EB}"/>
              </a:ext>
            </a:extLst>
          </p:cNvPr>
          <p:cNvSpPr>
            <a:spLocks noGrp="1"/>
          </p:cNvSpPr>
          <p:nvPr>
            <p:ph idx="1"/>
          </p:nvPr>
        </p:nvSpPr>
        <p:spPr>
          <a:xfrm>
            <a:off x="1371600" y="2206257"/>
            <a:ext cx="9486901" cy="3540642"/>
          </a:xfrm>
        </p:spPr>
        <p:txBody>
          <a:bodyPr>
            <a:normAutofit fontScale="92500" lnSpcReduction="10000"/>
          </a:bodyPr>
          <a:lstStyle/>
          <a:p>
            <a:pPr>
              <a:lnSpc>
                <a:spcPct val="90000"/>
              </a:lnSpc>
            </a:pPr>
            <a:r>
              <a:rPr lang="pl-PL" sz="2000" dirty="0">
                <a:latin typeface="Noto Serif" panose="02020600060500020200" pitchFamily="18" charset="0"/>
                <a:ea typeface="Noto Serif" panose="02020600060500020200" pitchFamily="18" charset="0"/>
                <a:cs typeface="Noto Serif" panose="02020600060500020200" pitchFamily="18" charset="0"/>
              </a:rPr>
              <a:t>Ochronę na wzory przemysłowe uzyskuje się poprzez rejestrację we właściwym urzędzie ds. własności przemysłowej. </a:t>
            </a:r>
          </a:p>
          <a:p>
            <a:pPr marL="0" indent="0">
              <a:lnSpc>
                <a:spcPct val="90000"/>
              </a:lnSpc>
              <a:buNone/>
            </a:pPr>
            <a:r>
              <a:rPr lang="pl-PL" sz="2000" dirty="0">
                <a:latin typeface="Noto Serif" panose="02020600060500020200" pitchFamily="18" charset="0"/>
                <a:ea typeface="Noto Serif" panose="02020600060500020200" pitchFamily="18" charset="0"/>
                <a:cs typeface="Noto Serif" panose="02020600060500020200" pitchFamily="18" charset="0"/>
              </a:rPr>
              <a:t>Rodzaje procedury:</a:t>
            </a:r>
          </a:p>
          <a:p>
            <a:pPr>
              <a:lnSpc>
                <a:spcPct val="90000"/>
              </a:lnSpc>
            </a:pPr>
            <a:r>
              <a:rPr lang="pl-PL" sz="2000" dirty="0">
                <a:latin typeface="Noto Serif" panose="02020600060500020200" pitchFamily="18" charset="0"/>
                <a:ea typeface="Noto Serif" panose="02020600060500020200" pitchFamily="18" charset="0"/>
                <a:cs typeface="Noto Serif" panose="02020600060500020200" pitchFamily="18" charset="0"/>
              </a:rPr>
              <a:t>krajowa (ochrona na terytorium Polski);</a:t>
            </a:r>
          </a:p>
          <a:p>
            <a:pPr>
              <a:lnSpc>
                <a:spcPct val="90000"/>
              </a:lnSpc>
            </a:pPr>
            <a:r>
              <a:rPr lang="pl-PL" sz="2000" dirty="0">
                <a:latin typeface="Noto Serif" panose="02020600060500020200" pitchFamily="18" charset="0"/>
                <a:ea typeface="Noto Serif" panose="02020600060500020200" pitchFamily="18" charset="0"/>
                <a:cs typeface="Noto Serif" panose="02020600060500020200" pitchFamily="18" charset="0"/>
              </a:rPr>
              <a:t>wspólnotowa (ochrona w 27 krajach UE);</a:t>
            </a:r>
          </a:p>
          <a:p>
            <a:pPr>
              <a:lnSpc>
                <a:spcPct val="90000"/>
              </a:lnSpc>
            </a:pPr>
            <a:r>
              <a:rPr lang="pl-PL" sz="2000" dirty="0">
                <a:latin typeface="Noto Serif" panose="02020600060500020200" pitchFamily="18" charset="0"/>
                <a:ea typeface="Noto Serif" panose="02020600060500020200" pitchFamily="18" charset="0"/>
                <a:cs typeface="Noto Serif" panose="02020600060500020200" pitchFamily="18" charset="0"/>
              </a:rPr>
              <a:t>międzynarodowa (na wybrane kraje świata).</a:t>
            </a:r>
          </a:p>
          <a:p>
            <a:pPr>
              <a:lnSpc>
                <a:spcPct val="90000"/>
              </a:lnSpc>
            </a:pPr>
            <a:r>
              <a:rPr lang="pl-PL" sz="2000" dirty="0">
                <a:latin typeface="Noto Serif" panose="02020600060500020200" pitchFamily="18" charset="0"/>
                <a:ea typeface="Noto Serif" panose="02020600060500020200" pitchFamily="18" charset="0"/>
                <a:cs typeface="Noto Serif" panose="02020600060500020200" pitchFamily="18" charset="0"/>
              </a:rPr>
              <a:t>W Polsce wzory przemysłowe zastrzega się w Urzędzie Patentowym w Warszawie. Prawo z rejestracji wzorów przemysłowych udzielane jest na </a:t>
            </a:r>
            <a:r>
              <a:rPr lang="pl-PL" sz="2000" b="1" dirty="0">
                <a:highlight>
                  <a:srgbClr val="FFFF00"/>
                </a:highlight>
                <a:latin typeface="Noto Serif" panose="02020600060500020200" pitchFamily="18" charset="0"/>
                <a:ea typeface="Noto Serif" panose="02020600060500020200" pitchFamily="18" charset="0"/>
                <a:cs typeface="Noto Serif" panose="02020600060500020200" pitchFamily="18" charset="0"/>
              </a:rPr>
              <a:t>25 lat</a:t>
            </a:r>
            <a:r>
              <a:rPr lang="pl-PL" sz="2000" dirty="0">
                <a:latin typeface="Noto Serif" panose="02020600060500020200" pitchFamily="18" charset="0"/>
                <a:ea typeface="Noto Serif" panose="02020600060500020200" pitchFamily="18" charset="0"/>
                <a:cs typeface="Noto Serif" panose="02020600060500020200" pitchFamily="18" charset="0"/>
              </a:rPr>
              <a:t>, w 5-cio letnich okresach ochronnych. </a:t>
            </a:r>
          </a:p>
          <a:p>
            <a:pPr>
              <a:lnSpc>
                <a:spcPct val="90000"/>
              </a:lnSpc>
            </a:pPr>
            <a:r>
              <a:rPr lang="pl-PL" sz="2000" dirty="0">
                <a:latin typeface="Noto Serif" panose="02020600060500020200" pitchFamily="18" charset="0"/>
                <a:ea typeface="Noto Serif" panose="02020600060500020200" pitchFamily="18" charset="0"/>
                <a:cs typeface="Noto Serif" panose="02020600060500020200" pitchFamily="18" charset="0"/>
              </a:rPr>
              <a:t>Właściciel wzoru otrzymuje specjalne </a:t>
            </a:r>
            <a:r>
              <a:rPr lang="pl-PL" sz="2000" dirty="0">
                <a:highlight>
                  <a:srgbClr val="FFFF00"/>
                </a:highlight>
                <a:latin typeface="Noto Serif" panose="02020600060500020200" pitchFamily="18" charset="0"/>
                <a:ea typeface="Noto Serif" panose="02020600060500020200" pitchFamily="18" charset="0"/>
                <a:cs typeface="Noto Serif" panose="02020600060500020200" pitchFamily="18" charset="0"/>
              </a:rPr>
              <a:t>świadectwo ochronne.</a:t>
            </a:r>
          </a:p>
          <a:p>
            <a:pPr>
              <a:lnSpc>
                <a:spcPct val="90000"/>
              </a:lnSpc>
            </a:pPr>
            <a:endParaRPr lang="pl-PL" sz="2000" dirty="0"/>
          </a:p>
        </p:txBody>
      </p:sp>
    </p:spTree>
    <p:extLst>
      <p:ext uri="{BB962C8B-B14F-4D97-AF65-F5344CB8AC3E}">
        <p14:creationId xmlns:p14="http://schemas.microsoft.com/office/powerpoint/2010/main" val="1332649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8A4FEC-BF02-7154-065F-A27CB39787B7}"/>
              </a:ext>
            </a:extLst>
          </p:cNvPr>
          <p:cNvSpPr>
            <a:spLocks noGrp="1"/>
          </p:cNvSpPr>
          <p:nvPr>
            <p:ph type="title"/>
          </p:nvPr>
        </p:nvSpPr>
        <p:spPr>
          <a:xfrm>
            <a:off x="1014412" y="223421"/>
            <a:ext cx="9486900" cy="1371600"/>
          </a:xfrm>
        </p:spPr>
        <p:txBody>
          <a:bodyPr>
            <a:normAutofit/>
          </a:bodyPr>
          <a:lstStyle/>
          <a:p>
            <a:pPr algn="r"/>
            <a:r>
              <a:rPr lang="pl-PL" sz="5400" dirty="0">
                <a:latin typeface="Helvetica" pitchFamily="2" charset="0"/>
              </a:rPr>
              <a:t>Opłaty </a:t>
            </a:r>
          </a:p>
        </p:txBody>
      </p:sp>
      <p:pic>
        <p:nvPicPr>
          <p:cNvPr id="5" name="Symbol zastępczy zawartości 4" descr="Obraz zawierający tekst&#10;&#10;Opis wygenerowany automatycznie">
            <a:extLst>
              <a:ext uri="{FF2B5EF4-FFF2-40B4-BE49-F238E27FC236}">
                <a16:creationId xmlns:a16="http://schemas.microsoft.com/office/drawing/2014/main" id="{05034C6D-900B-6C25-60D3-1208A30D1F8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849341" y="2057400"/>
            <a:ext cx="5342659" cy="3917950"/>
          </a:xfrm>
          <a:effectLst>
            <a:softEdge rad="466024"/>
          </a:effectLst>
        </p:spPr>
      </p:pic>
      <p:sp>
        <p:nvSpPr>
          <p:cNvPr id="7" name="pole tekstowe 6">
            <a:extLst>
              <a:ext uri="{FF2B5EF4-FFF2-40B4-BE49-F238E27FC236}">
                <a16:creationId xmlns:a16="http://schemas.microsoft.com/office/drawing/2014/main" id="{0DFCF69A-3B79-7819-16F3-595EDCCC8CA8}"/>
              </a:ext>
            </a:extLst>
          </p:cNvPr>
          <p:cNvSpPr txBox="1"/>
          <p:nvPr/>
        </p:nvSpPr>
        <p:spPr>
          <a:xfrm>
            <a:off x="831819" y="909221"/>
            <a:ext cx="5972175" cy="5632311"/>
          </a:xfrm>
          <a:prstGeom prst="rect">
            <a:avLst/>
          </a:prstGeom>
          <a:noFill/>
        </p:spPr>
        <p:txBody>
          <a:bodyPr wrap="square" rtlCol="0">
            <a:spAutoFit/>
          </a:bodyPr>
          <a:lstStyle/>
          <a:p>
            <a:r>
              <a:rPr lang="pl-PL" sz="2400" b="1" dirty="0"/>
              <a:t>Wzór użytkowy – ochrona krajowa</a:t>
            </a:r>
          </a:p>
          <a:p>
            <a:r>
              <a:rPr lang="pl-PL" sz="2400" dirty="0"/>
              <a:t>Zgłoszenie wzoru użytkowego – 550 zł (on-line 500 zł)</a:t>
            </a:r>
          </a:p>
          <a:p>
            <a:r>
              <a:rPr lang="pl-PL" sz="2400" dirty="0"/>
              <a:t>Za każdą dodatkową stronę dokumentacji powyższej 20 - 25 zł </a:t>
            </a:r>
          </a:p>
          <a:p>
            <a:r>
              <a:rPr lang="pl-PL" sz="2400" dirty="0"/>
              <a:t>Pierwszy okres ochrony (1-3 rok) – 250 zł</a:t>
            </a:r>
          </a:p>
          <a:p>
            <a:r>
              <a:rPr lang="pl-PL" sz="2400" dirty="0"/>
              <a:t>Kolejne okresy ochronne: lata 4-5, 6-8, 9-10</a:t>
            </a:r>
          </a:p>
          <a:p>
            <a:endParaRPr lang="pl-PL" sz="2400" dirty="0"/>
          </a:p>
          <a:p>
            <a:r>
              <a:rPr lang="pl-PL" sz="2400" b="1" dirty="0"/>
              <a:t>Wzór przemysłowy – ochrona krajowa</a:t>
            </a:r>
          </a:p>
          <a:p>
            <a:r>
              <a:rPr lang="pl-PL" sz="2400" dirty="0"/>
              <a:t>Zgłoszenie wzoru przemysłowego – 300 zł </a:t>
            </a:r>
          </a:p>
          <a:p>
            <a:r>
              <a:rPr lang="pl-PL" sz="2400" dirty="0"/>
              <a:t>Pierwszy okres ochrony  (1-5 rok) – 150 zł </a:t>
            </a:r>
          </a:p>
          <a:p>
            <a:r>
              <a:rPr lang="pl-PL" sz="2400" b="1" dirty="0"/>
              <a:t>Wzór przemysłowy – ochrona regionalna – EUIPO</a:t>
            </a:r>
          </a:p>
          <a:p>
            <a:r>
              <a:rPr lang="pl-PL" sz="2400" dirty="0"/>
              <a:t>Zgłoszenie i pierwszy okres ochrony (1-5 rok) – 350 EUR</a:t>
            </a:r>
          </a:p>
        </p:txBody>
      </p:sp>
    </p:spTree>
    <p:extLst>
      <p:ext uri="{BB962C8B-B14F-4D97-AF65-F5344CB8AC3E}">
        <p14:creationId xmlns:p14="http://schemas.microsoft.com/office/powerpoint/2010/main" val="3656361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2C3B6D3-05B5-1179-131E-564FEDA3E33C}"/>
              </a:ext>
            </a:extLst>
          </p:cNvPr>
          <p:cNvSpPr>
            <a:spLocks noGrp="1"/>
          </p:cNvSpPr>
          <p:nvPr>
            <p:ph type="title"/>
          </p:nvPr>
        </p:nvSpPr>
        <p:spPr>
          <a:xfrm>
            <a:off x="8128028" y="239150"/>
            <a:ext cx="3390899" cy="1303606"/>
          </a:xfrm>
        </p:spPr>
        <p:txBody>
          <a:bodyPr>
            <a:normAutofit fontScale="90000"/>
          </a:bodyPr>
          <a:lstStyle/>
          <a:p>
            <a:pPr algn="ctr"/>
            <a:r>
              <a:rPr lang="pl-PL" dirty="0">
                <a:latin typeface="Helvetica" pitchFamily="2" charset="0"/>
              </a:rPr>
              <a:t>Spór o wzór</a:t>
            </a:r>
          </a:p>
        </p:txBody>
      </p:sp>
      <p:pic>
        <p:nvPicPr>
          <p:cNvPr id="5" name="Symbol zastępczy zawartości 4" descr="Obraz zawierający diagram&#10;&#10;Opis wygenerowany automatycznie">
            <a:extLst>
              <a:ext uri="{FF2B5EF4-FFF2-40B4-BE49-F238E27FC236}">
                <a16:creationId xmlns:a16="http://schemas.microsoft.com/office/drawing/2014/main" id="{2310F341-C1DE-5FB1-C54D-571EA9B25DB1}"/>
              </a:ext>
            </a:extLst>
          </p:cNvPr>
          <p:cNvPicPr>
            <a:picLocks noChangeAspect="1"/>
          </p:cNvPicPr>
          <p:nvPr/>
        </p:nvPicPr>
        <p:blipFill>
          <a:blip r:embed="rId2"/>
          <a:stretch>
            <a:fillRect/>
          </a:stretch>
        </p:blipFill>
        <p:spPr>
          <a:xfrm>
            <a:off x="328613" y="1714501"/>
            <a:ext cx="6962774" cy="3916558"/>
          </a:xfrm>
          <a:prstGeom prst="rect">
            <a:avLst/>
          </a:prstGeom>
        </p:spPr>
      </p:pic>
      <p:sp>
        <p:nvSpPr>
          <p:cNvPr id="9" name="Content Placeholder 8">
            <a:extLst>
              <a:ext uri="{FF2B5EF4-FFF2-40B4-BE49-F238E27FC236}">
                <a16:creationId xmlns:a16="http://schemas.microsoft.com/office/drawing/2014/main" id="{A7404E51-989A-C19D-043A-2A00B5FD564E}"/>
              </a:ext>
            </a:extLst>
          </p:cNvPr>
          <p:cNvSpPr>
            <a:spLocks noGrp="1"/>
          </p:cNvSpPr>
          <p:nvPr>
            <p:ph idx="1"/>
          </p:nvPr>
        </p:nvSpPr>
        <p:spPr>
          <a:xfrm>
            <a:off x="7815263" y="1714501"/>
            <a:ext cx="4200525" cy="4904349"/>
          </a:xfrm>
        </p:spPr>
        <p:txBody>
          <a:bodyPr>
            <a:normAutofit fontScale="70000" lnSpcReduction="20000"/>
          </a:bodyPr>
          <a:lstStyle/>
          <a:p>
            <a:pPr marL="0" indent="0" algn="l">
              <a:buNone/>
            </a:pPr>
            <a:r>
              <a:rPr lang="pl-PL" b="0" i="0" u="none" strike="noStrike" dirty="0">
                <a:solidFill>
                  <a:srgbClr val="2D385F"/>
                </a:solidFill>
                <a:effectLst/>
                <a:latin typeface="Rubik"/>
              </a:rPr>
              <a:t>Wnioskujący o unieważnienie podkreślał, że wzór nie był nowy w dacie zgłoszenia. Inne firmy bowiem od lat sprzedają identyczny chleb. Ponadto wzór nie spełnia również wymogów indywidualnego charakteru, ponieważ składa się z kształtu zwykłego chleba o prostej popularnej formie.</a:t>
            </a:r>
          </a:p>
          <a:p>
            <a:pPr marL="0" indent="0" algn="l">
              <a:buNone/>
            </a:pPr>
            <a:r>
              <a:rPr lang="pl-PL" b="0" i="0" u="none" strike="noStrike" dirty="0">
                <a:solidFill>
                  <a:srgbClr val="2D385F"/>
                </a:solidFill>
                <a:effectLst/>
                <a:latin typeface="Rubik"/>
              </a:rPr>
              <a:t>Uprawniony do wzoru podkreślał, że wszystko należy oceniać pamiętając o ograniczonym stopniu swobody twórczej twórcy. Ciasto musi bowiem być prostokątne, aby pasowało do tostera. </a:t>
            </a:r>
            <a:r>
              <a:rPr lang="pl-PL" b="1" i="0" u="none" strike="noStrike" dirty="0">
                <a:solidFill>
                  <a:srgbClr val="2D385F"/>
                </a:solidFill>
                <a:effectLst/>
                <a:latin typeface="Rubik"/>
              </a:rPr>
              <a:t>Indywidualny charakter wzoru </a:t>
            </a:r>
            <a:r>
              <a:rPr lang="pl-PL" b="0" i="0" u="none" strike="noStrike" dirty="0">
                <a:solidFill>
                  <a:srgbClr val="2D385F"/>
                </a:solidFill>
                <a:effectLst/>
                <a:latin typeface="Rubik"/>
              </a:rPr>
              <a:t>można za to odnaleźć w:</a:t>
            </a:r>
          </a:p>
          <a:p>
            <a:pPr marL="0" indent="0" algn="l">
              <a:buNone/>
            </a:pPr>
            <a:r>
              <a:rPr lang="pl-PL" b="0" i="0" u="none" strike="noStrike" dirty="0">
                <a:solidFill>
                  <a:srgbClr val="2D385F"/>
                </a:solidFill>
                <a:effectLst/>
                <a:latin typeface="Rubik"/>
              </a:rPr>
              <a:t>– podłużnym kształcie;</a:t>
            </a:r>
            <a:br>
              <a:rPr lang="pl-PL" b="0" i="0" u="none" strike="noStrike" dirty="0">
                <a:solidFill>
                  <a:srgbClr val="2D385F"/>
                </a:solidFill>
                <a:effectLst/>
                <a:latin typeface="Rubik"/>
              </a:rPr>
            </a:br>
            <a:r>
              <a:rPr lang="pl-PL" b="0" i="0" u="none" strike="noStrike" dirty="0">
                <a:solidFill>
                  <a:srgbClr val="2D385F"/>
                </a:solidFill>
                <a:effectLst/>
                <a:latin typeface="Rubik"/>
              </a:rPr>
              <a:t>– zaokrąglonej górnej części;</a:t>
            </a:r>
            <a:br>
              <a:rPr lang="pl-PL" b="0" i="0" u="none" strike="noStrike" dirty="0">
                <a:solidFill>
                  <a:srgbClr val="2D385F"/>
                </a:solidFill>
                <a:effectLst/>
                <a:latin typeface="Rubik"/>
              </a:rPr>
            </a:br>
            <a:r>
              <a:rPr lang="pl-PL" b="0" i="0" u="none" strike="noStrike" dirty="0">
                <a:solidFill>
                  <a:srgbClr val="2D385F"/>
                </a:solidFill>
                <a:effectLst/>
                <a:latin typeface="Rubik"/>
              </a:rPr>
              <a:t>– ciemno brązowym kolorze;</a:t>
            </a:r>
            <a:br>
              <a:rPr lang="pl-PL" b="0" i="0" u="none" strike="noStrike" dirty="0">
                <a:solidFill>
                  <a:srgbClr val="2D385F"/>
                </a:solidFill>
                <a:effectLst/>
                <a:latin typeface="Rubik"/>
              </a:rPr>
            </a:br>
            <a:r>
              <a:rPr lang="pl-PL" b="0" i="0" u="none" strike="noStrike" dirty="0">
                <a:solidFill>
                  <a:srgbClr val="2D385F"/>
                </a:solidFill>
                <a:effectLst/>
                <a:latin typeface="Rubik"/>
              </a:rPr>
              <a:t>– 13 otworach na górnej części;</a:t>
            </a:r>
            <a:br>
              <a:rPr lang="pl-PL" b="0" i="0" u="none" strike="noStrike" dirty="0">
                <a:solidFill>
                  <a:srgbClr val="2D385F"/>
                </a:solidFill>
                <a:effectLst/>
                <a:latin typeface="Rubik"/>
              </a:rPr>
            </a:br>
            <a:r>
              <a:rPr lang="pl-PL" b="0" i="0" u="none" strike="noStrike" dirty="0">
                <a:solidFill>
                  <a:srgbClr val="2D385F"/>
                </a:solidFill>
                <a:effectLst/>
                <a:latin typeface="Rubik"/>
              </a:rPr>
              <a:t>– obsypaniu chleba mąką.</a:t>
            </a:r>
          </a:p>
          <a:p>
            <a:endParaRPr lang="en-US" dirty="0"/>
          </a:p>
        </p:txBody>
      </p:sp>
      <p:sp>
        <p:nvSpPr>
          <p:cNvPr id="6" name="pole tekstowe 5">
            <a:extLst>
              <a:ext uri="{FF2B5EF4-FFF2-40B4-BE49-F238E27FC236}">
                <a16:creationId xmlns:a16="http://schemas.microsoft.com/office/drawing/2014/main" id="{32777273-5042-824D-C0E4-80A1AA12B74F}"/>
              </a:ext>
            </a:extLst>
          </p:cNvPr>
          <p:cNvSpPr txBox="1"/>
          <p:nvPr/>
        </p:nvSpPr>
        <p:spPr>
          <a:xfrm>
            <a:off x="328613" y="6218740"/>
            <a:ext cx="6962775" cy="400110"/>
          </a:xfrm>
          <a:prstGeom prst="rect">
            <a:avLst/>
          </a:prstGeom>
          <a:noFill/>
        </p:spPr>
        <p:txBody>
          <a:bodyPr wrap="square" rtlCol="0">
            <a:spAutoFit/>
          </a:bodyPr>
          <a:lstStyle/>
          <a:p>
            <a:r>
              <a:rPr lang="pl-PL" sz="1000" dirty="0" err="1"/>
              <a:t>Żródło</a:t>
            </a:r>
            <a:r>
              <a:rPr lang="pl-PL" sz="1000" dirty="0"/>
              <a:t>: M. Lech, Spór o ilość dziurek na powierzchni chleba, </a:t>
            </a:r>
            <a:r>
              <a:rPr lang="pl-PL" sz="1000" dirty="0">
                <a:hlinkClick r:id="rId3"/>
              </a:rPr>
              <a:t>https://wzoryprzemyslowe-blog.pl/spor-ilosc-dziurek-powierzchni-chleba/</a:t>
            </a:r>
            <a:r>
              <a:rPr lang="pl-PL" sz="1000" dirty="0"/>
              <a:t>, dostęp: 27.04.2023 r.</a:t>
            </a:r>
          </a:p>
        </p:txBody>
      </p:sp>
    </p:spTree>
    <p:extLst>
      <p:ext uri="{BB962C8B-B14F-4D97-AF65-F5344CB8AC3E}">
        <p14:creationId xmlns:p14="http://schemas.microsoft.com/office/powerpoint/2010/main" val="4067484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E60C73-17F4-2A2A-3EB7-6ACC116C32ED}"/>
              </a:ext>
            </a:extLst>
          </p:cNvPr>
          <p:cNvSpPr>
            <a:spLocks noGrp="1"/>
          </p:cNvSpPr>
          <p:nvPr>
            <p:ph type="title"/>
          </p:nvPr>
        </p:nvSpPr>
        <p:spPr>
          <a:xfrm>
            <a:off x="698527" y="239150"/>
            <a:ext cx="10421417" cy="517595"/>
          </a:xfrm>
        </p:spPr>
        <p:txBody>
          <a:bodyPr>
            <a:normAutofit/>
          </a:bodyPr>
          <a:lstStyle/>
          <a:p>
            <a:pPr algn="ctr"/>
            <a:r>
              <a:rPr lang="pl-PL" sz="2200" dirty="0">
                <a:latin typeface="Helvetica" pitchFamily="2" charset="0"/>
              </a:rPr>
              <a:t>Rozstrzygnięcie, Odwołanie i Rozstrzygnięcie odwołania</a:t>
            </a:r>
          </a:p>
        </p:txBody>
      </p:sp>
      <p:sp>
        <p:nvSpPr>
          <p:cNvPr id="3" name="Symbol zastępczy zawartości 2">
            <a:extLst>
              <a:ext uri="{FF2B5EF4-FFF2-40B4-BE49-F238E27FC236}">
                <a16:creationId xmlns:a16="http://schemas.microsoft.com/office/drawing/2014/main" id="{F4D1D09A-F48B-4D44-1BA9-73D459D24E99}"/>
              </a:ext>
            </a:extLst>
          </p:cNvPr>
          <p:cNvSpPr>
            <a:spLocks noGrp="1"/>
          </p:cNvSpPr>
          <p:nvPr>
            <p:ph idx="1"/>
          </p:nvPr>
        </p:nvSpPr>
        <p:spPr>
          <a:xfrm>
            <a:off x="493986" y="882869"/>
            <a:ext cx="6092552" cy="5735981"/>
          </a:xfrm>
        </p:spPr>
        <p:txBody>
          <a:bodyPr>
            <a:normAutofit fontScale="92500"/>
          </a:bodyPr>
          <a:lstStyle/>
          <a:p>
            <a:pPr>
              <a:lnSpc>
                <a:spcPct val="90000"/>
              </a:lnSpc>
              <a:buFont typeface="Arial" panose="020B0604020202020204" pitchFamily="34" charset="0"/>
              <a:buChar char="•"/>
            </a:pPr>
            <a:r>
              <a:rPr lang="pl-PL" sz="1400" b="0" i="0" strike="noStrike" dirty="0">
                <a:effectLst/>
                <a:latin typeface="Helvetica" pitchFamily="2" charset="0"/>
              </a:rPr>
              <a:t>Decyzją z dnia 26 maja 2008 r. unieważniono sporny wzór z powodu nie posiadania przez niego indywidualnego charakteru.</a:t>
            </a:r>
          </a:p>
          <a:p>
            <a:pPr>
              <a:lnSpc>
                <a:spcPct val="90000"/>
              </a:lnSpc>
              <a:buFont typeface="Arial" panose="020B0604020202020204" pitchFamily="34" charset="0"/>
              <a:buChar char="•"/>
            </a:pPr>
            <a:r>
              <a:rPr lang="pl-PL" sz="1400" b="0" i="0" strike="noStrike" dirty="0">
                <a:effectLst/>
                <a:latin typeface="Helvetica" pitchFamily="2" charset="0"/>
              </a:rPr>
              <a:t>Po analizie materiału dowodowego przedstawionego przez wnoszącego o unieważnienie, zauważono, że choć przedstawione tam pieczywo jest podobne do spornego wzoru, to nie jest jednak identyczne.</a:t>
            </a:r>
          </a:p>
          <a:p>
            <a:pPr>
              <a:lnSpc>
                <a:spcPct val="90000"/>
              </a:lnSpc>
              <a:buFont typeface="Arial" panose="020B0604020202020204" pitchFamily="34" charset="0"/>
              <a:buChar char="•"/>
            </a:pPr>
            <a:r>
              <a:rPr lang="pl-PL" sz="1400" b="0" i="0" strike="noStrike" dirty="0">
                <a:effectLst/>
                <a:latin typeface="Helvetica" pitchFamily="2" charset="0"/>
              </a:rPr>
              <a:t>Choć wzór jest nowy, to jednak nie posiada indywidualnego charakteru. Ogólne wrażenie jakie wywiera on na poinformowanym użytkowniku, jest takie samo jak ogólne wrażenie wywierane przez wzory wcześniej ujawnione.</a:t>
            </a:r>
          </a:p>
          <a:p>
            <a:pPr>
              <a:lnSpc>
                <a:spcPct val="90000"/>
              </a:lnSpc>
            </a:pPr>
            <a:r>
              <a:rPr lang="pl-PL" sz="1400" b="0" i="0" strike="noStrike" dirty="0">
                <a:effectLst/>
                <a:latin typeface="Rubik"/>
              </a:rPr>
              <a:t>Uprawniony od decyzji się odwołał i stwierdził, że zorientowany użytkownik jest świadomy istnienia na rynku różnych kształtów prostokątnego pieczywa. Z tego właśnie powodu będzie zwracać uwagę na inne jego elementy, takie jak obsypanie produktu mąką, stożkowy kształt, otwory w górnej części. Na dowód tego przedstawił fotografię chronionego wzoru z innym tego typu pieczywem:</a:t>
            </a:r>
          </a:p>
          <a:p>
            <a:pPr>
              <a:lnSpc>
                <a:spcPct val="90000"/>
              </a:lnSpc>
              <a:buFont typeface="Arial" panose="020B0604020202020204" pitchFamily="34" charset="0"/>
              <a:buChar char="•"/>
            </a:pPr>
            <a:r>
              <a:rPr lang="pl-PL" sz="1400" b="0" i="0" strike="noStrike" dirty="0">
                <a:effectLst/>
                <a:latin typeface="Rubik"/>
              </a:rPr>
              <a:t>Wnioskodawca stwierdził, że zorientowany użytkownik nie przystąpi do pomiaru grubości chleba, oceny jago profilu lub wyliczeń znajdujących się na jego powierzchni otworów. Z tego powodu te niewielkie różnice nie nadają mu indywidualnego charakteru.</a:t>
            </a:r>
            <a:endParaRPr lang="pl-PL" sz="1400" dirty="0"/>
          </a:p>
          <a:p>
            <a:pPr>
              <a:lnSpc>
                <a:spcPct val="90000"/>
              </a:lnSpc>
              <a:buFont typeface="Arial" panose="020B0604020202020204" pitchFamily="34" charset="0"/>
              <a:buChar char="•"/>
            </a:pPr>
            <a:r>
              <a:rPr lang="pl-PL" sz="1400" b="0" i="0" strike="noStrike" dirty="0">
                <a:effectLst/>
                <a:latin typeface="Rubik"/>
              </a:rPr>
              <a:t>Odwołanie oddalono podtrzymując decyzję o unieważnieniu wzoru.</a:t>
            </a:r>
          </a:p>
          <a:p>
            <a:pPr>
              <a:lnSpc>
                <a:spcPct val="90000"/>
              </a:lnSpc>
              <a:buFont typeface="Arial" panose="020B0604020202020204" pitchFamily="34" charset="0"/>
              <a:buChar char="•"/>
            </a:pPr>
            <a:r>
              <a:rPr lang="pl-PL" sz="1400" b="0" i="0" strike="noStrike" dirty="0">
                <a:effectLst/>
                <a:latin typeface="Rubik"/>
              </a:rPr>
              <a:t>Uznano, że w tym przypadku </a:t>
            </a:r>
            <a:r>
              <a:rPr lang="pl-PL" sz="1400" dirty="0">
                <a:latin typeface="Rubik"/>
              </a:rPr>
              <a:t> zorientowany  użytkownikiem</a:t>
            </a:r>
            <a:r>
              <a:rPr lang="pl-PL" sz="1400" b="0" i="0" strike="noStrike" dirty="0">
                <a:effectLst/>
                <a:latin typeface="Rubik"/>
              </a:rPr>
              <a:t> będzie nie producent czy specjalista w przemyśle spożywczym, a osoba, która regularnie spożywa chleb. Taka osoba ma więc świadomość z jakich składników stworzony jest chleb oraz w jakich kształtach występuje.</a:t>
            </a:r>
          </a:p>
          <a:p>
            <a:pPr>
              <a:lnSpc>
                <a:spcPct val="90000"/>
              </a:lnSpc>
              <a:buFont typeface="Arial" panose="020B0604020202020204" pitchFamily="34" charset="0"/>
              <a:buChar char="•"/>
            </a:pPr>
            <a:r>
              <a:rPr lang="pl-PL" sz="1400" b="0" i="0" strike="noStrike" dirty="0">
                <a:effectLst/>
                <a:latin typeface="Rubik"/>
              </a:rPr>
              <a:t>Niewielkie różnice w proporcjach, w ilości otworów, w odcieniu brązowego koloru czy obsypaniu mąką, to zbyt mało, aby uznać, że wzór posiada indywidualny charakter.</a:t>
            </a:r>
          </a:p>
          <a:p>
            <a:pPr>
              <a:lnSpc>
                <a:spcPct val="90000"/>
              </a:lnSpc>
            </a:pPr>
            <a:endParaRPr lang="pl-PL" sz="1400" b="0" i="0" u="none" strike="noStrike" dirty="0">
              <a:effectLst/>
              <a:latin typeface="Helvetica" pitchFamily="2" charset="0"/>
            </a:endParaRPr>
          </a:p>
          <a:p>
            <a:pPr>
              <a:lnSpc>
                <a:spcPct val="90000"/>
              </a:lnSpc>
            </a:pPr>
            <a:endParaRPr lang="pl-PL" sz="1400" dirty="0"/>
          </a:p>
        </p:txBody>
      </p:sp>
      <p:pic>
        <p:nvPicPr>
          <p:cNvPr id="5" name="Obraz 4">
            <a:extLst>
              <a:ext uri="{FF2B5EF4-FFF2-40B4-BE49-F238E27FC236}">
                <a16:creationId xmlns:a16="http://schemas.microsoft.com/office/drawing/2014/main" id="{5AF76FB9-3071-6632-4767-D632EC6662DF}"/>
              </a:ext>
            </a:extLst>
          </p:cNvPr>
          <p:cNvPicPr>
            <a:picLocks noChangeAspect="1"/>
          </p:cNvPicPr>
          <p:nvPr/>
        </p:nvPicPr>
        <p:blipFill>
          <a:blip r:embed="rId2"/>
          <a:stretch>
            <a:fillRect/>
          </a:stretch>
        </p:blipFill>
        <p:spPr>
          <a:xfrm>
            <a:off x="7467600" y="1164840"/>
            <a:ext cx="4025872" cy="3271020"/>
          </a:xfrm>
          <a:prstGeom prst="rect">
            <a:avLst/>
          </a:prstGeom>
        </p:spPr>
      </p:pic>
      <p:sp>
        <p:nvSpPr>
          <p:cNvPr id="6" name="pole tekstowe 5">
            <a:extLst>
              <a:ext uri="{FF2B5EF4-FFF2-40B4-BE49-F238E27FC236}">
                <a16:creationId xmlns:a16="http://schemas.microsoft.com/office/drawing/2014/main" id="{3CB074D5-50A4-73A6-0941-0C95573D85C6}"/>
              </a:ext>
            </a:extLst>
          </p:cNvPr>
          <p:cNvSpPr txBox="1"/>
          <p:nvPr/>
        </p:nvSpPr>
        <p:spPr>
          <a:xfrm>
            <a:off x="7029451" y="5380672"/>
            <a:ext cx="4900612" cy="1477328"/>
          </a:xfrm>
          <a:prstGeom prst="rect">
            <a:avLst/>
          </a:prstGeom>
          <a:noFill/>
        </p:spPr>
        <p:txBody>
          <a:bodyPr wrap="square" rtlCol="0">
            <a:spAutoFit/>
          </a:bodyPr>
          <a:lstStyle/>
          <a:p>
            <a:r>
              <a:rPr lang="pl-PL" sz="1800" dirty="0" err="1"/>
              <a:t>Żródło</a:t>
            </a:r>
            <a:r>
              <a:rPr lang="pl-PL" dirty="0"/>
              <a:t> tekstu i ilustracji</a:t>
            </a:r>
            <a:r>
              <a:rPr lang="pl-PL" sz="1800" dirty="0"/>
              <a:t>: M. Lech, Spór o ilość dziurek na powierzchni chleba, </a:t>
            </a:r>
            <a:r>
              <a:rPr lang="pl-PL" sz="1800" dirty="0">
                <a:hlinkClick r:id="rId3"/>
              </a:rPr>
              <a:t>https://wzoryprzemyslowe-blog.pl/spor-ilosc-dziurek-powierzchni-chleba/</a:t>
            </a:r>
            <a:r>
              <a:rPr lang="pl-PL" sz="1800" dirty="0"/>
              <a:t>, dostęp: 27.04.2023 r.</a:t>
            </a:r>
          </a:p>
          <a:p>
            <a:endParaRPr lang="pl-PL" dirty="0"/>
          </a:p>
        </p:txBody>
      </p:sp>
    </p:spTree>
    <p:extLst>
      <p:ext uri="{BB962C8B-B14F-4D97-AF65-F5344CB8AC3E}">
        <p14:creationId xmlns:p14="http://schemas.microsoft.com/office/powerpoint/2010/main" val="1105801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5D6EB5C-FDBD-B240-B307-72C107FF53D9}"/>
              </a:ext>
            </a:extLst>
          </p:cNvPr>
          <p:cNvSpPr>
            <a:spLocks noGrp="1"/>
          </p:cNvSpPr>
          <p:nvPr>
            <p:ph type="title"/>
          </p:nvPr>
        </p:nvSpPr>
        <p:spPr>
          <a:xfrm>
            <a:off x="698528" y="1371600"/>
            <a:ext cx="2692372" cy="4114800"/>
          </a:xfrm>
        </p:spPr>
        <p:txBody>
          <a:bodyPr anchor="ctr">
            <a:normAutofit/>
          </a:bodyPr>
          <a:lstStyle/>
          <a:p>
            <a:pPr algn="ctr"/>
            <a:r>
              <a:rPr lang="pl-PL" sz="2000" dirty="0">
                <a:latin typeface="Helvetica" pitchFamily="2" charset="0"/>
              </a:rPr>
              <a:t>Wspólnotowy wzór przemysłowy</a:t>
            </a:r>
          </a:p>
        </p:txBody>
      </p:sp>
      <p:pic>
        <p:nvPicPr>
          <p:cNvPr id="5" name="Obraz 4">
            <a:extLst>
              <a:ext uri="{FF2B5EF4-FFF2-40B4-BE49-F238E27FC236}">
                <a16:creationId xmlns:a16="http://schemas.microsoft.com/office/drawing/2014/main" id="{329CCD2C-62B6-D240-B2BB-B25A26B7D0B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91152" y="119985"/>
            <a:ext cx="5448300" cy="1484662"/>
          </a:xfrm>
          <a:prstGeom prst="rect">
            <a:avLst/>
          </a:prstGeom>
        </p:spPr>
      </p:pic>
      <p:sp>
        <p:nvSpPr>
          <p:cNvPr id="3" name="Symbol zastępczy zawartości 2">
            <a:extLst>
              <a:ext uri="{FF2B5EF4-FFF2-40B4-BE49-F238E27FC236}">
                <a16:creationId xmlns:a16="http://schemas.microsoft.com/office/drawing/2014/main" id="{202949AC-5AE2-BA4A-A5C9-8C10CD247BF9}"/>
              </a:ext>
            </a:extLst>
          </p:cNvPr>
          <p:cNvSpPr>
            <a:spLocks noGrp="1"/>
          </p:cNvSpPr>
          <p:nvPr>
            <p:ph idx="1"/>
          </p:nvPr>
        </p:nvSpPr>
        <p:spPr>
          <a:xfrm>
            <a:off x="4337222" y="2067697"/>
            <a:ext cx="7156250" cy="3943897"/>
          </a:xfrm>
        </p:spPr>
        <p:txBody>
          <a:bodyPr>
            <a:noAutofit/>
          </a:bodyPr>
          <a:lstStyle/>
          <a:p>
            <a:pPr>
              <a:lnSpc>
                <a:spcPct val="90000"/>
              </a:lnSpc>
            </a:pPr>
            <a:r>
              <a:rPr lang="en-US" sz="1400" dirty="0" err="1">
                <a:latin typeface="Helvetica" pitchFamily="2" charset="0"/>
              </a:rPr>
              <a:t>Rejestracja</a:t>
            </a:r>
            <a:r>
              <a:rPr lang="en-US" sz="1400" dirty="0">
                <a:latin typeface="Helvetica" pitchFamily="2" charset="0"/>
              </a:rPr>
              <a:t> </a:t>
            </a:r>
            <a:r>
              <a:rPr lang="pl-PL" sz="1400" dirty="0">
                <a:latin typeface="Helvetica" pitchFamily="2" charset="0"/>
              </a:rPr>
              <a:t>w Urzędzie UE ds. Własności Intelektualnej (EUIPO) w Alicante, w Hiszpanii lub za pośrednictwem polskiego Urzędu Patentowego.</a:t>
            </a:r>
            <a:endParaRPr lang="en-US" sz="1400" dirty="0">
              <a:latin typeface="Helvetica" pitchFamily="2" charset="0"/>
            </a:endParaRPr>
          </a:p>
          <a:p>
            <a:pPr>
              <a:lnSpc>
                <a:spcPct val="90000"/>
              </a:lnSpc>
            </a:pPr>
            <a:r>
              <a:rPr lang="pl-PL" sz="1400" dirty="0">
                <a:latin typeface="Helvetica" pitchFamily="2" charset="0"/>
              </a:rPr>
              <a:t>EUIPO sprawdza jedynie złożoną dokumentację pod kątem formalnym </a:t>
            </a:r>
          </a:p>
          <a:p>
            <a:pPr lvl="1">
              <a:lnSpc>
                <a:spcPct val="90000"/>
              </a:lnSpc>
            </a:pPr>
            <a:r>
              <a:rPr lang="pl-PL" sz="1400" dirty="0">
                <a:latin typeface="Helvetica" pitchFamily="2" charset="0"/>
              </a:rPr>
              <a:t>tzn. czy wzór odpowiada swojej definicji i nie jest np. sprzeczny z porządkiem publicznym. W przypadku stwierdzenia takiej przeszkody, odmawia ochrony. </a:t>
            </a:r>
          </a:p>
          <a:p>
            <a:pPr>
              <a:lnSpc>
                <a:spcPct val="90000"/>
              </a:lnSpc>
            </a:pPr>
            <a:r>
              <a:rPr lang="pl-PL" sz="1400" dirty="0">
                <a:latin typeface="Helvetica" pitchFamily="2" charset="0"/>
              </a:rPr>
              <a:t>Jeżeli wszystkie wymogi zostały spełnione, EUIPO wpisuje zgłoszenie do Rejestru Wzorów Wspólnotowych, nadaje numer rejestrowy oraz przyznaje świadectwo rejestracji </a:t>
            </a:r>
          </a:p>
          <a:p>
            <a:pPr>
              <a:lnSpc>
                <a:spcPct val="90000"/>
              </a:lnSpc>
            </a:pPr>
            <a:r>
              <a:rPr lang="pl-PL" sz="1400" dirty="0">
                <a:latin typeface="Helvetica" pitchFamily="2" charset="0"/>
              </a:rPr>
              <a:t>Wspólnotowe wzory przemysłowe chronione są przez okres 5 lat z możliwością przedłużenia ochrony na kolejny tego typu okres. Rejestracja może trwać jednak maksymalnie 25 lat. </a:t>
            </a:r>
          </a:p>
          <a:p>
            <a:pPr>
              <a:lnSpc>
                <a:spcPct val="90000"/>
              </a:lnSpc>
            </a:pPr>
            <a:r>
              <a:rPr lang="pl-PL" sz="1400" dirty="0">
                <a:latin typeface="Helvetica" pitchFamily="2" charset="0"/>
              </a:rPr>
              <a:t>W razie nieprzedłużenia ochrony po upływie lat 5 – ochrona wygasa </a:t>
            </a:r>
          </a:p>
          <a:p>
            <a:pPr>
              <a:lnSpc>
                <a:spcPct val="90000"/>
              </a:lnSpc>
            </a:pPr>
            <a:r>
              <a:rPr lang="pl-PL" sz="1400" dirty="0">
                <a:latin typeface="Helvetica" pitchFamily="2" charset="0"/>
              </a:rPr>
              <a:t>Ponowna rejestracja tego samego wzoru nie będzie już możliwa</a:t>
            </a:r>
          </a:p>
          <a:p>
            <a:pPr>
              <a:lnSpc>
                <a:spcPct val="90000"/>
              </a:lnSpc>
            </a:pPr>
            <a:r>
              <a:rPr lang="pl-PL" sz="1400" dirty="0">
                <a:latin typeface="Helvetica" pitchFamily="2" charset="0"/>
              </a:rPr>
              <a:t>Podstawowym celem rejestracji jest ochrona przed nieuczciwą konkurencją. Rejestracja wspólnotowego wzoru przemysłowego oznacza, że  nikt nie będzie mógł sprzedawać towarów wizualnie zbliżonych do nich – „naruszeniem będzie każdy wzór, który nie wywołuje u zorientowanego użytkownika innego ogólnego wrażenia.”</a:t>
            </a:r>
          </a:p>
        </p:txBody>
      </p:sp>
      <p:sp>
        <p:nvSpPr>
          <p:cNvPr id="6" name="pole tekstowe 5">
            <a:extLst>
              <a:ext uri="{FF2B5EF4-FFF2-40B4-BE49-F238E27FC236}">
                <a16:creationId xmlns:a16="http://schemas.microsoft.com/office/drawing/2014/main" id="{CF7AAD51-2E76-EC4F-AD55-7FFFE31CC84D}"/>
              </a:ext>
            </a:extLst>
          </p:cNvPr>
          <p:cNvSpPr txBox="1"/>
          <p:nvPr/>
        </p:nvSpPr>
        <p:spPr>
          <a:xfrm>
            <a:off x="8681489" y="1775422"/>
            <a:ext cx="2157963" cy="200055"/>
          </a:xfrm>
          <a:prstGeom prst="rect">
            <a:avLst/>
          </a:prstGeom>
          <a:solidFill>
            <a:srgbClr val="000000"/>
          </a:solidFill>
        </p:spPr>
        <p:txBody>
          <a:bodyPr wrap="none" rtlCol="0">
            <a:spAutoFit/>
          </a:bodyPr>
          <a:lstStyle/>
          <a:p>
            <a:pPr algn="r">
              <a:spcAft>
                <a:spcPts val="600"/>
              </a:spcAft>
            </a:pPr>
            <a:r>
              <a:rPr lang="pl-PL" sz="700" dirty="0">
                <a:solidFill>
                  <a:srgbClr val="FFFFFF"/>
                </a:solidFill>
                <a:hlinkClick r:id="rId3" tooltip="https://commons.wikimedia.org/wiki/File:EUIPO_logo_in_English.svg">
                  <a:extLst>
                    <a:ext uri="{A12FA001-AC4F-418D-AE19-62706E023703}">
                      <ahyp:hlinkClr xmlns:ahyp="http://schemas.microsoft.com/office/drawing/2018/hyperlinkcolor" val="tx"/>
                    </a:ext>
                  </a:extLst>
                </a:hlinkClick>
              </a:rPr>
              <a:t>To zdjęcie</a:t>
            </a:r>
            <a:r>
              <a:rPr lang="pl-PL" sz="700" dirty="0">
                <a:solidFill>
                  <a:srgbClr val="FFFFFF"/>
                </a:solidFill>
              </a:rPr>
              <a:t>, autor: Nieznany autor, licencja: </a:t>
            </a:r>
            <a:r>
              <a:rPr lang="pl-PL" sz="700" dirty="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dirty="0">
              <a:solidFill>
                <a:srgbClr val="FFFFFF"/>
              </a:solidFill>
            </a:endParaRPr>
          </a:p>
        </p:txBody>
      </p:sp>
    </p:spTree>
    <p:extLst>
      <p:ext uri="{BB962C8B-B14F-4D97-AF65-F5344CB8AC3E}">
        <p14:creationId xmlns:p14="http://schemas.microsoft.com/office/powerpoint/2010/main" val="2681120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 książka&#10;&#10;Opis wygenerowany automatycznie">
            <a:extLst>
              <a:ext uri="{FF2B5EF4-FFF2-40B4-BE49-F238E27FC236}">
                <a16:creationId xmlns:a16="http://schemas.microsoft.com/office/drawing/2014/main" id="{8A946116-F3A1-6543-9774-2CE5F6D59AC3}"/>
              </a:ext>
            </a:extLst>
          </p:cNvPr>
          <p:cNvPicPr>
            <a:picLocks noChangeAspect="1"/>
          </p:cNvPicPr>
          <p:nvPr/>
        </p:nvPicPr>
        <p:blipFill>
          <a:blip r:embed="rId2">
            <a:alphaModFix amt="48000"/>
            <a:extLst>
              <a:ext uri="{837473B0-CC2E-450A-ABE3-18F120FF3D39}">
                <a1611:picAttrSrcUrl xmlns:a1611="http://schemas.microsoft.com/office/drawing/2016/11/main" r:id="rId3"/>
              </a:ext>
            </a:extLst>
          </a:blip>
          <a:stretch>
            <a:fillRect/>
          </a:stretch>
        </p:blipFill>
        <p:spPr>
          <a:xfrm>
            <a:off x="7279822" y="43249"/>
            <a:ext cx="4728543" cy="3083010"/>
          </a:xfrm>
          <a:prstGeom prst="rect">
            <a:avLst/>
          </a:prstGeom>
        </p:spPr>
      </p:pic>
      <p:sp>
        <p:nvSpPr>
          <p:cNvPr id="2" name="Tytuł 1">
            <a:extLst>
              <a:ext uri="{FF2B5EF4-FFF2-40B4-BE49-F238E27FC236}">
                <a16:creationId xmlns:a16="http://schemas.microsoft.com/office/drawing/2014/main" id="{D3993128-8190-4C4F-9334-C4BE50246DE1}"/>
              </a:ext>
            </a:extLst>
          </p:cNvPr>
          <p:cNvSpPr>
            <a:spLocks noGrp="1"/>
          </p:cNvSpPr>
          <p:nvPr>
            <p:ph type="title"/>
          </p:nvPr>
        </p:nvSpPr>
        <p:spPr>
          <a:xfrm>
            <a:off x="370703" y="296561"/>
            <a:ext cx="9239765" cy="1155357"/>
          </a:xfrm>
        </p:spPr>
        <p:txBody>
          <a:bodyPr>
            <a:normAutofit fontScale="90000"/>
          </a:bodyPr>
          <a:lstStyle/>
          <a:p>
            <a:r>
              <a:rPr lang="pl-PL" dirty="0"/>
              <a:t>Niezarejestrowany </a:t>
            </a:r>
            <a:br>
              <a:rPr lang="pl-PL" dirty="0"/>
            </a:br>
            <a:r>
              <a:rPr lang="pl-PL" dirty="0"/>
              <a:t>wspólnotowy wzór przemysłowy </a:t>
            </a:r>
          </a:p>
        </p:txBody>
      </p:sp>
      <p:sp>
        <p:nvSpPr>
          <p:cNvPr id="3" name="Symbol zastępczy zawartości 2">
            <a:extLst>
              <a:ext uri="{FF2B5EF4-FFF2-40B4-BE49-F238E27FC236}">
                <a16:creationId xmlns:a16="http://schemas.microsoft.com/office/drawing/2014/main" id="{44D2AA4A-6899-BE4F-A6CF-A6F3EEB15053}"/>
              </a:ext>
            </a:extLst>
          </p:cNvPr>
          <p:cNvSpPr>
            <a:spLocks noGrp="1"/>
          </p:cNvSpPr>
          <p:nvPr>
            <p:ph idx="1"/>
          </p:nvPr>
        </p:nvSpPr>
        <p:spPr>
          <a:xfrm>
            <a:off x="605481" y="1517648"/>
            <a:ext cx="10886303" cy="5192072"/>
          </a:xfrm>
        </p:spPr>
        <p:txBody>
          <a:bodyPr>
            <a:normAutofit fontScale="55000" lnSpcReduction="20000"/>
          </a:bodyPr>
          <a:lstStyle/>
          <a:p>
            <a:r>
              <a:rPr lang="pl-PL" sz="2200" b="1" dirty="0">
                <a:highlight>
                  <a:srgbClr val="00FFFF"/>
                </a:highlight>
              </a:rPr>
              <a:t>Dotyczy towarów sezonowych, których atrakcyjność dla konsumentów szybko mija</a:t>
            </a:r>
            <a:r>
              <a:rPr lang="pl-PL" sz="2200" dirty="0"/>
              <a:t>, </a:t>
            </a:r>
          </a:p>
          <a:p>
            <a:r>
              <a:rPr lang="pl-PL" sz="2200" dirty="0"/>
              <a:t>Zasada nowości - data pierwszego publicznego udostępnienia wzoru. </a:t>
            </a:r>
          </a:p>
          <a:p>
            <a:pPr marL="0" indent="0">
              <a:buNone/>
            </a:pPr>
            <a:r>
              <a:rPr lang="pl-PL" sz="2200" dirty="0"/>
              <a:t>Ważne aby nastąpiła ona  w takiej formie, aby mógł zapoznać się z nim ekspert z dziedziny.</a:t>
            </a:r>
          </a:p>
          <a:p>
            <a:r>
              <a:rPr lang="pl-PL" sz="2200" dirty="0"/>
              <a:t>Ochrona na niezarejestrowany wzór wspólnotowy trwa</a:t>
            </a:r>
            <a:r>
              <a:rPr lang="pl-PL" sz="2200" b="1" dirty="0"/>
              <a:t> </a:t>
            </a:r>
            <a:r>
              <a:rPr lang="pl-PL" sz="2200" b="1" dirty="0">
                <a:highlight>
                  <a:srgbClr val="FFFF00"/>
                </a:highlight>
              </a:rPr>
              <a:t>3 lata</a:t>
            </a:r>
            <a:r>
              <a:rPr lang="pl-PL" sz="2200" b="1" dirty="0"/>
              <a:t>. </a:t>
            </a:r>
            <a:r>
              <a:rPr lang="pl-PL" sz="2200" dirty="0"/>
              <a:t>Liczona jest natomiast od daty publicznego ujawnienia wzoru na terenie Unii. Może to nastąpić poprzez:</a:t>
            </a:r>
          </a:p>
          <a:p>
            <a:pPr lvl="1"/>
            <a:r>
              <a:rPr lang="pl-PL" sz="2200" dirty="0"/>
              <a:t>publikację w katalogach firmowych czy wydawnictwach branżowych;</a:t>
            </a:r>
          </a:p>
          <a:p>
            <a:pPr lvl="1"/>
            <a:r>
              <a:rPr lang="pl-PL" sz="2200" dirty="0"/>
              <a:t>wystawienie na targach;</a:t>
            </a:r>
          </a:p>
          <a:p>
            <a:pPr lvl="1"/>
            <a:r>
              <a:rPr lang="pl-PL" sz="2200" dirty="0"/>
              <a:t>sprzedaż;</a:t>
            </a:r>
          </a:p>
          <a:p>
            <a:pPr lvl="1"/>
            <a:r>
              <a:rPr lang="pl-PL" sz="2200" dirty="0"/>
              <a:t>reklamę.</a:t>
            </a:r>
          </a:p>
          <a:p>
            <a:r>
              <a:rPr lang="pl-PL" sz="2200" dirty="0"/>
              <a:t>Za uprawnioną uznaje się tę osobę, która rozpowszechnia wzór pod swoim nazwiskiem.</a:t>
            </a:r>
          </a:p>
          <a:p>
            <a:pPr marL="0" indent="0">
              <a:buNone/>
            </a:pPr>
            <a:r>
              <a:rPr lang="pl-PL" sz="2200" dirty="0">
                <a:highlight>
                  <a:srgbClr val="C0C0C0"/>
                </a:highlight>
              </a:rPr>
              <a:t>Osoba, która powołuje się na prawo ochronne niezarejestrowanego wspólnotowego wzoru przemysłowego musi wykazać, że wzór:</a:t>
            </a:r>
          </a:p>
          <a:p>
            <a:pPr lvl="1"/>
            <a:r>
              <a:rPr lang="pl-PL" sz="2200" dirty="0">
                <a:highlight>
                  <a:srgbClr val="C0C0C0"/>
                </a:highlight>
              </a:rPr>
              <a:t>został ujawniony w określonej dacie;</a:t>
            </a:r>
          </a:p>
          <a:p>
            <a:pPr lvl="1"/>
            <a:r>
              <a:rPr lang="pl-PL" sz="2200" dirty="0">
                <a:highlight>
                  <a:srgbClr val="C0C0C0"/>
                </a:highlight>
              </a:rPr>
              <a:t>posiada cechę nowości;</a:t>
            </a:r>
          </a:p>
          <a:p>
            <a:pPr lvl="1"/>
            <a:r>
              <a:rPr lang="pl-PL" sz="2200" dirty="0">
                <a:highlight>
                  <a:srgbClr val="C0C0C0"/>
                </a:highlight>
              </a:rPr>
              <a:t>odznacza się indywidualnym charakterem.</a:t>
            </a:r>
          </a:p>
          <a:p>
            <a:r>
              <a:rPr lang="pl-PL" sz="2200" dirty="0">
                <a:highlight>
                  <a:srgbClr val="00FFFF"/>
                </a:highlight>
              </a:rPr>
              <a:t>Zakres ochrony - ochrona przed kopiowaniem</a:t>
            </a:r>
            <a:r>
              <a:rPr lang="pl-PL" sz="2200" dirty="0"/>
              <a:t>. </a:t>
            </a:r>
          </a:p>
          <a:p>
            <a:pPr lvl="1"/>
            <a:r>
              <a:rPr lang="pl-PL" sz="2200" dirty="0"/>
              <a:t>. Wzór niezarejestrowany nie korzysta z ochrony przed naśladownictwem, jeśli uda się udowodnić, że inny wzór jest co prawda rozwiązaniem późniejszym, jednak zrealizowanym niezależnie od poprzedniego. Sam jego twórca z kolei nie mógł znać wzoru poprzedniego. W praktyce,  zdarza się to niezwykle rzadko. Mimo wszystko taka sytuacja może mieć miejsce, np. w przypadku niektórych kreacji, które łatwo ulegają pewnym tendencjom w modzie.</a:t>
            </a:r>
          </a:p>
          <a:p>
            <a:endParaRPr lang="pl-PL" dirty="0"/>
          </a:p>
          <a:p>
            <a:endParaRPr lang="pl-PL" dirty="0"/>
          </a:p>
        </p:txBody>
      </p:sp>
      <p:sp>
        <p:nvSpPr>
          <p:cNvPr id="6" name="pole tekstowe 5">
            <a:extLst>
              <a:ext uri="{FF2B5EF4-FFF2-40B4-BE49-F238E27FC236}">
                <a16:creationId xmlns:a16="http://schemas.microsoft.com/office/drawing/2014/main" id="{C485B799-1FA0-DF4D-AAD7-FF49E682619D}"/>
              </a:ext>
            </a:extLst>
          </p:cNvPr>
          <p:cNvSpPr txBox="1"/>
          <p:nvPr/>
        </p:nvSpPr>
        <p:spPr>
          <a:xfrm>
            <a:off x="8833365" y="0"/>
            <a:ext cx="3175000" cy="230832"/>
          </a:xfrm>
          <a:prstGeom prst="rect">
            <a:avLst/>
          </a:prstGeom>
          <a:noFill/>
        </p:spPr>
        <p:txBody>
          <a:bodyPr wrap="square" rtlCol="0">
            <a:spAutoFit/>
          </a:bodyPr>
          <a:lstStyle/>
          <a:p>
            <a:r>
              <a:rPr lang="pl-PL" sz="900" dirty="0">
                <a:hlinkClick r:id="rId3" tooltip="https://www.flickr.com/photos/osipovva/45012724094"/>
              </a:rPr>
              <a:t>To zdjęcie</a:t>
            </a:r>
            <a:r>
              <a:rPr lang="pl-PL" sz="900" dirty="0"/>
              <a:t>, autor: Nieznany autor, licencja: </a:t>
            </a:r>
            <a:r>
              <a:rPr lang="pl-PL" sz="900" dirty="0">
                <a:hlinkClick r:id="rId4" tooltip="https://creativecommons.org/licenses/by/3.0/"/>
              </a:rPr>
              <a:t>CC BY</a:t>
            </a:r>
            <a:endParaRPr lang="pl-PL" sz="900" dirty="0"/>
          </a:p>
        </p:txBody>
      </p:sp>
    </p:spTree>
    <p:extLst>
      <p:ext uri="{BB962C8B-B14F-4D97-AF65-F5344CB8AC3E}">
        <p14:creationId xmlns:p14="http://schemas.microsoft.com/office/powerpoint/2010/main" val="30540296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E9B51551-D8C5-3845-8950-62969DB08C88}"/>
              </a:ext>
            </a:extLst>
          </p:cNvPr>
          <p:cNvSpPr>
            <a:spLocks noGrp="1"/>
          </p:cNvSpPr>
          <p:nvPr>
            <p:ph type="title"/>
          </p:nvPr>
        </p:nvSpPr>
        <p:spPr>
          <a:solidFill>
            <a:schemeClr val="bg2">
              <a:lumMod val="90000"/>
            </a:schemeClr>
          </a:solidFill>
        </p:spPr>
        <p:txBody>
          <a:bodyPr/>
          <a:lstStyle/>
          <a:p>
            <a:r>
              <a:rPr lang="pl-PL" dirty="0">
                <a:latin typeface="Helvetica" pitchFamily="2" charset="0"/>
              </a:rPr>
              <a:t>Wzór użytkowy i przemysłowy </a:t>
            </a:r>
          </a:p>
        </p:txBody>
      </p:sp>
      <p:sp>
        <p:nvSpPr>
          <p:cNvPr id="6" name="Symbol zastępczy tekstu 5">
            <a:extLst>
              <a:ext uri="{FF2B5EF4-FFF2-40B4-BE49-F238E27FC236}">
                <a16:creationId xmlns:a16="http://schemas.microsoft.com/office/drawing/2014/main" id="{405FBAA6-8D11-7047-ADDD-0E6B489B8DF9}"/>
              </a:ext>
            </a:extLst>
          </p:cNvPr>
          <p:cNvSpPr>
            <a:spLocks noGrp="1"/>
          </p:cNvSpPr>
          <p:nvPr>
            <p:ph type="body" idx="1"/>
          </p:nvPr>
        </p:nvSpPr>
        <p:spPr>
          <a:solidFill>
            <a:schemeClr val="accent1"/>
          </a:solidFill>
        </p:spPr>
        <p:txBody>
          <a:bodyPr/>
          <a:lstStyle/>
          <a:p>
            <a:r>
              <a:rPr lang="pl-PL" dirty="0">
                <a:latin typeface="Helvetica" pitchFamily="2" charset="0"/>
              </a:rPr>
              <a:t>podobieństwa</a:t>
            </a:r>
          </a:p>
        </p:txBody>
      </p:sp>
      <p:sp>
        <p:nvSpPr>
          <p:cNvPr id="7" name="Symbol zastępczy zawartości 6">
            <a:extLst>
              <a:ext uri="{FF2B5EF4-FFF2-40B4-BE49-F238E27FC236}">
                <a16:creationId xmlns:a16="http://schemas.microsoft.com/office/drawing/2014/main" id="{B7E04D06-D7B7-6F45-87E9-D7378511E596}"/>
              </a:ext>
            </a:extLst>
          </p:cNvPr>
          <p:cNvSpPr>
            <a:spLocks noGrp="1"/>
          </p:cNvSpPr>
          <p:nvPr>
            <p:ph sz="half" idx="2"/>
          </p:nvPr>
        </p:nvSpPr>
        <p:spPr>
          <a:solidFill>
            <a:schemeClr val="accent1">
              <a:lumMod val="20000"/>
              <a:lumOff val="80000"/>
            </a:schemeClr>
          </a:solidFill>
        </p:spPr>
        <p:txBody>
          <a:bodyPr>
            <a:normAutofit/>
          </a:bodyPr>
          <a:lstStyle/>
          <a:p>
            <a:r>
              <a:rPr lang="pl-PL" dirty="0">
                <a:latin typeface="Helvetica" pitchFamily="2" charset="0"/>
              </a:rPr>
              <a:t>1. ochrona udzielana na wniosek,</a:t>
            </a:r>
          </a:p>
          <a:p>
            <a:r>
              <a:rPr lang="pl-PL" dirty="0">
                <a:latin typeface="Helvetica" pitchFamily="2" charset="0"/>
              </a:rPr>
              <a:t>2. badanie wniosku przez eksperta,</a:t>
            </a:r>
          </a:p>
          <a:p>
            <a:r>
              <a:rPr lang="pl-PL" dirty="0">
                <a:latin typeface="Helvetica" pitchFamily="2" charset="0"/>
              </a:rPr>
              <a:t>3. możliwość zastrzeżenia niektórych rozwiązań jako wzory użytkowe i przemysłowe</a:t>
            </a:r>
          </a:p>
        </p:txBody>
      </p:sp>
      <p:sp>
        <p:nvSpPr>
          <p:cNvPr id="8" name="Symbol zastępczy tekstu 7">
            <a:extLst>
              <a:ext uri="{FF2B5EF4-FFF2-40B4-BE49-F238E27FC236}">
                <a16:creationId xmlns:a16="http://schemas.microsoft.com/office/drawing/2014/main" id="{417FE11C-0479-5642-B7E8-F7C089CD71BF}"/>
              </a:ext>
            </a:extLst>
          </p:cNvPr>
          <p:cNvSpPr>
            <a:spLocks noGrp="1"/>
          </p:cNvSpPr>
          <p:nvPr>
            <p:ph type="body" sz="quarter" idx="3"/>
          </p:nvPr>
        </p:nvSpPr>
        <p:spPr>
          <a:solidFill>
            <a:schemeClr val="accent6"/>
          </a:solidFill>
        </p:spPr>
        <p:txBody>
          <a:bodyPr/>
          <a:lstStyle/>
          <a:p>
            <a:r>
              <a:rPr lang="pl-PL" dirty="0">
                <a:latin typeface="Helvetica" pitchFamily="2" charset="0"/>
              </a:rPr>
              <a:t>różnice</a:t>
            </a:r>
          </a:p>
        </p:txBody>
      </p:sp>
      <p:sp>
        <p:nvSpPr>
          <p:cNvPr id="9" name="Symbol zastępczy zawartości 8">
            <a:extLst>
              <a:ext uri="{FF2B5EF4-FFF2-40B4-BE49-F238E27FC236}">
                <a16:creationId xmlns:a16="http://schemas.microsoft.com/office/drawing/2014/main" id="{41184A9F-99B7-FC4C-93B9-6FC2D8C01D07}"/>
              </a:ext>
            </a:extLst>
          </p:cNvPr>
          <p:cNvSpPr>
            <a:spLocks noGrp="1"/>
          </p:cNvSpPr>
          <p:nvPr>
            <p:ph sz="quarter" idx="4"/>
          </p:nvPr>
        </p:nvSpPr>
        <p:spPr>
          <a:solidFill>
            <a:schemeClr val="accent6">
              <a:lumMod val="20000"/>
              <a:lumOff val="80000"/>
            </a:schemeClr>
          </a:solidFill>
        </p:spPr>
        <p:txBody>
          <a:bodyPr>
            <a:normAutofit/>
          </a:bodyPr>
          <a:lstStyle/>
          <a:p>
            <a:r>
              <a:rPr lang="pl-PL" dirty="0">
                <a:latin typeface="Helvetica" pitchFamily="2" charset="0"/>
              </a:rPr>
              <a:t>1. czas trwania ochrony zastrzeżonego wzoru, </a:t>
            </a:r>
          </a:p>
          <a:p>
            <a:r>
              <a:rPr lang="pl-PL" dirty="0">
                <a:latin typeface="Helvetica" pitchFamily="2" charset="0"/>
              </a:rPr>
              <a:t>2. czas trwania procedury, </a:t>
            </a:r>
          </a:p>
          <a:p>
            <a:r>
              <a:rPr lang="pl-PL" dirty="0">
                <a:latin typeface="Helvetica" pitchFamily="2" charset="0"/>
              </a:rPr>
              <a:t>3. zasięg terytorialny ochrony, </a:t>
            </a:r>
          </a:p>
          <a:p>
            <a:r>
              <a:rPr lang="pl-PL" dirty="0">
                <a:latin typeface="Helvetica" pitchFamily="2" charset="0"/>
              </a:rPr>
              <a:t>4. wysokość opłat, </a:t>
            </a:r>
          </a:p>
        </p:txBody>
      </p:sp>
    </p:spTree>
    <p:extLst>
      <p:ext uri="{BB962C8B-B14F-4D97-AF65-F5344CB8AC3E}">
        <p14:creationId xmlns:p14="http://schemas.microsoft.com/office/powerpoint/2010/main" val="32214396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Pinezki na mapie">
            <a:extLst>
              <a:ext uri="{FF2B5EF4-FFF2-40B4-BE49-F238E27FC236}">
                <a16:creationId xmlns:a16="http://schemas.microsoft.com/office/drawing/2014/main" id="{66A7DF0B-68AC-4556-A0A4-B98B6793CACF}"/>
              </a:ext>
            </a:extLst>
          </p:cNvPr>
          <p:cNvPicPr>
            <a:picLocks noChangeAspect="1"/>
          </p:cNvPicPr>
          <p:nvPr/>
        </p:nvPicPr>
        <p:blipFill rotWithShape="1">
          <a:blip r:embed="rId2">
            <a:alphaModFix amt="35000"/>
          </a:blip>
          <a:srcRect t="9699" b="6032"/>
          <a:stretch/>
        </p:blipFill>
        <p:spPr>
          <a:xfrm>
            <a:off x="20" y="10"/>
            <a:ext cx="12191980" cy="6857990"/>
          </a:xfrm>
          <a:prstGeom prst="rect">
            <a:avLst/>
          </a:prstGeom>
        </p:spPr>
      </p:pic>
      <p:sp>
        <p:nvSpPr>
          <p:cNvPr id="7" name="Tytuł 6">
            <a:extLst>
              <a:ext uri="{FF2B5EF4-FFF2-40B4-BE49-F238E27FC236}">
                <a16:creationId xmlns:a16="http://schemas.microsoft.com/office/drawing/2014/main" id="{CDEBAFF1-D619-6948-A26E-A93BBCC929EC}"/>
              </a:ext>
            </a:extLst>
          </p:cNvPr>
          <p:cNvSpPr>
            <a:spLocks noGrp="1"/>
          </p:cNvSpPr>
          <p:nvPr>
            <p:ph type="ctrTitle"/>
          </p:nvPr>
        </p:nvSpPr>
        <p:spPr>
          <a:xfrm>
            <a:off x="1097280" y="758952"/>
            <a:ext cx="10058400" cy="3566160"/>
          </a:xfrm>
        </p:spPr>
        <p:txBody>
          <a:bodyPr>
            <a:normAutofit/>
          </a:bodyPr>
          <a:lstStyle/>
          <a:p>
            <a:r>
              <a:rPr lang="pl-PL" dirty="0">
                <a:solidFill>
                  <a:srgbClr val="FFFFFF"/>
                </a:solidFill>
              </a:rPr>
              <a:t>Oznaczenia geograficzne</a:t>
            </a:r>
          </a:p>
        </p:txBody>
      </p:sp>
      <p:sp>
        <p:nvSpPr>
          <p:cNvPr id="8" name="Podtytuł 7">
            <a:extLst>
              <a:ext uri="{FF2B5EF4-FFF2-40B4-BE49-F238E27FC236}">
                <a16:creationId xmlns:a16="http://schemas.microsoft.com/office/drawing/2014/main" id="{6591B346-F93A-7143-96B3-3F9A1E6D608A}"/>
              </a:ext>
            </a:extLst>
          </p:cNvPr>
          <p:cNvSpPr>
            <a:spLocks noGrp="1"/>
          </p:cNvSpPr>
          <p:nvPr>
            <p:ph type="subTitle" idx="1"/>
          </p:nvPr>
        </p:nvSpPr>
        <p:spPr>
          <a:xfrm>
            <a:off x="1100051" y="4645152"/>
            <a:ext cx="10058400" cy="1143000"/>
          </a:xfrm>
        </p:spPr>
        <p:txBody>
          <a:bodyPr>
            <a:normAutofit/>
          </a:bodyPr>
          <a:lstStyle/>
          <a:p>
            <a:endParaRPr lang="pl-PL">
              <a:solidFill>
                <a:srgbClr val="FFFFFF"/>
              </a:solidFill>
            </a:endParaRPr>
          </a:p>
        </p:txBody>
      </p:sp>
      <p:cxnSp>
        <p:nvCxnSpPr>
          <p:cNvPr id="16" name="Straight Connector 15">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Tree>
    <p:extLst>
      <p:ext uri="{BB962C8B-B14F-4D97-AF65-F5344CB8AC3E}">
        <p14:creationId xmlns:p14="http://schemas.microsoft.com/office/powerpoint/2010/main" val="30947279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213D09-7A62-B94F-B049-D33D51075B29}"/>
              </a:ext>
            </a:extLst>
          </p:cNvPr>
          <p:cNvSpPr>
            <a:spLocks noGrp="1"/>
          </p:cNvSpPr>
          <p:nvPr>
            <p:ph type="title"/>
          </p:nvPr>
        </p:nvSpPr>
        <p:spPr>
          <a:xfrm>
            <a:off x="565150" y="770890"/>
            <a:ext cx="5018677" cy="1268984"/>
          </a:xfrm>
        </p:spPr>
        <p:txBody>
          <a:bodyPr>
            <a:normAutofit fontScale="90000"/>
          </a:bodyPr>
          <a:lstStyle/>
          <a:p>
            <a:pPr>
              <a:lnSpc>
                <a:spcPct val="90000"/>
              </a:lnSpc>
            </a:pPr>
            <a:r>
              <a:rPr lang="pl-PL"/>
              <a:t>Pojęcie oznaczenia geograficznego</a:t>
            </a:r>
          </a:p>
        </p:txBody>
      </p:sp>
      <p:sp>
        <p:nvSpPr>
          <p:cNvPr id="3" name="Symbol zastępczy zawartości 2">
            <a:extLst>
              <a:ext uri="{FF2B5EF4-FFF2-40B4-BE49-F238E27FC236}">
                <a16:creationId xmlns:a16="http://schemas.microsoft.com/office/drawing/2014/main" id="{5E7C44AD-E5E9-4140-9E39-A53B142F553B}"/>
              </a:ext>
            </a:extLst>
          </p:cNvPr>
          <p:cNvSpPr>
            <a:spLocks noGrp="1"/>
          </p:cNvSpPr>
          <p:nvPr>
            <p:ph idx="1"/>
          </p:nvPr>
        </p:nvSpPr>
        <p:spPr>
          <a:xfrm>
            <a:off x="565149" y="2357518"/>
            <a:ext cx="5807515" cy="4497926"/>
          </a:xfrm>
        </p:spPr>
        <p:txBody>
          <a:bodyPr>
            <a:normAutofit/>
          </a:bodyPr>
          <a:lstStyle/>
          <a:p>
            <a:pPr algn="just"/>
            <a:r>
              <a:rPr lang="pl-PL" b="1" dirty="0"/>
              <a:t>Oznaczenia geograficzne </a:t>
            </a:r>
            <a:r>
              <a:rPr lang="pl-PL" dirty="0"/>
              <a:t>są̨ to oznaczenia słowne odnoszące się̨ bezpośrednio lub pośrednio do nazwy miejsca, miejscowości, regionu lub kraju (teren), które identyfikują̨ towar jako pochodzący z tego terenu, jeżeli określona jakość́, dobra opinia lub inne cechy towaru są̨ przypisywane przede wszystkim pochodzeniu geograficznemu tego towaru </a:t>
            </a:r>
          </a:p>
          <a:p>
            <a:pPr marL="0" indent="0" algn="just">
              <a:buNone/>
            </a:pPr>
            <a:r>
              <a:rPr lang="pl-PL" dirty="0"/>
              <a:t>(art. 174 ust. 1 </a:t>
            </a:r>
            <a:r>
              <a:rPr lang="pl-PL" dirty="0" err="1"/>
              <a:t>p.w.p</a:t>
            </a:r>
            <a:r>
              <a:rPr lang="pl-PL" dirty="0"/>
              <a:t>.) </a:t>
            </a:r>
            <a:endParaRPr lang="pl-PL" sz="2000" dirty="0"/>
          </a:p>
        </p:txBody>
      </p:sp>
      <p:pic>
        <p:nvPicPr>
          <p:cNvPr id="5" name="Obraz 4" descr="Obraz zawierający tekst, wyroby metalowe, sprzęt&#10;&#10;Opis wygenerowany automatycznie">
            <a:extLst>
              <a:ext uri="{FF2B5EF4-FFF2-40B4-BE49-F238E27FC236}">
                <a16:creationId xmlns:a16="http://schemas.microsoft.com/office/drawing/2014/main" id="{BD3A1E8C-2C3E-2641-8B5D-F13151D4E67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a:stretch/>
        </p:blipFill>
        <p:spPr>
          <a:xfrm>
            <a:off x="6230213" y="768334"/>
            <a:ext cx="5318776" cy="5318776"/>
          </a:xfrm>
          <a:custGeom>
            <a:avLst/>
            <a:gdLst/>
            <a:ahLst/>
            <a:cxnLst/>
            <a:rect l="l" t="t" r="r" b="b"/>
            <a:pathLst>
              <a:path w="5768526" h="5768526">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p:spPr>
      </p:pic>
      <p:sp>
        <p:nvSpPr>
          <p:cNvPr id="6" name="pole tekstowe 5">
            <a:extLst>
              <a:ext uri="{FF2B5EF4-FFF2-40B4-BE49-F238E27FC236}">
                <a16:creationId xmlns:a16="http://schemas.microsoft.com/office/drawing/2014/main" id="{46BFBDC8-EBF8-6F48-B17F-FFD588E97EB5}"/>
              </a:ext>
            </a:extLst>
          </p:cNvPr>
          <p:cNvSpPr txBox="1"/>
          <p:nvPr/>
        </p:nvSpPr>
        <p:spPr>
          <a:xfrm>
            <a:off x="9812823" y="6657945"/>
            <a:ext cx="2379177"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de.wikipedia.org/wiki/Herkunftsbezeichnung">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155335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D8C2F0D-7B02-4F83-B2E7-1A7B6DCAADD1}"/>
              </a:ext>
            </a:extLst>
          </p:cNvPr>
          <p:cNvSpPr>
            <a:spLocks noGrp="1"/>
          </p:cNvSpPr>
          <p:nvPr>
            <p:ph type="title"/>
          </p:nvPr>
        </p:nvSpPr>
        <p:spPr>
          <a:xfrm>
            <a:off x="838200" y="557188"/>
            <a:ext cx="10515600" cy="1133499"/>
          </a:xfrm>
        </p:spPr>
        <p:txBody>
          <a:bodyPr>
            <a:normAutofit/>
          </a:bodyPr>
          <a:lstStyle/>
          <a:p>
            <a:pPr algn="ctr"/>
            <a:r>
              <a:rPr lang="pl-PL" sz="3600" dirty="0">
                <a:latin typeface="Helvetica" pitchFamily="2" charset="0"/>
              </a:rPr>
              <a:t>Katalog Dóbr Własności Przemysłowej </a:t>
            </a:r>
            <a:br>
              <a:rPr lang="pl-PL" sz="3600" dirty="0">
                <a:latin typeface="Helvetica" pitchFamily="2" charset="0"/>
              </a:rPr>
            </a:br>
            <a:r>
              <a:rPr lang="pl-PL" sz="3600" dirty="0">
                <a:latin typeface="Helvetica" pitchFamily="2" charset="0"/>
              </a:rPr>
              <a:t>i źródła ochrony</a:t>
            </a:r>
            <a:endParaRPr lang="en-GB" sz="3600" dirty="0">
              <a:latin typeface="Helvetica" pitchFamily="2" charset="0"/>
            </a:endParaRPr>
          </a:p>
        </p:txBody>
      </p:sp>
      <p:sp>
        <p:nvSpPr>
          <p:cNvPr id="4" name="Symbol zastępczy daty 3">
            <a:extLst>
              <a:ext uri="{FF2B5EF4-FFF2-40B4-BE49-F238E27FC236}">
                <a16:creationId xmlns:a16="http://schemas.microsoft.com/office/drawing/2014/main" id="{CE06A76F-D0F8-45F6-9AA6-7E182EC35F8C}"/>
              </a:ext>
            </a:extLst>
          </p:cNvPr>
          <p:cNvSpPr>
            <a:spLocks noGrp="1"/>
          </p:cNvSpPr>
          <p:nvPr>
            <p:ph type="dt" sz="half" idx="10"/>
          </p:nvPr>
        </p:nvSpPr>
        <p:spPr>
          <a:xfrm>
            <a:off x="838200" y="6356350"/>
            <a:ext cx="2743200" cy="365125"/>
          </a:xfrm>
        </p:spPr>
        <p:txBody>
          <a:bodyPr>
            <a:normAutofit/>
          </a:bodyPr>
          <a:lstStyle/>
          <a:p>
            <a:pPr rtl="0">
              <a:spcAft>
                <a:spcPts val="600"/>
              </a:spcAft>
            </a:pPr>
            <a:fld id="{DA37154A-9283-472F-9D32-E032250E224B}" type="datetime1">
              <a:rPr lang="pl-PL" smtClean="0"/>
              <a:pPr rtl="0">
                <a:spcAft>
                  <a:spcPts val="600"/>
                </a:spcAft>
              </a:pPr>
              <a:t>24.04.2024</a:t>
            </a:fld>
            <a:endParaRPr lang="en-US"/>
          </a:p>
        </p:txBody>
      </p:sp>
      <p:graphicFrame>
        <p:nvGraphicFramePr>
          <p:cNvPr id="6" name="Symbol zastępczy zawartości 2">
            <a:extLst>
              <a:ext uri="{FF2B5EF4-FFF2-40B4-BE49-F238E27FC236}">
                <a16:creationId xmlns:a16="http://schemas.microsoft.com/office/drawing/2014/main" id="{F40DF737-D060-4DF7-9A35-3CB5F8DF8ED5}"/>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6388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B5CFBEA-2774-FB43-A7D8-A3928F9FFF0F}"/>
              </a:ext>
            </a:extLst>
          </p:cNvPr>
          <p:cNvSpPr>
            <a:spLocks noGrp="1"/>
          </p:cNvSpPr>
          <p:nvPr>
            <p:ph type="title"/>
          </p:nvPr>
        </p:nvSpPr>
        <p:spPr/>
        <p:txBody>
          <a:bodyPr/>
          <a:lstStyle/>
          <a:p>
            <a:r>
              <a:rPr lang="pl-PL" dirty="0"/>
              <a:t>Elementy pojęcia</a:t>
            </a:r>
          </a:p>
        </p:txBody>
      </p:sp>
      <p:graphicFrame>
        <p:nvGraphicFramePr>
          <p:cNvPr id="4" name="Symbol zastępczy zawartości 3">
            <a:extLst>
              <a:ext uri="{FF2B5EF4-FFF2-40B4-BE49-F238E27FC236}">
                <a16:creationId xmlns:a16="http://schemas.microsoft.com/office/drawing/2014/main" id="{5617856C-6761-4845-89FC-32797D17A7EC}"/>
              </a:ext>
            </a:extLst>
          </p:cNvPr>
          <p:cNvGraphicFramePr>
            <a:graphicFrameLocks noGrp="1"/>
          </p:cNvGraphicFramePr>
          <p:nvPr>
            <p:ph idx="1"/>
          </p:nvPr>
        </p:nvGraphicFramePr>
        <p:xfrm>
          <a:off x="565149" y="2039874"/>
          <a:ext cx="11396192" cy="3520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pole tekstowe 4">
            <a:extLst>
              <a:ext uri="{FF2B5EF4-FFF2-40B4-BE49-F238E27FC236}">
                <a16:creationId xmlns:a16="http://schemas.microsoft.com/office/drawing/2014/main" id="{3BFCA268-0B55-6E44-BEF4-80FC951DDA30}"/>
              </a:ext>
            </a:extLst>
          </p:cNvPr>
          <p:cNvSpPr txBox="1"/>
          <p:nvPr/>
        </p:nvSpPr>
        <p:spPr>
          <a:xfrm>
            <a:off x="9230500" y="2646045"/>
            <a:ext cx="2261284" cy="2308324"/>
          </a:xfrm>
          <a:prstGeom prst="rect">
            <a:avLst/>
          </a:prstGeom>
          <a:noFill/>
        </p:spPr>
        <p:txBody>
          <a:bodyPr wrap="square" rtlCol="0">
            <a:spAutoFit/>
          </a:bodyPr>
          <a:lstStyle/>
          <a:p>
            <a:r>
              <a:rPr lang="pl-PL" dirty="0">
                <a:solidFill>
                  <a:schemeClr val="bg1"/>
                </a:solidFill>
              </a:rPr>
              <a:t>Cechy towaru, takie jak jakość́, dobra opinia, są̨ przypisywane geograficznemu </a:t>
            </a:r>
          </a:p>
          <a:p>
            <a:r>
              <a:rPr lang="pl-PL" dirty="0">
                <a:solidFill>
                  <a:schemeClr val="bg1"/>
                </a:solidFill>
              </a:rPr>
              <a:t>pochodzeniu towaru </a:t>
            </a:r>
          </a:p>
          <a:p>
            <a:endParaRPr lang="pl-PL" dirty="0"/>
          </a:p>
        </p:txBody>
      </p:sp>
    </p:spTree>
    <p:extLst>
      <p:ext uri="{BB962C8B-B14F-4D97-AF65-F5344CB8AC3E}">
        <p14:creationId xmlns:p14="http://schemas.microsoft.com/office/powerpoint/2010/main" val="935150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6">
            <a:extLst>
              <a:ext uri="{FF2B5EF4-FFF2-40B4-BE49-F238E27FC236}">
                <a16:creationId xmlns:a16="http://schemas.microsoft.com/office/drawing/2014/main" id="{90620693-2511-5048-AE85-324D309E4B6F}"/>
              </a:ext>
            </a:extLst>
          </p:cNvPr>
          <p:cNvSpPr>
            <a:spLocks noGrp="1"/>
          </p:cNvSpPr>
          <p:nvPr>
            <p:ph type="title"/>
          </p:nvPr>
        </p:nvSpPr>
        <p:spPr>
          <a:xfrm>
            <a:off x="565150" y="770890"/>
            <a:ext cx="7335835" cy="1268984"/>
          </a:xfrm>
        </p:spPr>
        <p:txBody>
          <a:bodyPr>
            <a:normAutofit/>
          </a:bodyPr>
          <a:lstStyle/>
          <a:p>
            <a:r>
              <a:rPr lang="pl-PL" sz="3700"/>
              <a:t>Rodzaje oznaczeń geograficznych w świetle PWP:</a:t>
            </a:r>
          </a:p>
        </p:txBody>
      </p:sp>
      <p:graphicFrame>
        <p:nvGraphicFramePr>
          <p:cNvPr id="4" name="Diagram 3">
            <a:extLst>
              <a:ext uri="{FF2B5EF4-FFF2-40B4-BE49-F238E27FC236}">
                <a16:creationId xmlns:a16="http://schemas.microsoft.com/office/drawing/2014/main" id="{69827D45-94E0-F846-8EBD-81EC0FF08E55}"/>
              </a:ext>
            </a:extLst>
          </p:cNvPr>
          <p:cNvGraphicFramePr/>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2633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DB6D86-D775-8643-A201-FF160118921D}"/>
              </a:ext>
            </a:extLst>
          </p:cNvPr>
          <p:cNvSpPr>
            <a:spLocks noGrp="1"/>
          </p:cNvSpPr>
          <p:nvPr>
            <p:ph type="title"/>
          </p:nvPr>
        </p:nvSpPr>
        <p:spPr/>
        <p:txBody>
          <a:bodyPr/>
          <a:lstStyle/>
          <a:p>
            <a:r>
              <a:rPr lang="pl-PL" dirty="0"/>
              <a:t>Procedura rejestracji</a:t>
            </a:r>
          </a:p>
        </p:txBody>
      </p:sp>
      <p:pic>
        <p:nvPicPr>
          <p:cNvPr id="6" name="Obraz 5" descr="Obraz zawierający kubek, filiżanka do kawy, porcelana&#10;&#10;Opis wygenerowany automatycznie">
            <a:extLst>
              <a:ext uri="{FF2B5EF4-FFF2-40B4-BE49-F238E27FC236}">
                <a16:creationId xmlns:a16="http://schemas.microsoft.com/office/drawing/2014/main" id="{53AF0938-841A-774E-BAFA-0E43DB5761ED}"/>
              </a:ext>
            </a:extLst>
          </p:cNvPr>
          <p:cNvPicPr>
            <a:picLocks noChangeAspect="1"/>
          </p:cNvPicPr>
          <p:nvPr/>
        </p:nvPicPr>
        <p:blipFill>
          <a:blip r:embed="rId2">
            <a:alphaModFix amt="52000"/>
          </a:blip>
          <a:stretch>
            <a:fillRect/>
          </a:stretch>
        </p:blipFill>
        <p:spPr>
          <a:xfrm>
            <a:off x="593125" y="5193087"/>
            <a:ext cx="1334150" cy="1334150"/>
          </a:xfrm>
          <a:prstGeom prst="rect">
            <a:avLst/>
          </a:prstGeom>
          <a:noFill/>
          <a:effectLst>
            <a:softEdge rad="97396"/>
          </a:effectLst>
        </p:spPr>
      </p:pic>
      <p:sp>
        <p:nvSpPr>
          <p:cNvPr id="3" name="Symbol zastępczy zawartości 2">
            <a:extLst>
              <a:ext uri="{FF2B5EF4-FFF2-40B4-BE49-F238E27FC236}">
                <a16:creationId xmlns:a16="http://schemas.microsoft.com/office/drawing/2014/main" id="{3B050E26-FD21-AD45-BCBA-13DE14AAB9BB}"/>
              </a:ext>
            </a:extLst>
          </p:cNvPr>
          <p:cNvSpPr>
            <a:spLocks noGrp="1"/>
          </p:cNvSpPr>
          <p:nvPr>
            <p:ph sz="half" idx="1"/>
          </p:nvPr>
        </p:nvSpPr>
        <p:spPr>
          <a:xfrm>
            <a:off x="562851" y="1772529"/>
            <a:ext cx="3629322" cy="4417256"/>
          </a:xfrm>
        </p:spPr>
        <p:txBody>
          <a:bodyPr>
            <a:normAutofit fontScale="85000" lnSpcReduction="20000"/>
          </a:bodyPr>
          <a:lstStyle/>
          <a:p>
            <a:r>
              <a:rPr lang="pl-PL" dirty="0"/>
              <a:t>Na podstawie ustawy Prawo własności przemysłowej,</a:t>
            </a:r>
          </a:p>
          <a:p>
            <a:r>
              <a:rPr lang="pl-PL" dirty="0"/>
              <a:t>Art. 176 – 183 </a:t>
            </a:r>
            <a:r>
              <a:rPr lang="pl-PL" dirty="0" err="1"/>
              <a:t>p.w.p</a:t>
            </a:r>
            <a:r>
              <a:rPr lang="pl-PL" dirty="0"/>
              <a:t>.</a:t>
            </a:r>
          </a:p>
          <a:p>
            <a:r>
              <a:rPr lang="pl-PL" dirty="0"/>
              <a:t>Urząd Patentowy RP</a:t>
            </a:r>
          </a:p>
          <a:p>
            <a:r>
              <a:rPr lang="pl-PL" b="1" dirty="0"/>
              <a:t>procedura rejestracyjną na oznaczenia geograficzne, które służą̨ do oznaczania produktów przemysłowych (np. koronka z Koniakowa, Porcelana z Ćmielowa) </a:t>
            </a:r>
            <a:endParaRPr lang="pl-PL" dirty="0"/>
          </a:p>
          <a:p>
            <a:endParaRPr lang="pl-PL" dirty="0"/>
          </a:p>
        </p:txBody>
      </p:sp>
      <p:sp>
        <p:nvSpPr>
          <p:cNvPr id="4" name="Symbol zastępczy zawartości 3">
            <a:extLst>
              <a:ext uri="{FF2B5EF4-FFF2-40B4-BE49-F238E27FC236}">
                <a16:creationId xmlns:a16="http://schemas.microsoft.com/office/drawing/2014/main" id="{51D2A2E6-1B00-234E-9B59-F796F17D0FDE}"/>
              </a:ext>
            </a:extLst>
          </p:cNvPr>
          <p:cNvSpPr>
            <a:spLocks noGrp="1"/>
          </p:cNvSpPr>
          <p:nvPr>
            <p:ph sz="half" idx="2"/>
          </p:nvPr>
        </p:nvSpPr>
        <p:spPr>
          <a:xfrm>
            <a:off x="4867423" y="1772529"/>
            <a:ext cx="6761728" cy="4009293"/>
          </a:xfrm>
        </p:spPr>
        <p:txBody>
          <a:bodyPr>
            <a:normAutofit fontScale="85000" lnSpcReduction="20000"/>
          </a:bodyPr>
          <a:lstStyle/>
          <a:p>
            <a:r>
              <a:rPr lang="pl-PL" dirty="0"/>
              <a:t>Na podstawie rozporządzenia 1151/2012 w sprawie systemów jakości produktów rolnych i środków spożywczych </a:t>
            </a:r>
          </a:p>
          <a:p>
            <a:r>
              <a:rPr lang="pl-PL" dirty="0"/>
              <a:t>Tzw. rejestracja unijna:</a:t>
            </a:r>
          </a:p>
          <a:p>
            <a:pPr marL="457200" indent="-457200">
              <a:buFont typeface="Arial" panose="020B0604020202020204" pitchFamily="34" charset="0"/>
              <a:buAutoNum type="arabicPeriod"/>
            </a:pPr>
            <a:r>
              <a:rPr lang="pl-PL" dirty="0"/>
              <a:t>Etap krajowy – </a:t>
            </a:r>
            <a:r>
              <a:rPr lang="pl-PL" b="1" dirty="0"/>
              <a:t>Minister ds. Rolnictwa i Rozwoju Wsi – ustawa z 17.12.2004 r. o rejestracji i ochronie nazw i oznaczeń produktów rolnych i środków spożywczych oraz o produktach tradycyjnych.</a:t>
            </a:r>
            <a:endParaRPr lang="pl-PL" dirty="0"/>
          </a:p>
          <a:p>
            <a:pPr marL="457200" indent="-457200">
              <a:buAutoNum type="arabicPeriod"/>
            </a:pPr>
            <a:r>
              <a:rPr lang="pl-PL" dirty="0"/>
              <a:t>Etap unijny – Komisja Europejska</a:t>
            </a:r>
          </a:p>
          <a:p>
            <a:r>
              <a:rPr lang="pl-PL" dirty="0"/>
              <a:t>odnosi się̨ do produktów rolno‐spożywczych </a:t>
            </a:r>
          </a:p>
          <a:p>
            <a:r>
              <a:rPr lang="pl-PL" dirty="0"/>
              <a:t>Odrębne regulacje dla napojów spirytusowych, win, win aromatyzowanych i wód mineralnych i źródlanych</a:t>
            </a:r>
          </a:p>
        </p:txBody>
      </p:sp>
      <p:pic>
        <p:nvPicPr>
          <p:cNvPr id="8" name="Obraz 7" descr="Obraz zawierający żywność, chleb&#10;&#10;Opis wygenerowany automatycznie">
            <a:extLst>
              <a:ext uri="{FF2B5EF4-FFF2-40B4-BE49-F238E27FC236}">
                <a16:creationId xmlns:a16="http://schemas.microsoft.com/office/drawing/2014/main" id="{C7139991-F1D3-A643-A9EB-34E3C43F9C37}"/>
              </a:ext>
            </a:extLst>
          </p:cNvPr>
          <p:cNvPicPr>
            <a:picLocks noChangeAspect="1"/>
          </p:cNvPicPr>
          <p:nvPr/>
        </p:nvPicPr>
        <p:blipFill>
          <a:blip r:embed="rId3">
            <a:alphaModFix amt="34000"/>
          </a:blip>
          <a:stretch>
            <a:fillRect/>
          </a:stretch>
        </p:blipFill>
        <p:spPr>
          <a:xfrm>
            <a:off x="9589823" y="453479"/>
            <a:ext cx="2332448" cy="1749336"/>
          </a:xfrm>
          <a:prstGeom prst="rect">
            <a:avLst/>
          </a:prstGeom>
        </p:spPr>
      </p:pic>
    </p:spTree>
    <p:extLst>
      <p:ext uri="{BB962C8B-B14F-4D97-AF65-F5344CB8AC3E}">
        <p14:creationId xmlns:p14="http://schemas.microsoft.com/office/powerpoint/2010/main" val="3082247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4144B7E4-D4F0-EC40-603F-3C41A70B8BAF}"/>
              </a:ext>
            </a:extLst>
          </p:cNvPr>
          <p:cNvSpPr>
            <a:spLocks noGrp="1"/>
          </p:cNvSpPr>
          <p:nvPr>
            <p:ph type="title"/>
          </p:nvPr>
        </p:nvSpPr>
        <p:spPr/>
        <p:txBody>
          <a:bodyPr>
            <a:normAutofit/>
          </a:bodyPr>
          <a:lstStyle/>
          <a:p>
            <a:r>
              <a:rPr lang="pl-PL" dirty="0"/>
              <a:t>Procedura unijna – kategorie nazw objętych ochroną </a:t>
            </a:r>
          </a:p>
        </p:txBody>
      </p:sp>
      <p:graphicFrame>
        <p:nvGraphicFramePr>
          <p:cNvPr id="7" name="Symbol zastępczy zawartości 6">
            <a:extLst>
              <a:ext uri="{FF2B5EF4-FFF2-40B4-BE49-F238E27FC236}">
                <a16:creationId xmlns:a16="http://schemas.microsoft.com/office/drawing/2014/main" id="{02417171-CC38-B41D-BF76-6BC65A541B31}"/>
              </a:ext>
            </a:extLst>
          </p:cNvPr>
          <p:cNvGraphicFramePr>
            <a:graphicFrameLocks noGrp="1"/>
          </p:cNvGraphicFramePr>
          <p:nvPr>
            <p:ph idx="1"/>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pole tekstowe 7">
            <a:extLst>
              <a:ext uri="{FF2B5EF4-FFF2-40B4-BE49-F238E27FC236}">
                <a16:creationId xmlns:a16="http://schemas.microsoft.com/office/drawing/2014/main" id="{D33DB8BD-67D6-522E-B982-F2A418045737}"/>
              </a:ext>
            </a:extLst>
          </p:cNvPr>
          <p:cNvSpPr txBox="1"/>
          <p:nvPr/>
        </p:nvSpPr>
        <p:spPr>
          <a:xfrm>
            <a:off x="565150" y="5345723"/>
            <a:ext cx="7335835" cy="646331"/>
          </a:xfrm>
          <a:prstGeom prst="rect">
            <a:avLst/>
          </a:prstGeom>
          <a:noFill/>
        </p:spPr>
        <p:txBody>
          <a:bodyPr wrap="square" rtlCol="0">
            <a:spAutoFit/>
          </a:bodyPr>
          <a:lstStyle/>
          <a:p>
            <a:r>
              <a:rPr lang="pl-PL" b="1" u="sng" dirty="0"/>
              <a:t>Kryterium podziału: </a:t>
            </a:r>
            <a:r>
              <a:rPr lang="pl-PL" dirty="0"/>
              <a:t>stopnień powiązania ze specyficznym obszarem geograficznym, którego nazwę noszą.</a:t>
            </a:r>
          </a:p>
        </p:txBody>
      </p:sp>
    </p:spTree>
    <p:extLst>
      <p:ext uri="{BB962C8B-B14F-4D97-AF65-F5344CB8AC3E}">
        <p14:creationId xmlns:p14="http://schemas.microsoft.com/office/powerpoint/2010/main" val="3712949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A0A371A-34F2-C551-1C33-386C88A2DB11}"/>
              </a:ext>
            </a:extLst>
          </p:cNvPr>
          <p:cNvSpPr>
            <a:spLocks noGrp="1"/>
          </p:cNvSpPr>
          <p:nvPr>
            <p:ph type="title"/>
          </p:nvPr>
        </p:nvSpPr>
        <p:spPr>
          <a:xfrm>
            <a:off x="7493280" y="770890"/>
            <a:ext cx="4133560" cy="1268984"/>
          </a:xfrm>
        </p:spPr>
        <p:txBody>
          <a:bodyPr>
            <a:normAutofit/>
          </a:bodyPr>
          <a:lstStyle/>
          <a:p>
            <a:pPr>
              <a:lnSpc>
                <a:spcPct val="90000"/>
              </a:lnSpc>
            </a:pPr>
            <a:r>
              <a:rPr lang="pl-PL" sz="3400"/>
              <a:t>Chroniona nazwa pochodzenia</a:t>
            </a:r>
          </a:p>
        </p:txBody>
      </p:sp>
      <p:sp>
        <p:nvSpPr>
          <p:cNvPr id="9" name="Content Placeholder 8">
            <a:extLst>
              <a:ext uri="{FF2B5EF4-FFF2-40B4-BE49-F238E27FC236}">
                <a16:creationId xmlns:a16="http://schemas.microsoft.com/office/drawing/2014/main" id="{BD5E959B-B679-61BF-EA29-BD5C040C0F1C}"/>
              </a:ext>
            </a:extLst>
          </p:cNvPr>
          <p:cNvSpPr>
            <a:spLocks noGrp="1"/>
          </p:cNvSpPr>
          <p:nvPr>
            <p:ph idx="1"/>
          </p:nvPr>
        </p:nvSpPr>
        <p:spPr>
          <a:xfrm>
            <a:off x="7118252" y="2160015"/>
            <a:ext cx="4508588" cy="3927093"/>
          </a:xfrm>
        </p:spPr>
        <p:txBody>
          <a:bodyPr>
            <a:normAutofit fontScale="77500" lnSpcReduction="20000"/>
          </a:bodyPr>
          <a:lstStyle/>
          <a:p>
            <a:pPr marL="0" indent="0">
              <a:buNone/>
            </a:pPr>
            <a:r>
              <a:rPr lang="pl-PL" b="1" dirty="0" err="1"/>
              <a:t>Protected</a:t>
            </a:r>
            <a:r>
              <a:rPr lang="pl-PL" b="1" dirty="0"/>
              <a:t> </a:t>
            </a:r>
            <a:r>
              <a:rPr lang="pl-PL" b="1" dirty="0" err="1"/>
              <a:t>Designation</a:t>
            </a:r>
            <a:r>
              <a:rPr lang="pl-PL" b="1" dirty="0"/>
              <a:t> of </a:t>
            </a:r>
            <a:r>
              <a:rPr lang="pl-PL" b="1" dirty="0" err="1"/>
              <a:t>Origin</a:t>
            </a:r>
            <a:r>
              <a:rPr lang="pl-PL" b="1" dirty="0"/>
              <a:t> </a:t>
            </a:r>
            <a:r>
              <a:rPr lang="pl-PL" dirty="0"/>
              <a:t>– PDO to nazwa, którą określa się produkt: </a:t>
            </a:r>
          </a:p>
          <a:p>
            <a:r>
              <a:rPr lang="pl-PL" dirty="0"/>
              <a:t>pochodzący z określonego miejsca, regionu lub, w wyjątkowych przypadkach, kraju,</a:t>
            </a:r>
          </a:p>
          <a:p>
            <a:r>
              <a:rPr lang="pl-PL" dirty="0"/>
              <a:t>którego jakość lub cechy charakterystyczne są w istotnej lub wyłącznej mierze zasługą szczególnego środowiska geograficznego, na które składają się czynniki naturalne i ludzkie; oraz </a:t>
            </a:r>
          </a:p>
          <a:p>
            <a:r>
              <a:rPr lang="pl-PL" dirty="0"/>
              <a:t>którego </a:t>
            </a:r>
            <a:r>
              <a:rPr lang="pl-PL" b="1" u="sng" dirty="0"/>
              <a:t>wszystkie etapy produk</a:t>
            </a:r>
            <a:r>
              <a:rPr lang="pl-PL" b="1" dirty="0"/>
              <a:t>cji </a:t>
            </a:r>
            <a:r>
              <a:rPr lang="pl-PL" dirty="0"/>
              <a:t>odbywają się na określonym obszarze geograficznym.</a:t>
            </a:r>
          </a:p>
          <a:p>
            <a:endParaRPr lang="en-US" dirty="0"/>
          </a:p>
        </p:txBody>
      </p:sp>
      <p:pic>
        <p:nvPicPr>
          <p:cNvPr id="5" name="Symbol zastępczy zawartości 4" descr="Obraz zawierający symbol, godło, logo, odznaka&#10;&#10;Opis wygenerowany automatycznie">
            <a:extLst>
              <a:ext uri="{FF2B5EF4-FFF2-40B4-BE49-F238E27FC236}">
                <a16:creationId xmlns:a16="http://schemas.microsoft.com/office/drawing/2014/main" id="{041A114E-334E-69F8-D618-AC1181D4BA08}"/>
              </a:ext>
            </a:extLst>
          </p:cNvPr>
          <p:cNvPicPr>
            <a:picLocks noChangeAspect="1"/>
          </p:cNvPicPr>
          <p:nvPr/>
        </p:nvPicPr>
        <p:blipFill rotWithShape="1">
          <a:blip r:embed="rId2"/>
          <a:srcRect l="9519" r="5129"/>
          <a:stretch/>
        </p:blipFill>
        <p:spPr>
          <a:xfrm>
            <a:off x="20" y="1"/>
            <a:ext cx="6927143" cy="6857999"/>
          </a:xfrm>
          <a:prstGeom prst="rect">
            <a:avLst/>
          </a:prstGeom>
        </p:spPr>
      </p:pic>
    </p:spTree>
    <p:extLst>
      <p:ext uri="{BB962C8B-B14F-4D97-AF65-F5344CB8AC3E}">
        <p14:creationId xmlns:p14="http://schemas.microsoft.com/office/powerpoint/2010/main" val="265255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3F5E5F3-C465-1A04-6F7B-FEBB58AD7C0B}"/>
              </a:ext>
            </a:extLst>
          </p:cNvPr>
          <p:cNvSpPr>
            <a:spLocks noGrp="1"/>
          </p:cNvSpPr>
          <p:nvPr>
            <p:ph type="title"/>
          </p:nvPr>
        </p:nvSpPr>
        <p:spPr>
          <a:xfrm>
            <a:off x="7493280" y="770890"/>
            <a:ext cx="4133560" cy="1268984"/>
          </a:xfrm>
        </p:spPr>
        <p:txBody>
          <a:bodyPr>
            <a:normAutofit/>
          </a:bodyPr>
          <a:lstStyle/>
          <a:p>
            <a:pPr>
              <a:lnSpc>
                <a:spcPct val="90000"/>
              </a:lnSpc>
            </a:pPr>
            <a:r>
              <a:rPr lang="pl-PL" sz="2800"/>
              <a:t>Chronione oznaczenie geograficzne</a:t>
            </a:r>
          </a:p>
        </p:txBody>
      </p:sp>
      <p:sp>
        <p:nvSpPr>
          <p:cNvPr id="9" name="Content Placeholder 8">
            <a:extLst>
              <a:ext uri="{FF2B5EF4-FFF2-40B4-BE49-F238E27FC236}">
                <a16:creationId xmlns:a16="http://schemas.microsoft.com/office/drawing/2014/main" id="{C8B262D5-2E17-106C-9E64-3D371AB10FDD}"/>
              </a:ext>
            </a:extLst>
          </p:cNvPr>
          <p:cNvSpPr>
            <a:spLocks noGrp="1"/>
          </p:cNvSpPr>
          <p:nvPr>
            <p:ph idx="1"/>
          </p:nvPr>
        </p:nvSpPr>
        <p:spPr>
          <a:xfrm>
            <a:off x="7493280" y="2160016"/>
            <a:ext cx="4133560" cy="3601212"/>
          </a:xfrm>
        </p:spPr>
        <p:txBody>
          <a:bodyPr>
            <a:normAutofit fontScale="85000" lnSpcReduction="20000"/>
          </a:bodyPr>
          <a:lstStyle/>
          <a:p>
            <a:pPr marL="0" indent="0" algn="just">
              <a:buNone/>
            </a:pPr>
            <a:r>
              <a:rPr lang="pl-PL" sz="1800" b="1" i="0" u="none" strike="noStrike" dirty="0" err="1">
                <a:solidFill>
                  <a:srgbClr val="4A4A4A"/>
                </a:solidFill>
                <a:effectLst/>
                <a:latin typeface="Arial" panose="020B0604020202020204" pitchFamily="34" charset="0"/>
              </a:rPr>
              <a:t>Protected</a:t>
            </a:r>
            <a:r>
              <a:rPr lang="pl-PL" sz="1800" b="1" i="0" u="none" strike="noStrike" dirty="0">
                <a:solidFill>
                  <a:srgbClr val="4A4A4A"/>
                </a:solidFill>
                <a:effectLst/>
                <a:latin typeface="Arial" panose="020B0604020202020204" pitchFamily="34" charset="0"/>
              </a:rPr>
              <a:t> </a:t>
            </a:r>
            <a:r>
              <a:rPr lang="pl-PL" sz="1800" b="1" i="0" u="none" strike="noStrike" dirty="0" err="1">
                <a:solidFill>
                  <a:srgbClr val="4A4A4A"/>
                </a:solidFill>
                <a:effectLst/>
                <a:latin typeface="Arial" panose="020B0604020202020204" pitchFamily="34" charset="0"/>
              </a:rPr>
              <a:t>Geographical</a:t>
            </a:r>
            <a:r>
              <a:rPr lang="pl-PL" sz="1800" b="1" i="0" u="none" strike="noStrike" dirty="0">
                <a:solidFill>
                  <a:srgbClr val="4A4A4A"/>
                </a:solidFill>
                <a:effectLst/>
                <a:latin typeface="Arial" panose="020B0604020202020204" pitchFamily="34" charset="0"/>
              </a:rPr>
              <a:t> </a:t>
            </a:r>
            <a:r>
              <a:rPr lang="pl-PL" sz="1800" b="1" i="0" u="none" strike="noStrike" dirty="0" err="1">
                <a:solidFill>
                  <a:srgbClr val="4A4A4A"/>
                </a:solidFill>
                <a:effectLst/>
                <a:latin typeface="Arial" panose="020B0604020202020204" pitchFamily="34" charset="0"/>
              </a:rPr>
              <a:t>Indications</a:t>
            </a:r>
            <a:r>
              <a:rPr lang="pl-PL" sz="1800" b="1" i="0" u="none" strike="noStrike" dirty="0">
                <a:solidFill>
                  <a:srgbClr val="4A4A4A"/>
                </a:solidFill>
                <a:effectLst/>
                <a:latin typeface="Arial" panose="020B0604020202020204" pitchFamily="34" charset="0"/>
              </a:rPr>
              <a:t> </a:t>
            </a:r>
            <a:r>
              <a:rPr lang="pl-PL" sz="1800" b="0" i="0" u="none" strike="noStrike" dirty="0">
                <a:solidFill>
                  <a:srgbClr val="4A4A4A"/>
                </a:solidFill>
                <a:effectLst/>
                <a:latin typeface="Arial" panose="020B0604020202020204" pitchFamily="34" charset="0"/>
              </a:rPr>
              <a:t>– PGI oznacza nazwę regionu, określonego miejsca lub w wyjątkowych przypadkach kraju, która służy do oznaczenia produktu rolnego lub środka spożywczego:</a:t>
            </a:r>
            <a:endParaRPr lang="pl-PL" b="0" i="0" u="none" strike="noStrike" dirty="0">
              <a:solidFill>
                <a:srgbClr val="4A4A4A"/>
              </a:solidFill>
              <a:effectLst/>
              <a:latin typeface="Lato" panose="020F0502020204030203" pitchFamily="34" charset="0"/>
            </a:endParaRPr>
          </a:p>
          <a:p>
            <a:pPr algn="just"/>
            <a:r>
              <a:rPr lang="pl-PL" sz="1800" b="0" i="0" u="none" strike="noStrike" dirty="0">
                <a:solidFill>
                  <a:srgbClr val="4A4A4A"/>
                </a:solidFill>
                <a:effectLst/>
                <a:latin typeface="Arial" panose="020B0604020202020204" pitchFamily="34" charset="0"/>
              </a:rPr>
              <a:t>pochodzącego z określonego miejsca, regionu lub kraju;</a:t>
            </a:r>
            <a:endParaRPr lang="pl-PL" b="0" i="0" u="none" strike="noStrike" dirty="0">
              <a:solidFill>
                <a:srgbClr val="4A4A4A"/>
              </a:solidFill>
              <a:effectLst/>
              <a:latin typeface="Lato" panose="020F0502020204030203" pitchFamily="34" charset="0"/>
            </a:endParaRPr>
          </a:p>
          <a:p>
            <a:pPr algn="just"/>
            <a:r>
              <a:rPr lang="pl-PL" sz="1800" b="0" i="0" u="none" strike="noStrike" dirty="0">
                <a:solidFill>
                  <a:srgbClr val="4A4A4A"/>
                </a:solidFill>
                <a:effectLst/>
                <a:latin typeface="Arial" panose="020B0604020202020204" pitchFamily="34" charset="0"/>
              </a:rPr>
              <a:t>którego określona jakość, renoma lub inna cecha charakterystyczna w głównej mierze wynika z tego pochodzenia geograficznego; oraz</a:t>
            </a:r>
            <a:endParaRPr lang="pl-PL" b="0" i="0" u="none" strike="noStrike" dirty="0">
              <a:solidFill>
                <a:srgbClr val="4A4A4A"/>
              </a:solidFill>
              <a:effectLst/>
              <a:latin typeface="Lato" panose="020F0502020204030203" pitchFamily="34" charset="0"/>
            </a:endParaRPr>
          </a:p>
          <a:p>
            <a:pPr algn="just"/>
            <a:r>
              <a:rPr lang="pl-PL" sz="1800" b="0" i="0" u="none" strike="noStrike" dirty="0">
                <a:solidFill>
                  <a:srgbClr val="4A4A4A"/>
                </a:solidFill>
                <a:effectLst/>
                <a:latin typeface="Arial" panose="020B0604020202020204" pitchFamily="34" charset="0"/>
              </a:rPr>
              <a:t>którego </a:t>
            </a:r>
            <a:r>
              <a:rPr lang="pl-PL" sz="1800" b="1" i="0" u="sng" strike="noStrike" dirty="0">
                <a:solidFill>
                  <a:srgbClr val="4A4A4A"/>
                </a:solidFill>
                <a:effectLst/>
                <a:latin typeface="Arial" panose="020B0604020202020204" pitchFamily="34" charset="0"/>
              </a:rPr>
              <a:t>przynajmniej jeden etap produkcji</a:t>
            </a:r>
            <a:r>
              <a:rPr lang="pl-PL" sz="1800" b="0" i="0" u="none" strike="noStrike" dirty="0">
                <a:solidFill>
                  <a:srgbClr val="4A4A4A"/>
                </a:solidFill>
                <a:effectLst/>
                <a:latin typeface="Arial" panose="020B0604020202020204" pitchFamily="34" charset="0"/>
              </a:rPr>
              <a:t> odbywa się na tym określonym obszarze geograficznym.</a:t>
            </a:r>
            <a:endParaRPr lang="pl-PL" b="0" i="0" u="none" strike="noStrike" dirty="0">
              <a:solidFill>
                <a:srgbClr val="4A4A4A"/>
              </a:solidFill>
              <a:effectLst/>
              <a:latin typeface="Lato" panose="020F0502020204030203" pitchFamily="34" charset="0"/>
            </a:endParaRPr>
          </a:p>
          <a:p>
            <a:pPr marL="0" indent="0">
              <a:buNone/>
            </a:pPr>
            <a:endParaRPr lang="en-US" dirty="0"/>
          </a:p>
        </p:txBody>
      </p:sp>
      <p:pic>
        <p:nvPicPr>
          <p:cNvPr id="5" name="Symbol zastępczy zawartości 4" descr="Obraz zawierający symbol, godło, logo, odznaka&#10;&#10;Opis wygenerowany automatycznie">
            <a:extLst>
              <a:ext uri="{FF2B5EF4-FFF2-40B4-BE49-F238E27FC236}">
                <a16:creationId xmlns:a16="http://schemas.microsoft.com/office/drawing/2014/main" id="{7D36DE88-108B-C87B-1C31-5B6D00755400}"/>
              </a:ext>
            </a:extLst>
          </p:cNvPr>
          <p:cNvPicPr>
            <a:picLocks noChangeAspect="1"/>
          </p:cNvPicPr>
          <p:nvPr/>
        </p:nvPicPr>
        <p:blipFill rotWithShape="1">
          <a:blip r:embed="rId2"/>
          <a:srcRect l="14236" r="2939" b="2"/>
          <a:stretch/>
        </p:blipFill>
        <p:spPr>
          <a:xfrm>
            <a:off x="20" y="1"/>
            <a:ext cx="6927143" cy="6857999"/>
          </a:xfrm>
          <a:prstGeom prst="rect">
            <a:avLst/>
          </a:prstGeom>
        </p:spPr>
      </p:pic>
    </p:spTree>
    <p:extLst>
      <p:ext uri="{BB962C8B-B14F-4D97-AF65-F5344CB8AC3E}">
        <p14:creationId xmlns:p14="http://schemas.microsoft.com/office/powerpoint/2010/main" val="49341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694212C-D0CC-86A6-E474-0680FCC10F89}"/>
              </a:ext>
            </a:extLst>
          </p:cNvPr>
          <p:cNvSpPr>
            <a:spLocks noGrp="1"/>
          </p:cNvSpPr>
          <p:nvPr>
            <p:ph type="title"/>
          </p:nvPr>
        </p:nvSpPr>
        <p:spPr>
          <a:xfrm>
            <a:off x="565150" y="770890"/>
            <a:ext cx="6400999" cy="1268984"/>
          </a:xfrm>
        </p:spPr>
        <p:txBody>
          <a:bodyPr>
            <a:normAutofit/>
          </a:bodyPr>
          <a:lstStyle/>
          <a:p>
            <a:pPr>
              <a:lnSpc>
                <a:spcPct val="90000"/>
              </a:lnSpc>
            </a:pPr>
            <a:r>
              <a:rPr lang="pl-PL" sz="1600"/>
              <a:t>Według Rozporządzenia Parlamentu Europejskiego i Rady (UE) nr 1151/2012  Chronione Nazwy Pochodzenia i Chronione Oznaczenia Geograficzne mogą być zarejestrowane na następujące produkty rolne i środki spożywcze:</a:t>
            </a:r>
            <a:br>
              <a:rPr lang="pl-PL" sz="1600"/>
            </a:br>
            <a:endParaRPr lang="pl-PL" sz="1600"/>
          </a:p>
        </p:txBody>
      </p:sp>
      <p:sp>
        <p:nvSpPr>
          <p:cNvPr id="3" name="Symbol zastępczy zawartości 2">
            <a:extLst>
              <a:ext uri="{FF2B5EF4-FFF2-40B4-BE49-F238E27FC236}">
                <a16:creationId xmlns:a16="http://schemas.microsoft.com/office/drawing/2014/main" id="{CE72EE9D-D6BC-CC34-3D25-641964D22713}"/>
              </a:ext>
            </a:extLst>
          </p:cNvPr>
          <p:cNvSpPr>
            <a:spLocks noGrp="1"/>
          </p:cNvSpPr>
          <p:nvPr>
            <p:ph idx="1"/>
          </p:nvPr>
        </p:nvSpPr>
        <p:spPr>
          <a:xfrm>
            <a:off x="565150" y="2160016"/>
            <a:ext cx="6400999" cy="3601212"/>
          </a:xfrm>
        </p:spPr>
        <p:txBody>
          <a:bodyPr>
            <a:normAutofit lnSpcReduction="10000"/>
          </a:bodyPr>
          <a:lstStyle/>
          <a:p>
            <a:pPr marL="0" indent="0">
              <a:lnSpc>
                <a:spcPct val="90000"/>
              </a:lnSpc>
              <a:buNone/>
            </a:pPr>
            <a:r>
              <a:rPr lang="pl-PL" sz="1700"/>
              <a:t>- piwo,</a:t>
            </a:r>
            <a:br>
              <a:rPr lang="pl-PL" sz="1700"/>
            </a:br>
            <a:r>
              <a:rPr lang="pl-PL" sz="1700"/>
              <a:t>- czekolada i produkty pochodne,</a:t>
            </a:r>
            <a:br>
              <a:rPr lang="pl-PL" sz="1700"/>
            </a:br>
            <a:r>
              <a:rPr lang="pl-PL" sz="1700"/>
              <a:t>- chleb, ciasto, ciastka, wyroby cukiernicze, herbatniki i inne wyroby piekarnicze,</a:t>
            </a:r>
            <a:br>
              <a:rPr lang="pl-PL" sz="1700"/>
            </a:br>
            <a:r>
              <a:rPr lang="pl-PL" sz="1700"/>
              <a:t>- napoje z ekstraktów roślinnych,</a:t>
            </a:r>
            <a:br>
              <a:rPr lang="pl-PL" sz="1700"/>
            </a:br>
            <a:r>
              <a:rPr lang="pl-PL" sz="1700"/>
              <a:t>- makarony,</a:t>
            </a:r>
            <a:br>
              <a:rPr lang="pl-PL" sz="1700"/>
            </a:br>
            <a:r>
              <a:rPr lang="pl-PL" sz="1700"/>
              <a:t>- sól,</a:t>
            </a:r>
            <a:br>
              <a:rPr lang="pl-PL" sz="1700"/>
            </a:br>
            <a:r>
              <a:rPr lang="pl-PL" sz="1700"/>
              <a:t>- naturalne gumy i żywice,</a:t>
            </a:r>
            <a:br>
              <a:rPr lang="pl-PL" sz="1700"/>
            </a:br>
            <a:r>
              <a:rPr lang="pl-PL" sz="1700"/>
              <a:t>- pasta musztardowa,</a:t>
            </a:r>
            <a:br>
              <a:rPr lang="pl-PL" sz="1700"/>
            </a:br>
            <a:r>
              <a:rPr lang="pl-PL" sz="1700"/>
              <a:t>- siano,</a:t>
            </a:r>
            <a:br>
              <a:rPr lang="pl-PL" sz="1700"/>
            </a:br>
            <a:r>
              <a:rPr lang="pl-PL" sz="1700"/>
              <a:t>- olejki eteryczne,</a:t>
            </a:r>
            <a:br>
              <a:rPr lang="pl-PL" sz="1700"/>
            </a:br>
            <a:r>
              <a:rPr lang="pl-PL" sz="1700"/>
              <a:t>- korek,</a:t>
            </a:r>
            <a:br>
              <a:rPr lang="pl-PL" sz="1700"/>
            </a:br>
            <a:r>
              <a:rPr lang="pl-PL" sz="1700"/>
              <a:t>- koszenila,</a:t>
            </a:r>
            <a:br>
              <a:rPr lang="pl-PL" sz="1700"/>
            </a:br>
            <a:r>
              <a:rPr lang="pl-PL" sz="1700"/>
              <a:t>- kwiaty i rośliny ozdobne,</a:t>
            </a:r>
            <a:br>
              <a:rPr lang="pl-PL" sz="1700"/>
            </a:br>
            <a:r>
              <a:rPr lang="pl-PL" sz="1700"/>
              <a:t>- bawełna, wełna, wiklina, len międlony, skóra, futro, pierze</a:t>
            </a:r>
          </a:p>
          <a:p>
            <a:pPr>
              <a:lnSpc>
                <a:spcPct val="90000"/>
              </a:lnSpc>
            </a:pPr>
            <a:endParaRPr lang="pl-PL" sz="1700"/>
          </a:p>
        </p:txBody>
      </p:sp>
      <p:pic>
        <p:nvPicPr>
          <p:cNvPr id="4" name="Obraz 3" descr="Obraz zawierający owoce, Naturalne jedzenie, jedzenie, jabłko&#10;&#10;Opis wygenerowany automatycznie">
            <a:extLst>
              <a:ext uri="{FF2B5EF4-FFF2-40B4-BE49-F238E27FC236}">
                <a16:creationId xmlns:a16="http://schemas.microsoft.com/office/drawing/2014/main" id="{8C453A65-55E3-F504-7820-88CA93AB3589}"/>
              </a:ext>
            </a:extLst>
          </p:cNvPr>
          <p:cNvPicPr>
            <a:picLocks noChangeAspect="1"/>
          </p:cNvPicPr>
          <p:nvPr/>
        </p:nvPicPr>
        <p:blipFill>
          <a:blip r:embed="rId2"/>
          <a:stretch>
            <a:fillRect/>
          </a:stretch>
        </p:blipFill>
        <p:spPr>
          <a:xfrm>
            <a:off x="8356382" y="681645"/>
            <a:ext cx="2359004" cy="5486059"/>
          </a:xfrm>
          <a:prstGeom prst="rect">
            <a:avLst/>
          </a:prstGeom>
        </p:spPr>
      </p:pic>
    </p:spTree>
    <p:extLst>
      <p:ext uri="{BB962C8B-B14F-4D97-AF65-F5344CB8AC3E}">
        <p14:creationId xmlns:p14="http://schemas.microsoft.com/office/powerpoint/2010/main" val="1210824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CE46B17-7B1E-8563-49C1-2E241ED7F041}"/>
              </a:ext>
            </a:extLst>
          </p:cNvPr>
          <p:cNvSpPr>
            <a:spLocks noGrp="1"/>
          </p:cNvSpPr>
          <p:nvPr>
            <p:ph type="title"/>
          </p:nvPr>
        </p:nvSpPr>
        <p:spPr>
          <a:xfrm>
            <a:off x="7493280" y="770890"/>
            <a:ext cx="4133560" cy="1268984"/>
          </a:xfrm>
        </p:spPr>
        <p:txBody>
          <a:bodyPr>
            <a:normAutofit/>
          </a:bodyPr>
          <a:lstStyle/>
          <a:p>
            <a:pPr>
              <a:lnSpc>
                <a:spcPct val="90000"/>
              </a:lnSpc>
            </a:pPr>
            <a:r>
              <a:rPr lang="pl-PL" sz="2800"/>
              <a:t>Gwarantowana Tradycyjna Specjalność</a:t>
            </a:r>
          </a:p>
        </p:txBody>
      </p:sp>
      <p:sp>
        <p:nvSpPr>
          <p:cNvPr id="9" name="Content Placeholder 8">
            <a:extLst>
              <a:ext uri="{FF2B5EF4-FFF2-40B4-BE49-F238E27FC236}">
                <a16:creationId xmlns:a16="http://schemas.microsoft.com/office/drawing/2014/main" id="{9528D57D-9F63-0BEE-DBC6-6AFB51F6AD45}"/>
              </a:ext>
            </a:extLst>
          </p:cNvPr>
          <p:cNvSpPr>
            <a:spLocks noGrp="1"/>
          </p:cNvSpPr>
          <p:nvPr>
            <p:ph idx="1"/>
          </p:nvPr>
        </p:nvSpPr>
        <p:spPr>
          <a:xfrm>
            <a:off x="6927163" y="1934413"/>
            <a:ext cx="4947680" cy="4676452"/>
          </a:xfrm>
        </p:spPr>
        <p:txBody>
          <a:bodyPr>
            <a:normAutofit fontScale="70000" lnSpcReduction="20000"/>
          </a:bodyPr>
          <a:lstStyle/>
          <a:p>
            <a:pPr marL="0" indent="0">
              <a:buNone/>
            </a:pPr>
            <a:r>
              <a:rPr lang="pl-PL" dirty="0"/>
              <a:t>Nazwa kwalifikuje się do zarejestrowania jako Gwarantowana Tradycyjna Specjalność, jeżeli opisuje ona określony produkt lub środek spożywczy, który:</a:t>
            </a:r>
          </a:p>
          <a:p>
            <a:r>
              <a:rPr lang="pl-PL" dirty="0"/>
              <a:t>otrzymano z zastosowaniem sposobu produkcji, przetwarzania lub składu odpowiadającego tradycyjnej praktyce (co najmniej 30 lat) w odniesieniu do tego produktu lub środka spożywczego; lub</a:t>
            </a:r>
          </a:p>
          <a:p>
            <a:r>
              <a:rPr lang="pl-PL" dirty="0"/>
              <a:t>został wytworzony z surowców lub składników, które są tradycyjnie stosowane.</a:t>
            </a:r>
          </a:p>
          <a:p>
            <a:pPr marL="0" indent="0">
              <a:buNone/>
            </a:pPr>
            <a:r>
              <a:rPr lang="pl-PL" dirty="0"/>
              <a:t>Aby nazwa mogła zostać zarejestrowana, jako Gwarantowana Tradycyjna Specjalność musi ona: </a:t>
            </a:r>
          </a:p>
          <a:p>
            <a:r>
              <a:rPr lang="pl-PL" dirty="0"/>
              <a:t>być tradycyjnie stosowana w odniesieniu do określonego produktu; lub</a:t>
            </a:r>
          </a:p>
          <a:p>
            <a:r>
              <a:rPr lang="pl-PL" dirty="0"/>
              <a:t>oznaczać tradycyjny lub specyficzny charakter danego produktu.</a:t>
            </a:r>
          </a:p>
          <a:p>
            <a:endParaRPr lang="en-US" dirty="0"/>
          </a:p>
        </p:txBody>
      </p:sp>
      <p:pic>
        <p:nvPicPr>
          <p:cNvPr id="5" name="Symbol zastępczy zawartości 4" descr="Obraz zawierający krąg, symbol, godło, logo&#10;&#10;Opis wygenerowany automatycznie">
            <a:extLst>
              <a:ext uri="{FF2B5EF4-FFF2-40B4-BE49-F238E27FC236}">
                <a16:creationId xmlns:a16="http://schemas.microsoft.com/office/drawing/2014/main" id="{552B1DBC-9013-DEED-BC36-01CC8E95D40F}"/>
              </a:ext>
            </a:extLst>
          </p:cNvPr>
          <p:cNvPicPr>
            <a:picLocks noChangeAspect="1"/>
          </p:cNvPicPr>
          <p:nvPr/>
        </p:nvPicPr>
        <p:blipFill rotWithShape="1">
          <a:blip r:embed="rId2"/>
          <a:srcRect l="10435" r="5729" b="2"/>
          <a:stretch/>
        </p:blipFill>
        <p:spPr>
          <a:xfrm>
            <a:off x="20" y="1"/>
            <a:ext cx="6927143" cy="6857999"/>
          </a:xfrm>
          <a:prstGeom prst="rect">
            <a:avLst/>
          </a:prstGeom>
        </p:spPr>
      </p:pic>
    </p:spTree>
    <p:extLst>
      <p:ext uri="{BB962C8B-B14F-4D97-AF65-F5344CB8AC3E}">
        <p14:creationId xmlns:p14="http://schemas.microsoft.com/office/powerpoint/2010/main" val="2286681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F401626-60EF-1249-878B-81DA32E67742}"/>
              </a:ext>
            </a:extLst>
          </p:cNvPr>
          <p:cNvSpPr>
            <a:spLocks noGrp="1"/>
          </p:cNvSpPr>
          <p:nvPr>
            <p:ph type="title"/>
          </p:nvPr>
        </p:nvSpPr>
        <p:spPr/>
        <p:txBody>
          <a:bodyPr>
            <a:normAutofit/>
          </a:bodyPr>
          <a:lstStyle/>
          <a:p>
            <a:r>
              <a:rPr lang="pl-PL" dirty="0"/>
              <a:t>Związek oznaczenia z miejscem pochodzenia</a:t>
            </a:r>
          </a:p>
        </p:txBody>
      </p:sp>
      <p:graphicFrame>
        <p:nvGraphicFramePr>
          <p:cNvPr id="4" name="Symbol zastępczy zawartości 3">
            <a:extLst>
              <a:ext uri="{FF2B5EF4-FFF2-40B4-BE49-F238E27FC236}">
                <a16:creationId xmlns:a16="http://schemas.microsoft.com/office/drawing/2014/main" id="{6311710B-DF38-AFEE-697E-F03812258B20}"/>
              </a:ext>
            </a:extLst>
          </p:cNvPr>
          <p:cNvGraphicFramePr>
            <a:graphicFrameLocks noGrp="1"/>
          </p:cNvGraphicFramePr>
          <p:nvPr>
            <p:ph idx="1"/>
          </p:nvPr>
        </p:nvGraphicFramePr>
        <p:xfrm>
          <a:off x="565150" y="1969594"/>
          <a:ext cx="9155625" cy="4169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61307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5E42DD-FA4C-2641-8121-451C180C6BF4}"/>
              </a:ext>
            </a:extLst>
          </p:cNvPr>
          <p:cNvSpPr>
            <a:spLocks noGrp="1"/>
          </p:cNvSpPr>
          <p:nvPr>
            <p:ph type="title"/>
          </p:nvPr>
        </p:nvSpPr>
        <p:spPr>
          <a:xfrm>
            <a:off x="5224243" y="770890"/>
            <a:ext cx="6400999" cy="1268984"/>
          </a:xfrm>
        </p:spPr>
        <p:txBody>
          <a:bodyPr>
            <a:normAutofit fontScale="90000"/>
          </a:bodyPr>
          <a:lstStyle/>
          <a:p>
            <a:r>
              <a:rPr lang="pl-PL" dirty="0"/>
              <a:t>Procedura </a:t>
            </a:r>
            <a:r>
              <a:rPr lang="pl-PL"/>
              <a:t>krajowa PWP - Podmiot </a:t>
            </a:r>
            <a:r>
              <a:rPr lang="pl-PL" dirty="0"/>
              <a:t>zgłaszający </a:t>
            </a:r>
          </a:p>
        </p:txBody>
      </p:sp>
      <p:graphicFrame>
        <p:nvGraphicFramePr>
          <p:cNvPr id="4" name="Symbol zastępczy zawartości 3">
            <a:extLst>
              <a:ext uri="{FF2B5EF4-FFF2-40B4-BE49-F238E27FC236}">
                <a16:creationId xmlns:a16="http://schemas.microsoft.com/office/drawing/2014/main" id="{239BBE57-DFDF-1642-9B69-5B00DE4092A3}"/>
              </a:ext>
            </a:extLst>
          </p:cNvPr>
          <p:cNvGraphicFramePr>
            <a:graphicFrameLocks noGrp="1"/>
          </p:cNvGraphicFramePr>
          <p:nvPr>
            <p:ph idx="1"/>
          </p:nvPr>
        </p:nvGraphicFramePr>
        <p:xfrm>
          <a:off x="4686161" y="2039874"/>
          <a:ext cx="733583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8" name="Picture 4" descr="Pióro umieszczone na górze wiersza podpisu">
            <a:extLst>
              <a:ext uri="{FF2B5EF4-FFF2-40B4-BE49-F238E27FC236}">
                <a16:creationId xmlns:a16="http://schemas.microsoft.com/office/drawing/2014/main" id="{EB821186-D781-41F0-A141-CB4A4281AC80}"/>
              </a:ext>
            </a:extLst>
          </p:cNvPr>
          <p:cNvPicPr>
            <a:picLocks noChangeAspect="1"/>
          </p:cNvPicPr>
          <p:nvPr/>
        </p:nvPicPr>
        <p:blipFill rotWithShape="1">
          <a:blip r:embed="rId7"/>
          <a:srcRect l="52282" r="2387" b="-2"/>
          <a:stretch/>
        </p:blipFill>
        <p:spPr>
          <a:xfrm>
            <a:off x="20" y="1"/>
            <a:ext cx="4657325" cy="6857999"/>
          </a:xfrm>
          <a:prstGeom prst="rect">
            <a:avLst/>
          </a:prstGeom>
        </p:spPr>
      </p:pic>
    </p:spTree>
    <p:extLst>
      <p:ext uri="{BB962C8B-B14F-4D97-AF65-F5344CB8AC3E}">
        <p14:creationId xmlns:p14="http://schemas.microsoft.com/office/powerpoint/2010/main" val="302206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E72EA-1208-D94B-9DE5-3B2C56BF71AA}"/>
              </a:ext>
            </a:extLst>
          </p:cNvPr>
          <p:cNvPicPr>
            <a:picLocks noChangeAspect="1"/>
          </p:cNvPicPr>
          <p:nvPr/>
        </p:nvPicPr>
        <p:blipFill rotWithShape="1">
          <a:blip r:embed="rId2">
            <a:duotone>
              <a:prstClr val="black"/>
              <a:schemeClr val="tx2">
                <a:tint val="45000"/>
                <a:satMod val="400000"/>
              </a:schemeClr>
            </a:duotone>
            <a:alphaModFix amt="25000"/>
          </a:blip>
          <a:srcRect l="20881" r="10452" b="-1"/>
          <a:stretch/>
        </p:blipFill>
        <p:spPr>
          <a:xfrm>
            <a:off x="1" y="10"/>
            <a:ext cx="12097264" cy="6857990"/>
          </a:xfrm>
          <a:prstGeom prst="rect">
            <a:avLst/>
          </a:prstGeom>
        </p:spPr>
      </p:pic>
      <p:sp>
        <p:nvSpPr>
          <p:cNvPr id="2" name="Tytuł 1"/>
          <p:cNvSpPr>
            <a:spLocks noGrp="1"/>
          </p:cNvSpPr>
          <p:nvPr>
            <p:ph type="title"/>
          </p:nvPr>
        </p:nvSpPr>
        <p:spPr>
          <a:xfrm>
            <a:off x="1847528" y="-30666"/>
            <a:ext cx="7886700" cy="1325563"/>
          </a:xfrm>
        </p:spPr>
        <p:txBody>
          <a:bodyPr>
            <a:normAutofit/>
          </a:bodyPr>
          <a:lstStyle/>
          <a:p>
            <a:r>
              <a:rPr lang="pl-PL" dirty="0"/>
              <a:t>Przedmiot ochrony:</a:t>
            </a:r>
          </a:p>
        </p:txBody>
      </p:sp>
      <p:graphicFrame>
        <p:nvGraphicFramePr>
          <p:cNvPr id="5" name="Symbol zastępczy zawartości 2">
            <a:extLst>
              <a:ext uri="{FF2B5EF4-FFF2-40B4-BE49-F238E27FC236}">
                <a16:creationId xmlns:a16="http://schemas.microsoft.com/office/drawing/2014/main" id="{B3867FE3-00AF-4E31-AA70-8749597424E4}"/>
              </a:ext>
            </a:extLst>
          </p:cNvPr>
          <p:cNvGraphicFramePr>
            <a:graphicFrameLocks noGrp="1"/>
          </p:cNvGraphicFramePr>
          <p:nvPr>
            <p:ph idx="1"/>
          </p:nvPr>
        </p:nvGraphicFramePr>
        <p:xfrm>
          <a:off x="2152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amka 3">
            <a:extLst>
              <a:ext uri="{FF2B5EF4-FFF2-40B4-BE49-F238E27FC236}">
                <a16:creationId xmlns:a16="http://schemas.microsoft.com/office/drawing/2014/main" id="{3A361EA5-6E5A-9D48-D235-42455E2D369C}"/>
              </a:ext>
            </a:extLst>
          </p:cNvPr>
          <p:cNvSpPr/>
          <p:nvPr/>
        </p:nvSpPr>
        <p:spPr>
          <a:xfrm>
            <a:off x="1847528" y="1264221"/>
            <a:ext cx="5904656" cy="5661248"/>
          </a:xfrm>
          <a:prstGeom prst="fram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solidFill>
                <a:schemeClr val="tx1"/>
              </a:solidFill>
            </a:endParaRPr>
          </a:p>
        </p:txBody>
      </p:sp>
      <p:sp>
        <p:nvSpPr>
          <p:cNvPr id="7" name="pole tekstowe 6">
            <a:extLst>
              <a:ext uri="{FF2B5EF4-FFF2-40B4-BE49-F238E27FC236}">
                <a16:creationId xmlns:a16="http://schemas.microsoft.com/office/drawing/2014/main" id="{FB82B445-1143-7398-2AC9-7DD4B5323825}"/>
              </a:ext>
            </a:extLst>
          </p:cNvPr>
          <p:cNvSpPr txBox="1"/>
          <p:nvPr/>
        </p:nvSpPr>
        <p:spPr>
          <a:xfrm>
            <a:off x="2152650" y="1340768"/>
            <a:ext cx="5455518" cy="369332"/>
          </a:xfrm>
          <a:prstGeom prst="rect">
            <a:avLst/>
          </a:prstGeom>
          <a:noFill/>
        </p:spPr>
        <p:txBody>
          <a:bodyPr wrap="square" rtlCol="0">
            <a:spAutoFit/>
          </a:bodyPr>
          <a:lstStyle/>
          <a:p>
            <a:pPr algn="ctr"/>
            <a:r>
              <a:rPr lang="pl-PL" dirty="0"/>
              <a:t>PROJEKTY WYNALAZCZE</a:t>
            </a:r>
          </a:p>
        </p:txBody>
      </p:sp>
    </p:spTree>
    <p:extLst>
      <p:ext uri="{BB962C8B-B14F-4D97-AF65-F5344CB8AC3E}">
        <p14:creationId xmlns:p14="http://schemas.microsoft.com/office/powerpoint/2010/main" val="16979244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1092E3-537A-7544-8E8D-26A30789421D}"/>
              </a:ext>
            </a:extLst>
          </p:cNvPr>
          <p:cNvSpPr>
            <a:spLocks noGrp="1"/>
          </p:cNvSpPr>
          <p:nvPr>
            <p:ph type="title"/>
          </p:nvPr>
        </p:nvSpPr>
        <p:spPr>
          <a:xfrm>
            <a:off x="5224243" y="770890"/>
            <a:ext cx="6400999" cy="1268984"/>
          </a:xfrm>
        </p:spPr>
        <p:txBody>
          <a:bodyPr>
            <a:normAutofit fontScale="90000"/>
          </a:bodyPr>
          <a:lstStyle/>
          <a:p>
            <a:pPr>
              <a:lnSpc>
                <a:spcPct val="90000"/>
              </a:lnSpc>
            </a:pPr>
            <a:r>
              <a:rPr lang="pl-PL"/>
              <a:t>Procedura rejestracji przed UP RP</a:t>
            </a:r>
          </a:p>
        </p:txBody>
      </p:sp>
      <p:sp>
        <p:nvSpPr>
          <p:cNvPr id="3" name="Symbol zastępczy zawartości 2">
            <a:extLst>
              <a:ext uri="{FF2B5EF4-FFF2-40B4-BE49-F238E27FC236}">
                <a16:creationId xmlns:a16="http://schemas.microsoft.com/office/drawing/2014/main" id="{A1E1855D-7E6B-D144-8341-28E5973400EC}"/>
              </a:ext>
            </a:extLst>
          </p:cNvPr>
          <p:cNvSpPr>
            <a:spLocks noGrp="1"/>
          </p:cNvSpPr>
          <p:nvPr>
            <p:ph idx="1"/>
          </p:nvPr>
        </p:nvSpPr>
        <p:spPr>
          <a:xfrm>
            <a:off x="5224243" y="2160016"/>
            <a:ext cx="6400999" cy="3601212"/>
          </a:xfrm>
        </p:spPr>
        <p:txBody>
          <a:bodyPr>
            <a:normAutofit lnSpcReduction="10000"/>
          </a:bodyPr>
          <a:lstStyle/>
          <a:p>
            <a:pPr>
              <a:lnSpc>
                <a:spcPct val="90000"/>
              </a:lnSpc>
            </a:pPr>
            <a:r>
              <a:rPr lang="pl-PL" sz="1400" dirty="0"/>
              <a:t>W postępowaniu właściwie nie występuje procedura badawcza – art. 182 ust. 1  PWP</a:t>
            </a:r>
          </a:p>
          <a:p>
            <a:pPr>
              <a:lnSpc>
                <a:spcPct val="90000"/>
              </a:lnSpc>
            </a:pPr>
            <a:r>
              <a:rPr lang="pl-PL" sz="1400" u="sng" dirty="0"/>
              <a:t>Urząd bada jedynie następujące okoliczności:</a:t>
            </a:r>
          </a:p>
          <a:p>
            <a:pPr>
              <a:lnSpc>
                <a:spcPct val="90000"/>
              </a:lnSpc>
            </a:pPr>
            <a:r>
              <a:rPr lang="pl-PL" sz="1400" dirty="0"/>
              <a:t>czy zgłoszone oznaczenie jest oznaczeniem geograficznym informującym o pochodzeniu towaru;</a:t>
            </a:r>
          </a:p>
          <a:p>
            <a:pPr>
              <a:lnSpc>
                <a:spcPct val="90000"/>
              </a:lnSpc>
            </a:pPr>
            <a:r>
              <a:rPr lang="pl-PL" sz="1400" dirty="0"/>
              <a:t>czy zgłoszone oznaczenie jest prawdziwe i nie wprowadza w błąd co do pochodzenia;</a:t>
            </a:r>
          </a:p>
          <a:p>
            <a:pPr>
              <a:lnSpc>
                <a:spcPct val="90000"/>
              </a:lnSpc>
            </a:pPr>
            <a:r>
              <a:rPr lang="pl-PL" sz="1400" dirty="0"/>
              <a:t>czy zgłoszone oznaczenie korzysta z ochrony w kraju pochodzenia – w przypadku oznaczeń zagranicznych.</a:t>
            </a:r>
            <a:br>
              <a:rPr lang="pl-PL" sz="1400" dirty="0"/>
            </a:br>
            <a:r>
              <a:rPr lang="pl-PL" sz="1400" dirty="0"/>
              <a:t> </a:t>
            </a:r>
          </a:p>
          <a:p>
            <a:pPr>
              <a:lnSpc>
                <a:spcPct val="90000"/>
              </a:lnSpc>
            </a:pPr>
            <a:r>
              <a:rPr lang="pl-PL" sz="1400" dirty="0"/>
              <a:t>Urząd bada, czy zgłoszone oznaczenie jest nazwą rodzajową oraz czy jego używanie nie narusza istniejącego prawa ochronnego na znak towarowy.</a:t>
            </a:r>
            <a:br>
              <a:rPr lang="pl-PL" sz="1400" dirty="0"/>
            </a:br>
            <a:endParaRPr lang="pl-PL" sz="1400" dirty="0"/>
          </a:p>
          <a:p>
            <a:pPr marL="0" indent="0">
              <a:lnSpc>
                <a:spcPct val="90000"/>
              </a:lnSpc>
              <a:buNone/>
            </a:pPr>
            <a:r>
              <a:rPr lang="pl-PL" sz="1400" dirty="0"/>
              <a:t>W postępowaniu zgłoszeniowym </a:t>
            </a:r>
            <a:r>
              <a:rPr lang="pl-PL" sz="1400" u="sng" dirty="0"/>
              <a:t>nie są badane ani warunki wytwarzania towaru, ani metody kontroli.</a:t>
            </a:r>
          </a:p>
          <a:p>
            <a:pPr>
              <a:lnSpc>
                <a:spcPct val="90000"/>
              </a:lnSpc>
            </a:pPr>
            <a:endParaRPr lang="pl-PL" sz="1400" dirty="0"/>
          </a:p>
        </p:txBody>
      </p:sp>
      <p:pic>
        <p:nvPicPr>
          <p:cNvPr id="42" name="Picture 41" descr="Wiele znaków zapytania na czarnym tle">
            <a:extLst>
              <a:ext uri="{FF2B5EF4-FFF2-40B4-BE49-F238E27FC236}">
                <a16:creationId xmlns:a16="http://schemas.microsoft.com/office/drawing/2014/main" id="{3C25D5D9-0A71-E028-B08E-B91FBFC52353}"/>
              </a:ext>
            </a:extLst>
          </p:cNvPr>
          <p:cNvPicPr>
            <a:picLocks noChangeAspect="1"/>
          </p:cNvPicPr>
          <p:nvPr/>
        </p:nvPicPr>
        <p:blipFill rotWithShape="1">
          <a:blip r:embed="rId3"/>
          <a:srcRect l="58573" r="2" b="2"/>
          <a:stretch/>
        </p:blipFill>
        <p:spPr>
          <a:xfrm>
            <a:off x="20" y="1"/>
            <a:ext cx="4657325" cy="6857999"/>
          </a:xfrm>
          <a:prstGeom prst="rect">
            <a:avLst/>
          </a:prstGeom>
        </p:spPr>
      </p:pic>
    </p:spTree>
    <p:extLst>
      <p:ext uri="{BB962C8B-B14F-4D97-AF65-F5344CB8AC3E}">
        <p14:creationId xmlns:p14="http://schemas.microsoft.com/office/powerpoint/2010/main" val="3051992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piłka&#10;&#10;Opis wygenerowany automatycznie">
            <a:extLst>
              <a:ext uri="{FF2B5EF4-FFF2-40B4-BE49-F238E27FC236}">
                <a16:creationId xmlns:a16="http://schemas.microsoft.com/office/drawing/2014/main" id="{DD26DB21-0EE8-7140-8DDC-584891279DB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15730"/>
          <a:stretch/>
        </p:blipFill>
        <p:spPr>
          <a:xfrm>
            <a:off x="20" y="1"/>
            <a:ext cx="12191980" cy="6857999"/>
          </a:xfrm>
          <a:prstGeom prst="rect">
            <a:avLst/>
          </a:prstGeom>
        </p:spPr>
      </p:pic>
      <p:sp>
        <p:nvSpPr>
          <p:cNvPr id="2" name="Tytuł 1">
            <a:extLst>
              <a:ext uri="{FF2B5EF4-FFF2-40B4-BE49-F238E27FC236}">
                <a16:creationId xmlns:a16="http://schemas.microsoft.com/office/drawing/2014/main" id="{8D9F5B75-0EC6-2743-B970-3804DE11FEC4}"/>
              </a:ext>
            </a:extLst>
          </p:cNvPr>
          <p:cNvSpPr>
            <a:spLocks noGrp="1"/>
          </p:cNvSpPr>
          <p:nvPr>
            <p:ph type="title"/>
          </p:nvPr>
        </p:nvSpPr>
        <p:spPr>
          <a:xfrm>
            <a:off x="565150" y="770890"/>
            <a:ext cx="7335835" cy="1268984"/>
          </a:xfrm>
        </p:spPr>
        <p:txBody>
          <a:bodyPr>
            <a:normAutofit fontScale="90000"/>
          </a:bodyPr>
          <a:lstStyle/>
          <a:p>
            <a:pPr>
              <a:lnSpc>
                <a:spcPct val="90000"/>
              </a:lnSpc>
            </a:pPr>
            <a:r>
              <a:rPr lang="pl-PL" dirty="0"/>
              <a:t>Oznaczenia geograficzne a inne przedmioty </a:t>
            </a:r>
            <a:r>
              <a:rPr lang="pl-PL" dirty="0" err="1"/>
              <a:t>p.w.p</a:t>
            </a:r>
            <a:r>
              <a:rPr lang="pl-PL" dirty="0"/>
              <a:t>.</a:t>
            </a:r>
            <a:endParaRPr lang="pl-PL"/>
          </a:p>
        </p:txBody>
      </p:sp>
      <p:sp>
        <p:nvSpPr>
          <p:cNvPr id="3" name="Symbol zastępczy zawartości 2">
            <a:extLst>
              <a:ext uri="{FF2B5EF4-FFF2-40B4-BE49-F238E27FC236}">
                <a16:creationId xmlns:a16="http://schemas.microsoft.com/office/drawing/2014/main" id="{885C89C9-7408-134B-A88C-FB3AA6A4BBF7}"/>
              </a:ext>
            </a:extLst>
          </p:cNvPr>
          <p:cNvSpPr>
            <a:spLocks noGrp="1"/>
          </p:cNvSpPr>
          <p:nvPr>
            <p:ph idx="1"/>
          </p:nvPr>
        </p:nvSpPr>
        <p:spPr>
          <a:xfrm>
            <a:off x="565150" y="2160016"/>
            <a:ext cx="7335835" cy="3601212"/>
          </a:xfrm>
          <a:solidFill>
            <a:schemeClr val="bg1">
              <a:lumMod val="95000"/>
            </a:schemeClr>
          </a:solidFill>
        </p:spPr>
        <p:txBody>
          <a:bodyPr>
            <a:normAutofit/>
          </a:bodyPr>
          <a:lstStyle/>
          <a:p>
            <a:pPr>
              <a:lnSpc>
                <a:spcPct val="90000"/>
              </a:lnSpc>
            </a:pPr>
            <a:r>
              <a:rPr lang="pl-PL" sz="2000" dirty="0"/>
              <a:t>ochrona ich jest </a:t>
            </a:r>
            <a:r>
              <a:rPr lang="pl-PL" sz="2000" b="1" dirty="0"/>
              <a:t>nieograniczona w czasie </a:t>
            </a:r>
            <a:r>
              <a:rPr lang="pl-PL" sz="2000" dirty="0"/>
              <a:t>i biegnie od daty wpisu do rejestru;</a:t>
            </a:r>
          </a:p>
          <a:p>
            <a:pPr>
              <a:lnSpc>
                <a:spcPct val="90000"/>
              </a:lnSpc>
            </a:pPr>
            <a:r>
              <a:rPr lang="pl-PL" sz="2000" dirty="0"/>
              <a:t>przeniesienie prawa z rejestracji może nastąpić tylko na inną organizację lub organ na podstawie „porozumienia”;</a:t>
            </a:r>
          </a:p>
          <a:p>
            <a:pPr>
              <a:lnSpc>
                <a:spcPct val="90000"/>
              </a:lnSpc>
            </a:pPr>
            <a:r>
              <a:rPr lang="pl-PL" sz="2000" dirty="0"/>
              <a:t>zakazane jest udzielanie licencji na oznaczenia geograficzne;</a:t>
            </a:r>
          </a:p>
          <a:p>
            <a:pPr>
              <a:lnSpc>
                <a:spcPct val="90000"/>
              </a:lnSpc>
            </a:pPr>
            <a:r>
              <a:rPr lang="pl-PL" sz="2000" dirty="0"/>
              <a:t>oznaczenie nie wskazuje na producenta, ale na region powstania;</a:t>
            </a:r>
          </a:p>
          <a:p>
            <a:pPr>
              <a:lnSpc>
                <a:spcPct val="90000"/>
              </a:lnSpc>
            </a:pPr>
            <a:r>
              <a:rPr lang="pl-PL" sz="2000" dirty="0"/>
              <a:t>mogą mieć jedynie charakter słowny;</a:t>
            </a:r>
          </a:p>
          <a:p>
            <a:pPr>
              <a:lnSpc>
                <a:spcPct val="90000"/>
              </a:lnSpc>
            </a:pPr>
            <a:r>
              <a:rPr lang="pl-PL" sz="2000" dirty="0"/>
              <a:t>mogą być zastrzeżone tylko dla jednego towaru.</a:t>
            </a:r>
          </a:p>
          <a:p>
            <a:pPr>
              <a:lnSpc>
                <a:spcPct val="90000"/>
              </a:lnSpc>
            </a:pPr>
            <a:endParaRPr lang="pl-PL" sz="2000" dirty="0"/>
          </a:p>
        </p:txBody>
      </p:sp>
    </p:spTree>
    <p:extLst>
      <p:ext uri="{BB962C8B-B14F-4D97-AF65-F5344CB8AC3E}">
        <p14:creationId xmlns:p14="http://schemas.microsoft.com/office/powerpoint/2010/main" val="15946653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cxnSp>
        <p:nvCxnSpPr>
          <p:cNvPr id="44" name="Straight Connector 4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3" descr="Obraz zawierający tekst, sprzęt elektroniczny, obwód&#10;&#10;Opis wygenerowany automatycznie">
            <a:extLst>
              <a:ext uri="{FF2B5EF4-FFF2-40B4-BE49-F238E27FC236}">
                <a16:creationId xmlns:a16="http://schemas.microsoft.com/office/drawing/2014/main" id="{84CF8246-9E1D-4182-2379-C96F32D7A09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666"/>
          <a:stretch/>
        </p:blipFill>
        <p:spPr>
          <a:xfrm>
            <a:off x="-1" y="10"/>
            <a:ext cx="12191999" cy="6857990"/>
          </a:xfrm>
          <a:prstGeom prst="rect">
            <a:avLst/>
          </a:prstGeom>
        </p:spPr>
      </p:pic>
      <p:sp>
        <p:nvSpPr>
          <p:cNvPr id="48" name="Rectangle 47">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D001233D-628F-D347-88FD-5557BA5A6F1F}"/>
              </a:ext>
            </a:extLst>
          </p:cNvPr>
          <p:cNvSpPr>
            <a:spLocks noGrp="1"/>
          </p:cNvSpPr>
          <p:nvPr>
            <p:ph type="title"/>
          </p:nvPr>
        </p:nvSpPr>
        <p:spPr>
          <a:xfrm>
            <a:off x="735791" y="3331444"/>
            <a:ext cx="6470692" cy="1229306"/>
          </a:xfrm>
        </p:spPr>
        <p:txBody>
          <a:bodyPr vert="horz" lIns="91440" tIns="45720" rIns="91440" bIns="45720" rtlCol="0" anchor="b">
            <a:normAutofit fontScale="90000"/>
          </a:bodyPr>
          <a:lstStyle/>
          <a:p>
            <a:pPr>
              <a:lnSpc>
                <a:spcPct val="90000"/>
              </a:lnSpc>
            </a:pPr>
            <a:r>
              <a:rPr lang="en-US" sz="4200">
                <a:solidFill>
                  <a:schemeClr val="tx1"/>
                </a:solidFill>
              </a:rPr>
              <a:t>Topografie układów scalonych </a:t>
            </a:r>
          </a:p>
        </p:txBody>
      </p:sp>
      <p:cxnSp>
        <p:nvCxnSpPr>
          <p:cNvPr id="50" name="Straight Connector 4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52"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5" name="pole tekstowe 4">
            <a:extLst>
              <a:ext uri="{FF2B5EF4-FFF2-40B4-BE49-F238E27FC236}">
                <a16:creationId xmlns:a16="http://schemas.microsoft.com/office/drawing/2014/main" id="{314BAEE6-0589-CEB0-F908-E5ADC0A607F8}"/>
              </a:ext>
            </a:extLst>
          </p:cNvPr>
          <p:cNvSpPr txBox="1"/>
          <p:nvPr/>
        </p:nvSpPr>
        <p:spPr>
          <a:xfrm>
            <a:off x="10096553" y="6657945"/>
            <a:ext cx="2095445"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pngimg.com/download/94731">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pl-PL" sz="700">
              <a:solidFill>
                <a:srgbClr val="FFFFFF"/>
              </a:solidFill>
            </a:endParaRPr>
          </a:p>
        </p:txBody>
      </p:sp>
    </p:spTree>
    <p:extLst>
      <p:ext uri="{BB962C8B-B14F-4D97-AF65-F5344CB8AC3E}">
        <p14:creationId xmlns:p14="http://schemas.microsoft.com/office/powerpoint/2010/main" val="4251488708"/>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656367-F352-946C-24B1-9B493BAAFB26}"/>
              </a:ext>
            </a:extLst>
          </p:cNvPr>
          <p:cNvSpPr>
            <a:spLocks noGrp="1"/>
          </p:cNvSpPr>
          <p:nvPr>
            <p:ph type="title"/>
          </p:nvPr>
        </p:nvSpPr>
        <p:spPr/>
        <p:txBody>
          <a:bodyPr>
            <a:normAutofit/>
          </a:bodyPr>
          <a:lstStyle/>
          <a:p>
            <a:r>
              <a:rPr lang="pl-PL" dirty="0"/>
              <a:t>Pojęcie topografii i układu scalonego</a:t>
            </a:r>
          </a:p>
        </p:txBody>
      </p:sp>
      <p:sp>
        <p:nvSpPr>
          <p:cNvPr id="3" name="Symbol zastępczy zawartości 2">
            <a:extLst>
              <a:ext uri="{FF2B5EF4-FFF2-40B4-BE49-F238E27FC236}">
                <a16:creationId xmlns:a16="http://schemas.microsoft.com/office/drawing/2014/main" id="{0FB6B847-49A7-D33C-7A54-19D9D0B0E55F}"/>
              </a:ext>
            </a:extLst>
          </p:cNvPr>
          <p:cNvSpPr>
            <a:spLocks noGrp="1"/>
          </p:cNvSpPr>
          <p:nvPr>
            <p:ph idx="1"/>
          </p:nvPr>
        </p:nvSpPr>
        <p:spPr>
          <a:xfrm>
            <a:off x="565150" y="2160016"/>
            <a:ext cx="7945804" cy="3927094"/>
          </a:xfrm>
        </p:spPr>
        <p:txBody>
          <a:bodyPr>
            <a:normAutofit fontScale="92500" lnSpcReduction="20000"/>
          </a:bodyPr>
          <a:lstStyle/>
          <a:p>
            <a:pPr marL="0" indent="0">
              <a:buNone/>
            </a:pPr>
            <a:r>
              <a:rPr lang="pl-PL" dirty="0"/>
              <a:t>Art. 196 </a:t>
            </a:r>
            <a:r>
              <a:rPr lang="pl-PL" dirty="0" err="1"/>
              <a:t>p.w.p</a:t>
            </a:r>
            <a:r>
              <a:rPr lang="pl-PL" dirty="0"/>
              <a:t>.</a:t>
            </a:r>
          </a:p>
          <a:p>
            <a:pPr marL="0" indent="0" algn="just">
              <a:buNone/>
            </a:pPr>
            <a:r>
              <a:rPr lang="pl-PL" dirty="0"/>
              <a:t>1. Przez </a:t>
            </a:r>
            <a:r>
              <a:rPr lang="pl-PL" b="1" dirty="0"/>
              <a:t>topografię</a:t>
            </a:r>
            <a:r>
              <a:rPr lang="pl-PL" dirty="0"/>
              <a:t> układu scalonego, zwaną dalej „topografią”, rozumie się rozwiązanie polegające na przestrzennym, wyrażonym w dowolny sposób, rozplanowaniu elementów, z których co najmniej jeden jest elementem aktywnym, oraz wszystkich lub części połączeń układu scalonego.</a:t>
            </a:r>
          </a:p>
          <a:p>
            <a:pPr marL="0" indent="0" algn="just">
              <a:buNone/>
            </a:pPr>
            <a:r>
              <a:rPr lang="pl-PL" dirty="0"/>
              <a:t>2. Przez </a:t>
            </a:r>
            <a:r>
              <a:rPr lang="pl-PL" b="1" dirty="0"/>
              <a:t>układ scalony </a:t>
            </a:r>
            <a:r>
              <a:rPr lang="pl-PL" dirty="0"/>
              <a:t>rozumie się jedno- lub wielowarstwowy wytwór przestrzenny, utworzony z elementów z materiału półprzewodnikowego tworzącego ciągłą warstwę, ich wzajemnych połączeń przewodzących i obszarów izolujących, nierozdzielnie ze sobą sprzężonych, w celu spełniania funkcji elektronicznych.</a:t>
            </a:r>
          </a:p>
          <a:p>
            <a:pPr marL="0" indent="0">
              <a:buNone/>
            </a:pPr>
            <a:endParaRPr lang="pl-PL" dirty="0"/>
          </a:p>
        </p:txBody>
      </p:sp>
      <p:sp>
        <p:nvSpPr>
          <p:cNvPr id="4" name="pole tekstowe 3">
            <a:extLst>
              <a:ext uri="{FF2B5EF4-FFF2-40B4-BE49-F238E27FC236}">
                <a16:creationId xmlns:a16="http://schemas.microsoft.com/office/drawing/2014/main" id="{60C71884-0F9C-D155-1EEB-674BC5CBAF9C}"/>
              </a:ext>
            </a:extLst>
          </p:cNvPr>
          <p:cNvSpPr txBox="1"/>
          <p:nvPr/>
        </p:nvSpPr>
        <p:spPr>
          <a:xfrm>
            <a:off x="8510954" y="306199"/>
            <a:ext cx="3526302" cy="2862322"/>
          </a:xfrm>
          <a:prstGeom prst="rect">
            <a:avLst/>
          </a:prstGeom>
          <a:solidFill>
            <a:schemeClr val="bg2"/>
          </a:solidFill>
        </p:spPr>
        <p:txBody>
          <a:bodyPr wrap="square" rtlCol="0">
            <a:spAutoFit/>
          </a:bodyPr>
          <a:lstStyle/>
          <a:p>
            <a:pPr algn="just"/>
            <a:r>
              <a:rPr lang="pl-PL" dirty="0"/>
              <a:t>Układ scalony -  zminiaturyzowany układ elektroniczny zawierający w swym wnętrzu od kilku do setek milionów podstawowych elementów elektronicznych, takich jak </a:t>
            </a:r>
            <a:r>
              <a:rPr lang="pl-PL" u="sng" dirty="0"/>
              <a:t>tranzystory, diody, rezystory, kondensatory połączonych w pewną całość funkcjonalną</a:t>
            </a:r>
          </a:p>
        </p:txBody>
      </p:sp>
    </p:spTree>
    <p:extLst>
      <p:ext uri="{BB962C8B-B14F-4D97-AF65-F5344CB8AC3E}">
        <p14:creationId xmlns:p14="http://schemas.microsoft.com/office/powerpoint/2010/main" val="3337566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sprzęt elektroniczny&#10;&#10;Opis wygenerowany automatycznie">
            <a:extLst>
              <a:ext uri="{FF2B5EF4-FFF2-40B4-BE49-F238E27FC236}">
                <a16:creationId xmlns:a16="http://schemas.microsoft.com/office/drawing/2014/main" id="{9C2107C4-70E6-47C2-4F34-BBA2A4CABAA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a:stretch/>
        </p:blipFill>
        <p:spPr>
          <a:xfrm>
            <a:off x="20" y="1"/>
            <a:ext cx="12191980" cy="6857999"/>
          </a:xfrm>
          <a:prstGeom prst="rect">
            <a:avLst/>
          </a:prstGeom>
        </p:spPr>
      </p:pic>
      <p:sp>
        <p:nvSpPr>
          <p:cNvPr id="2" name="Tytuł 1">
            <a:extLst>
              <a:ext uri="{FF2B5EF4-FFF2-40B4-BE49-F238E27FC236}">
                <a16:creationId xmlns:a16="http://schemas.microsoft.com/office/drawing/2014/main" id="{91AB5E24-12C4-4D37-99A8-8B6694C86215}"/>
              </a:ext>
            </a:extLst>
          </p:cNvPr>
          <p:cNvSpPr>
            <a:spLocks noGrp="1"/>
          </p:cNvSpPr>
          <p:nvPr>
            <p:ph type="title"/>
          </p:nvPr>
        </p:nvSpPr>
        <p:spPr>
          <a:xfrm>
            <a:off x="565150" y="770890"/>
            <a:ext cx="7335835" cy="1268984"/>
          </a:xfrm>
        </p:spPr>
        <p:txBody>
          <a:bodyPr>
            <a:normAutofit fontScale="90000"/>
          </a:bodyPr>
          <a:lstStyle/>
          <a:p>
            <a:pPr>
              <a:lnSpc>
                <a:spcPct val="90000"/>
              </a:lnSpc>
            </a:pPr>
            <a:r>
              <a:rPr lang="pl-PL" dirty="0">
                <a:highlight>
                  <a:srgbClr val="FFFF00"/>
                </a:highlight>
              </a:rPr>
              <a:t>Przykłady topografii układów scalonych</a:t>
            </a:r>
          </a:p>
        </p:txBody>
      </p:sp>
      <p:sp>
        <p:nvSpPr>
          <p:cNvPr id="3" name="Symbol zastępczy zawartości 2">
            <a:extLst>
              <a:ext uri="{FF2B5EF4-FFF2-40B4-BE49-F238E27FC236}">
                <a16:creationId xmlns:a16="http://schemas.microsoft.com/office/drawing/2014/main" id="{8D93FE3B-E68D-98E4-BDC0-8C03C22C3175}"/>
              </a:ext>
            </a:extLst>
          </p:cNvPr>
          <p:cNvSpPr>
            <a:spLocks noGrp="1"/>
          </p:cNvSpPr>
          <p:nvPr>
            <p:ph idx="1"/>
          </p:nvPr>
        </p:nvSpPr>
        <p:spPr>
          <a:xfrm>
            <a:off x="165757" y="2547322"/>
            <a:ext cx="8214360" cy="3341624"/>
          </a:xfrm>
          <a:solidFill>
            <a:schemeClr val="bg1"/>
          </a:solidFill>
        </p:spPr>
        <p:txBody>
          <a:bodyPr>
            <a:normAutofit/>
          </a:bodyPr>
          <a:lstStyle/>
          <a:p>
            <a:pPr marL="0" indent="0">
              <a:lnSpc>
                <a:spcPct val="90000"/>
              </a:lnSpc>
              <a:buNone/>
            </a:pPr>
            <a:r>
              <a:rPr lang="pl-PL" dirty="0"/>
              <a:t>Przykłady z rejestru topografii układów scalonych Urzędu Patentowego: </a:t>
            </a:r>
          </a:p>
          <a:p>
            <a:pPr marL="0" indent="0">
              <a:lnSpc>
                <a:spcPct val="90000"/>
              </a:lnSpc>
              <a:buNone/>
            </a:pPr>
            <a:endParaRPr lang="pl-PL" b="1" dirty="0"/>
          </a:p>
          <a:p>
            <a:pPr marL="0" indent="0">
              <a:lnSpc>
                <a:spcPct val="90000"/>
              </a:lnSpc>
              <a:buNone/>
            </a:pPr>
            <a:r>
              <a:rPr lang="pl-PL" b="1" dirty="0"/>
              <a:t>Funkcja procesora szyfrującego</a:t>
            </a:r>
            <a:r>
              <a:rPr lang="pl-PL" dirty="0"/>
              <a:t> (numer prawa wyłącznego S.0003);</a:t>
            </a:r>
            <a:br>
              <a:rPr lang="pl-PL" dirty="0"/>
            </a:br>
            <a:endParaRPr lang="pl-PL" dirty="0"/>
          </a:p>
          <a:p>
            <a:pPr marL="0" indent="0">
              <a:lnSpc>
                <a:spcPct val="90000"/>
              </a:lnSpc>
              <a:buNone/>
            </a:pPr>
            <a:r>
              <a:rPr lang="pl-PL" b="1" dirty="0"/>
              <a:t>Sterownik dla cyfrowych telefonów bezprzewodowych </a:t>
            </a:r>
            <a:r>
              <a:rPr lang="pl-PL" dirty="0"/>
              <a:t>(numer prawa wyłącznego T.0001).</a:t>
            </a:r>
          </a:p>
        </p:txBody>
      </p:sp>
      <p:sp>
        <p:nvSpPr>
          <p:cNvPr id="6" name="pole tekstowe 5">
            <a:extLst>
              <a:ext uri="{FF2B5EF4-FFF2-40B4-BE49-F238E27FC236}">
                <a16:creationId xmlns:a16="http://schemas.microsoft.com/office/drawing/2014/main" id="{D9CAD203-EEDD-F28F-0C98-5161CC6A11D2}"/>
              </a:ext>
            </a:extLst>
          </p:cNvPr>
          <p:cNvSpPr txBox="1"/>
          <p:nvPr/>
        </p:nvSpPr>
        <p:spPr>
          <a:xfrm>
            <a:off x="9803206" y="6657945"/>
            <a:ext cx="2388794"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bytelix.com/guias/procesadores-intel-cual-elijo-parte-ii/">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pl-PL" sz="700">
              <a:solidFill>
                <a:srgbClr val="FFFFFF"/>
              </a:solidFill>
            </a:endParaRPr>
          </a:p>
        </p:txBody>
      </p:sp>
    </p:spTree>
    <p:extLst>
      <p:ext uri="{BB962C8B-B14F-4D97-AF65-F5344CB8AC3E}">
        <p14:creationId xmlns:p14="http://schemas.microsoft.com/office/powerpoint/2010/main" val="90574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71AA9C29-C159-26D0-BB48-A4301A0FFAE4}"/>
              </a:ext>
            </a:extLst>
          </p:cNvPr>
          <p:cNvSpPr>
            <a:spLocks noGrp="1"/>
          </p:cNvSpPr>
          <p:nvPr>
            <p:ph type="title"/>
          </p:nvPr>
        </p:nvSpPr>
        <p:spPr>
          <a:xfrm>
            <a:off x="643467" y="516835"/>
            <a:ext cx="3448259" cy="1666501"/>
          </a:xfrm>
        </p:spPr>
        <p:txBody>
          <a:bodyPr>
            <a:normAutofit/>
          </a:bodyPr>
          <a:lstStyle/>
          <a:p>
            <a:r>
              <a:rPr lang="pl-PL" sz="3700">
                <a:solidFill>
                  <a:srgbClr val="FFFFFF"/>
                </a:solidFill>
              </a:rPr>
              <a:t>Cechy topografii układów scalonych</a:t>
            </a:r>
          </a:p>
        </p:txBody>
      </p:sp>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DCF80FC-BDD6-D845-1842-8787B3243215}"/>
              </a:ext>
            </a:extLst>
          </p:cNvPr>
          <p:cNvSpPr>
            <a:spLocks noGrp="1"/>
          </p:cNvSpPr>
          <p:nvPr>
            <p:ph idx="1"/>
          </p:nvPr>
        </p:nvSpPr>
        <p:spPr>
          <a:xfrm>
            <a:off x="643467" y="2546224"/>
            <a:ext cx="3448259" cy="3342747"/>
          </a:xfrm>
        </p:spPr>
        <p:txBody>
          <a:bodyPr>
            <a:normAutofit/>
          </a:bodyPr>
          <a:lstStyle/>
          <a:p>
            <a:pPr marL="0" indent="0">
              <a:lnSpc>
                <a:spcPct val="100000"/>
              </a:lnSpc>
              <a:buNone/>
            </a:pPr>
            <a:r>
              <a:rPr lang="pl-PL" sz="1700">
                <a:solidFill>
                  <a:srgbClr val="FFFFFF"/>
                </a:solidFill>
              </a:rPr>
              <a:t>1. Elementy układu scalonego są rozplanowane przestrzennie;</a:t>
            </a:r>
            <a:br>
              <a:rPr lang="pl-PL" sz="1700">
                <a:solidFill>
                  <a:srgbClr val="FFFFFF"/>
                </a:solidFill>
              </a:rPr>
            </a:br>
            <a:r>
              <a:rPr lang="pl-PL" sz="1700">
                <a:solidFill>
                  <a:srgbClr val="FFFFFF"/>
                </a:solidFill>
              </a:rPr>
              <a:t>2. Połączenia elementów układu scalonego są rozplanowane przestrzennie;</a:t>
            </a:r>
            <a:br>
              <a:rPr lang="pl-PL" sz="1700">
                <a:solidFill>
                  <a:srgbClr val="FFFFFF"/>
                </a:solidFill>
              </a:rPr>
            </a:br>
            <a:r>
              <a:rPr lang="pl-PL" sz="1700">
                <a:solidFill>
                  <a:srgbClr val="FFFFFF"/>
                </a:solidFill>
              </a:rPr>
              <a:t>3. Co najmniej jeden z elementów układu scalonego podlegających rozplanowaniu powinien być elementem aktywnym;</a:t>
            </a:r>
            <a:br>
              <a:rPr lang="pl-PL" sz="1700">
                <a:solidFill>
                  <a:srgbClr val="FFFFFF"/>
                </a:solidFill>
              </a:rPr>
            </a:br>
            <a:r>
              <a:rPr lang="pl-PL" sz="1700">
                <a:solidFill>
                  <a:srgbClr val="FFFFFF"/>
                </a:solidFill>
              </a:rPr>
              <a:t>4. Rozplanowanie elementów topografii układu scalonego może być wyrażone w dowolny sposób,</a:t>
            </a:r>
          </a:p>
        </p:txBody>
      </p:sp>
      <p:pic>
        <p:nvPicPr>
          <p:cNvPr id="5" name="Picture 4" descr="Biała układanka z jednym czerwonym kawałkiem">
            <a:extLst>
              <a:ext uri="{FF2B5EF4-FFF2-40B4-BE49-F238E27FC236}">
                <a16:creationId xmlns:a16="http://schemas.microsoft.com/office/drawing/2014/main" id="{F05C5AF9-157D-BB60-DCCD-892074DF7748}"/>
              </a:ext>
            </a:extLst>
          </p:cNvPr>
          <p:cNvPicPr>
            <a:picLocks noChangeAspect="1"/>
          </p:cNvPicPr>
          <p:nvPr/>
        </p:nvPicPr>
        <p:blipFill rotWithShape="1">
          <a:blip r:embed="rId2"/>
          <a:srcRect l="19889" r="18286"/>
          <a:stretch/>
        </p:blipFill>
        <p:spPr>
          <a:xfrm>
            <a:off x="4654296" y="10"/>
            <a:ext cx="7537703" cy="6857990"/>
          </a:xfrm>
          <a:prstGeom prst="rect">
            <a:avLst/>
          </a:prstGeom>
        </p:spPr>
      </p:pic>
    </p:spTree>
    <p:extLst>
      <p:ext uri="{BB962C8B-B14F-4D97-AF65-F5344CB8AC3E}">
        <p14:creationId xmlns:p14="http://schemas.microsoft.com/office/powerpoint/2010/main" val="2898742853"/>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623A2B9A-4E41-46CE-D9A0-4EB03CB32A33}"/>
              </a:ext>
            </a:extLst>
          </p:cNvPr>
          <p:cNvSpPr>
            <a:spLocks noGrp="1"/>
          </p:cNvSpPr>
          <p:nvPr>
            <p:ph type="title"/>
          </p:nvPr>
        </p:nvSpPr>
        <p:spPr>
          <a:xfrm>
            <a:off x="5116783" y="516835"/>
            <a:ext cx="5977937" cy="1666501"/>
          </a:xfrm>
        </p:spPr>
        <p:txBody>
          <a:bodyPr>
            <a:normAutofit/>
          </a:bodyPr>
          <a:lstStyle/>
          <a:p>
            <a:r>
              <a:rPr lang="pl-PL" sz="4000">
                <a:solidFill>
                  <a:srgbClr val="FFFFFF"/>
                </a:solidFill>
              </a:rPr>
              <a:t>Wymóg oryginalności – art. 198 p.w.p.</a:t>
            </a:r>
          </a:p>
        </p:txBody>
      </p:sp>
      <p:pic>
        <p:nvPicPr>
          <p:cNvPr id="5" name="Obraz 4" descr="Obraz zawierający wewnątrz, zamknąć, jasne&#10;&#10;Opis wygenerowany automatycznie">
            <a:extLst>
              <a:ext uri="{FF2B5EF4-FFF2-40B4-BE49-F238E27FC236}">
                <a16:creationId xmlns:a16="http://schemas.microsoft.com/office/drawing/2014/main" id="{AA1BC0FC-AE4A-02BB-13C3-9ACD748288D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5905" r="9515" b="-1"/>
          <a:stretch/>
        </p:blipFill>
        <p:spPr>
          <a:xfrm>
            <a:off x="20" y="10"/>
            <a:ext cx="4580077" cy="6857990"/>
          </a:xfrm>
          <a:prstGeom prst="rect">
            <a:avLst/>
          </a:prstGeom>
        </p:spPr>
      </p:pic>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28835169-F4B6-8993-B44E-640CCF8F1247}"/>
              </a:ext>
            </a:extLst>
          </p:cNvPr>
          <p:cNvSpPr>
            <a:spLocks noGrp="1"/>
          </p:cNvSpPr>
          <p:nvPr>
            <p:ph idx="1"/>
          </p:nvPr>
        </p:nvSpPr>
        <p:spPr>
          <a:xfrm>
            <a:off x="5116784" y="2546224"/>
            <a:ext cx="5977938" cy="3342747"/>
          </a:xfrm>
        </p:spPr>
        <p:txBody>
          <a:bodyPr>
            <a:normAutofit/>
          </a:bodyPr>
          <a:lstStyle/>
          <a:p>
            <a:pPr marL="0" indent="0">
              <a:lnSpc>
                <a:spcPct val="100000"/>
              </a:lnSpc>
              <a:buNone/>
            </a:pPr>
            <a:r>
              <a:rPr lang="pl-PL" sz="1700">
                <a:solidFill>
                  <a:srgbClr val="FFFFFF"/>
                </a:solidFill>
              </a:rPr>
              <a:t>Zgodnie z 197 ust. 2 p.w.p., prawo z rejestracji topografii układu scalonego może być udzielone, z zastrzeżeniem przewidzianych ustawą wyjątków, jedynie na topografię, którą cechuje </a:t>
            </a:r>
            <a:r>
              <a:rPr lang="pl-PL" sz="1700" b="1">
                <a:solidFill>
                  <a:srgbClr val="FFFFFF"/>
                </a:solidFill>
              </a:rPr>
              <a:t>oryginalność </a:t>
            </a:r>
            <a:r>
              <a:rPr lang="pl-PL" sz="1700">
                <a:solidFill>
                  <a:srgbClr val="FFFFFF"/>
                </a:solidFill>
              </a:rPr>
              <a:t>przez którą ustawodawca rozumie:</a:t>
            </a:r>
            <a:br>
              <a:rPr lang="pl-PL" sz="1700">
                <a:solidFill>
                  <a:srgbClr val="FFFFFF"/>
                </a:solidFill>
              </a:rPr>
            </a:br>
            <a:r>
              <a:rPr lang="pl-PL" sz="1700">
                <a:solidFill>
                  <a:srgbClr val="FFFFFF"/>
                </a:solidFill>
              </a:rPr>
              <a:t>1) wytwór pracy człowieka (twórcy),</a:t>
            </a:r>
            <a:br>
              <a:rPr lang="pl-PL" sz="1700">
                <a:solidFill>
                  <a:srgbClr val="FFFFFF"/>
                </a:solidFill>
              </a:rPr>
            </a:br>
            <a:r>
              <a:rPr lang="pl-PL" sz="1700">
                <a:solidFill>
                  <a:srgbClr val="FFFFFF"/>
                </a:solidFill>
              </a:rPr>
              <a:t>2) stanowiący efekt pracy intelektualnej,</a:t>
            </a:r>
            <a:br>
              <a:rPr lang="pl-PL" sz="1700">
                <a:solidFill>
                  <a:srgbClr val="FFFFFF"/>
                </a:solidFill>
              </a:rPr>
            </a:br>
            <a:r>
              <a:rPr lang="pl-PL" sz="1700">
                <a:solidFill>
                  <a:srgbClr val="FFFFFF"/>
                </a:solidFill>
              </a:rPr>
              <a:t>3) któremu nie można przypisać cechy jego powszechnej znajomości.</a:t>
            </a:r>
          </a:p>
          <a:p>
            <a:pPr marL="0" indent="0">
              <a:lnSpc>
                <a:spcPct val="100000"/>
              </a:lnSpc>
              <a:buNone/>
            </a:pPr>
            <a:endParaRPr lang="pl-PL" sz="1700">
              <a:solidFill>
                <a:srgbClr val="FFFFFF"/>
              </a:solidFill>
            </a:endParaRPr>
          </a:p>
          <a:p>
            <a:pPr marL="0" indent="0">
              <a:lnSpc>
                <a:spcPct val="100000"/>
              </a:lnSpc>
              <a:buNone/>
            </a:pPr>
            <a:r>
              <a:rPr lang="pl-PL" sz="1700">
                <a:solidFill>
                  <a:srgbClr val="FFFFFF"/>
                </a:solidFill>
              </a:rPr>
              <a:t>Na topografię składającą się z elementów powszechnie znanych udziela się prawa z rejestracji tylko w takim zakresie, w jakim kombinacja tych elementów jest oryginalna.</a:t>
            </a:r>
          </a:p>
        </p:txBody>
      </p:sp>
    </p:spTree>
    <p:extLst>
      <p:ext uri="{BB962C8B-B14F-4D97-AF65-F5344CB8AC3E}">
        <p14:creationId xmlns:p14="http://schemas.microsoft.com/office/powerpoint/2010/main" val="3010671467"/>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tekst&#10;&#10;Opis wygenerowany automatycznie">
            <a:extLst>
              <a:ext uri="{FF2B5EF4-FFF2-40B4-BE49-F238E27FC236}">
                <a16:creationId xmlns:a16="http://schemas.microsoft.com/office/drawing/2014/main" id="{D4403D0C-7A31-0521-58C1-018ABF424E99}"/>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r="-2" b="-2"/>
          <a:stretch/>
        </p:blipFill>
        <p:spPr>
          <a:xfrm>
            <a:off x="20" y="1"/>
            <a:ext cx="12191980" cy="6857999"/>
          </a:xfrm>
          <a:prstGeom prst="rect">
            <a:avLst/>
          </a:prstGeom>
        </p:spPr>
      </p:pic>
      <p:sp>
        <p:nvSpPr>
          <p:cNvPr id="2" name="Tytuł 1">
            <a:extLst>
              <a:ext uri="{FF2B5EF4-FFF2-40B4-BE49-F238E27FC236}">
                <a16:creationId xmlns:a16="http://schemas.microsoft.com/office/drawing/2014/main" id="{E2C277A3-E829-F2B3-1BE1-434BE87ACB60}"/>
              </a:ext>
            </a:extLst>
          </p:cNvPr>
          <p:cNvSpPr>
            <a:spLocks noGrp="1"/>
          </p:cNvSpPr>
          <p:nvPr>
            <p:ph type="title"/>
          </p:nvPr>
        </p:nvSpPr>
        <p:spPr>
          <a:xfrm>
            <a:off x="1097280" y="286603"/>
            <a:ext cx="10058400" cy="1450757"/>
          </a:xfrm>
        </p:spPr>
        <p:txBody>
          <a:bodyPr>
            <a:normAutofit/>
          </a:bodyPr>
          <a:lstStyle/>
          <a:p>
            <a:r>
              <a:rPr lang="pl-PL" dirty="0"/>
              <a:t>Wyłączania</a:t>
            </a:r>
          </a:p>
        </p:txBody>
      </p:sp>
      <p:cxnSp>
        <p:nvCxnSpPr>
          <p:cNvPr id="13" name="Straight Connector 12">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3DC3E95A-57DC-A81E-1C90-A1232569654E}"/>
              </a:ext>
            </a:extLst>
          </p:cNvPr>
          <p:cNvSpPr>
            <a:spLocks noGrp="1"/>
          </p:cNvSpPr>
          <p:nvPr>
            <p:ph idx="1"/>
          </p:nvPr>
        </p:nvSpPr>
        <p:spPr>
          <a:xfrm>
            <a:off x="1097280" y="2108201"/>
            <a:ext cx="10058400" cy="3760891"/>
          </a:xfrm>
        </p:spPr>
        <p:txBody>
          <a:bodyPr>
            <a:normAutofit/>
          </a:bodyPr>
          <a:lstStyle/>
          <a:p>
            <a:pPr marL="0" indent="0">
              <a:buNone/>
            </a:pPr>
            <a:r>
              <a:rPr lang="pl-PL"/>
              <a:t>Art. 197 ust. 3. Nie udziela się prawa z rejestracji topografii, jeżeli przed zgłoszeniem w Urzędzie Patentowym była ona wykorzystywana jawnie w celach handlowych w okresie dłuższym niż dwa lata.</a:t>
            </a:r>
          </a:p>
          <a:p>
            <a:pPr marL="0" indent="0">
              <a:buNone/>
            </a:pPr>
            <a:r>
              <a:rPr lang="pl-PL"/>
              <a:t>Art. 197 ust. 4. Nie może być udzielone prawo z rejestracji topografii, jeżeli od jej dokonania i utrwalenia w dowolnej formie minęło 15 lat i nie była ona wykorzystywana w celach handlowych.</a:t>
            </a:r>
          </a:p>
          <a:p>
            <a:pPr marL="0" indent="0">
              <a:buNone/>
            </a:pPr>
            <a:r>
              <a:rPr lang="pl-PL"/>
              <a:t>Art. 199 Nie udziela się prawa z rejestracji na topografię jednoznacznie wynikającą z funkcji układu scalonego, w którym jest stosowana.</a:t>
            </a:r>
          </a:p>
          <a:p>
            <a:endParaRPr lang="pl-PL"/>
          </a:p>
        </p:txBody>
      </p:sp>
      <p:sp>
        <p:nvSpPr>
          <p:cNvPr id="15" name="Rectangle 14">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6" name="pole tekstowe 5">
            <a:extLst>
              <a:ext uri="{FF2B5EF4-FFF2-40B4-BE49-F238E27FC236}">
                <a16:creationId xmlns:a16="http://schemas.microsoft.com/office/drawing/2014/main" id="{A2B264EB-B08F-2FB2-FBC7-4B1C78A0C960}"/>
              </a:ext>
            </a:extLst>
          </p:cNvPr>
          <p:cNvSpPr txBox="1"/>
          <p:nvPr/>
        </p:nvSpPr>
        <p:spPr>
          <a:xfrm>
            <a:off x="9966712" y="6657945"/>
            <a:ext cx="2225288"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www.peoplematters.in/blog/watercooler/responding-to-being-left-out-important-meetings-14994">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pl-PL" sz="700">
              <a:solidFill>
                <a:srgbClr val="FFFFFF"/>
              </a:solidFill>
            </a:endParaRPr>
          </a:p>
        </p:txBody>
      </p:sp>
    </p:spTree>
    <p:extLst>
      <p:ext uri="{BB962C8B-B14F-4D97-AF65-F5344CB8AC3E}">
        <p14:creationId xmlns:p14="http://schemas.microsoft.com/office/powerpoint/2010/main" val="444347452"/>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8CB4ED02-C940-7F52-A452-7F82BF4DE515}"/>
              </a:ext>
            </a:extLst>
          </p:cNvPr>
          <p:cNvSpPr>
            <a:spLocks noGrp="1"/>
          </p:cNvSpPr>
          <p:nvPr>
            <p:ph type="title"/>
          </p:nvPr>
        </p:nvSpPr>
        <p:spPr>
          <a:xfrm>
            <a:off x="1097280" y="516835"/>
            <a:ext cx="5977937" cy="1666501"/>
          </a:xfrm>
        </p:spPr>
        <p:txBody>
          <a:bodyPr>
            <a:normAutofit/>
          </a:bodyPr>
          <a:lstStyle/>
          <a:p>
            <a:r>
              <a:rPr lang="pl-PL" sz="4000">
                <a:solidFill>
                  <a:srgbClr val="FFFFFF"/>
                </a:solidFill>
              </a:rPr>
              <a:t>Prawo z rejestracji topografii układu scalonego</a:t>
            </a:r>
          </a:p>
        </p:txBody>
      </p:sp>
      <p:cxnSp>
        <p:nvCxnSpPr>
          <p:cNvPr id="13" name="Straight Connector 1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B949E50-0959-8345-BFE6-00B146A5147E}"/>
              </a:ext>
            </a:extLst>
          </p:cNvPr>
          <p:cNvSpPr>
            <a:spLocks noGrp="1"/>
          </p:cNvSpPr>
          <p:nvPr>
            <p:ph idx="1"/>
          </p:nvPr>
        </p:nvSpPr>
        <p:spPr>
          <a:xfrm>
            <a:off x="259080" y="2353592"/>
            <a:ext cx="7223760" cy="4304352"/>
          </a:xfrm>
        </p:spPr>
        <p:txBody>
          <a:bodyPr>
            <a:noAutofit/>
          </a:bodyPr>
          <a:lstStyle/>
          <a:p>
            <a:pPr marL="0" indent="0">
              <a:lnSpc>
                <a:spcPct val="100000"/>
              </a:lnSpc>
              <a:buNone/>
            </a:pPr>
            <a:r>
              <a:rPr lang="pl-PL" sz="2000" dirty="0">
                <a:solidFill>
                  <a:srgbClr val="FFFFFF"/>
                </a:solidFill>
              </a:rPr>
              <a:t>Art. 221 </a:t>
            </a:r>
            <a:r>
              <a:rPr lang="pl-PL" sz="2000" dirty="0" err="1">
                <a:solidFill>
                  <a:srgbClr val="FFFFFF"/>
                </a:solidFill>
              </a:rPr>
              <a:t>p.wp</a:t>
            </a:r>
            <a:r>
              <a:rPr lang="pl-PL" sz="2000" dirty="0">
                <a:solidFill>
                  <a:srgbClr val="FFFFFF"/>
                </a:solidFill>
              </a:rPr>
              <a:t>. </a:t>
            </a:r>
            <a:r>
              <a:rPr lang="pl-PL" sz="2000" b="1" dirty="0">
                <a:solidFill>
                  <a:srgbClr val="FFFFFF"/>
                </a:solidFill>
              </a:rPr>
              <a:t>- </a:t>
            </a:r>
            <a:r>
              <a:rPr lang="pl-PL" sz="2000" dirty="0">
                <a:solidFill>
                  <a:srgbClr val="FFFFFF"/>
                </a:solidFill>
              </a:rPr>
              <a:t>Przez uzyskanie prawa z rejestracji nabywa się prawo do wyłącznego korzystania z topografii w sposób zarobkowy lub zawodowy na całym obszarze Rzeczypospolitej Polskiej</a:t>
            </a:r>
          </a:p>
          <a:p>
            <a:pPr marL="0" indent="0">
              <a:lnSpc>
                <a:spcPct val="100000"/>
              </a:lnSpc>
              <a:buNone/>
            </a:pPr>
            <a:endParaRPr lang="pl-PL" sz="2000" dirty="0">
              <a:solidFill>
                <a:srgbClr val="FFFFFF"/>
              </a:solidFill>
            </a:endParaRPr>
          </a:p>
          <a:p>
            <a:pPr marL="0" indent="0">
              <a:lnSpc>
                <a:spcPct val="100000"/>
              </a:lnSpc>
              <a:buNone/>
            </a:pPr>
            <a:r>
              <a:rPr lang="pl-PL" sz="2000" dirty="0">
                <a:solidFill>
                  <a:srgbClr val="FFFFFF"/>
                </a:solidFill>
              </a:rPr>
              <a:t>Ochrona topografii ustaje po </a:t>
            </a:r>
            <a:r>
              <a:rPr lang="pl-PL" sz="2000" b="1" dirty="0">
                <a:solidFill>
                  <a:srgbClr val="FFFFFF"/>
                </a:solidFill>
              </a:rPr>
              <a:t>dziesięciu latach </a:t>
            </a:r>
            <a:r>
              <a:rPr lang="pl-PL" sz="2000" dirty="0">
                <a:solidFill>
                  <a:srgbClr val="FFFFFF"/>
                </a:solidFill>
              </a:rPr>
              <a:t>od:</a:t>
            </a:r>
          </a:p>
          <a:p>
            <a:pPr>
              <a:lnSpc>
                <a:spcPct val="100000"/>
              </a:lnSpc>
              <a:buFontTx/>
              <a:buChar char="-"/>
            </a:pPr>
            <a:r>
              <a:rPr lang="pl-PL" sz="2000" dirty="0">
                <a:solidFill>
                  <a:srgbClr val="FFFFFF"/>
                </a:solidFill>
              </a:rPr>
              <a:t>końca roku kalendarzowego, w którym topografia lub układ scalony zawierający taką topografię był wprowadzony do obrotu, </a:t>
            </a:r>
          </a:p>
          <a:p>
            <a:pPr>
              <a:lnSpc>
                <a:spcPct val="100000"/>
              </a:lnSpc>
              <a:buFontTx/>
              <a:buChar char="-"/>
            </a:pPr>
            <a:r>
              <a:rPr lang="pl-PL" sz="2000" dirty="0">
                <a:solidFill>
                  <a:srgbClr val="FFFFFF"/>
                </a:solidFill>
              </a:rPr>
              <a:t>lub końca roku kalendarzowego, w którym dokonano zgłoszenia topografii w Urzędzie Patentowym, w zależności od tego, który z tych terminów upływa wcześniej.</a:t>
            </a:r>
          </a:p>
        </p:txBody>
      </p:sp>
      <p:pic>
        <p:nvPicPr>
          <p:cNvPr id="5" name="Obraz 4">
            <a:extLst>
              <a:ext uri="{FF2B5EF4-FFF2-40B4-BE49-F238E27FC236}">
                <a16:creationId xmlns:a16="http://schemas.microsoft.com/office/drawing/2014/main" id="{3ECB7175-D372-E3EA-D185-312921904EF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1652" r="22899" b="1"/>
          <a:stretch/>
        </p:blipFill>
        <p:spPr>
          <a:xfrm>
            <a:off x="7611902" y="10"/>
            <a:ext cx="4580097" cy="6857990"/>
          </a:xfrm>
          <a:prstGeom prst="rect">
            <a:avLst/>
          </a:prstGeom>
        </p:spPr>
      </p:pic>
      <p:sp>
        <p:nvSpPr>
          <p:cNvPr id="6" name="pole tekstowe 5">
            <a:extLst>
              <a:ext uri="{FF2B5EF4-FFF2-40B4-BE49-F238E27FC236}">
                <a16:creationId xmlns:a16="http://schemas.microsoft.com/office/drawing/2014/main" id="{EBD1F748-20BD-E117-0019-7A23D0C9C830}"/>
              </a:ext>
            </a:extLst>
          </p:cNvPr>
          <p:cNvSpPr txBox="1"/>
          <p:nvPr/>
        </p:nvSpPr>
        <p:spPr>
          <a:xfrm>
            <a:off x="9952283" y="6657945"/>
            <a:ext cx="2239716"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www.kitchenandresidentialdesign.com/2012/01/if-i-could-turn-back-time-blog-off-post.html">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pl-PL" sz="700">
              <a:solidFill>
                <a:srgbClr val="FFFFFF"/>
              </a:solidFill>
            </a:endParaRPr>
          </a:p>
        </p:txBody>
      </p:sp>
    </p:spTree>
    <p:extLst>
      <p:ext uri="{BB962C8B-B14F-4D97-AF65-F5344CB8AC3E}">
        <p14:creationId xmlns:p14="http://schemas.microsoft.com/office/powerpoint/2010/main" val="726186437"/>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7058768C-6F3F-00E0-2F97-AE6A4AD600F6}"/>
              </a:ext>
            </a:extLst>
          </p:cNvPr>
          <p:cNvSpPr>
            <a:spLocks noGrp="1"/>
          </p:cNvSpPr>
          <p:nvPr>
            <p:ph type="title"/>
          </p:nvPr>
        </p:nvSpPr>
        <p:spPr>
          <a:xfrm>
            <a:off x="878911" y="643468"/>
            <a:ext cx="3177847" cy="1674180"/>
          </a:xfrm>
        </p:spPr>
        <p:txBody>
          <a:bodyPr>
            <a:normAutofit/>
          </a:bodyPr>
          <a:lstStyle/>
          <a:p>
            <a:r>
              <a:rPr lang="pl-PL" sz="4000"/>
              <a:t>Niezależny twórca – </a:t>
            </a:r>
            <a:br>
              <a:rPr lang="pl-PL" sz="4000"/>
            </a:br>
            <a:r>
              <a:rPr lang="pl-PL" sz="4000"/>
              <a:t>art. 219 p.w.p.</a:t>
            </a:r>
          </a:p>
        </p:txBody>
      </p:sp>
      <p:cxnSp>
        <p:nvCxnSpPr>
          <p:cNvPr id="22" name="Straight Connector 2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Obraz 4" descr="Obraz zawierający tekst, tablica suchościerna&#10;&#10;Opis wygenerowany automatycznie">
            <a:extLst>
              <a:ext uri="{FF2B5EF4-FFF2-40B4-BE49-F238E27FC236}">
                <a16:creationId xmlns:a16="http://schemas.microsoft.com/office/drawing/2014/main" id="{AF14683B-240D-900D-5320-FAECC0BCC04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50408" y="333764"/>
            <a:ext cx="6892560" cy="4600783"/>
          </a:xfrm>
          <a:prstGeom prst="rect">
            <a:avLst/>
          </a:prstGeom>
        </p:spPr>
      </p:pic>
      <p:sp>
        <p:nvSpPr>
          <p:cNvPr id="3" name="Symbol zastępczy zawartości 2">
            <a:extLst>
              <a:ext uri="{FF2B5EF4-FFF2-40B4-BE49-F238E27FC236}">
                <a16:creationId xmlns:a16="http://schemas.microsoft.com/office/drawing/2014/main" id="{6031F9D2-14E6-7E55-E168-6902A51F8B50}"/>
              </a:ext>
            </a:extLst>
          </p:cNvPr>
          <p:cNvSpPr>
            <a:spLocks noGrp="1"/>
          </p:cNvSpPr>
          <p:nvPr>
            <p:ph idx="1"/>
          </p:nvPr>
        </p:nvSpPr>
        <p:spPr>
          <a:xfrm>
            <a:off x="801192" y="2911157"/>
            <a:ext cx="6712128" cy="2867491"/>
          </a:xfrm>
        </p:spPr>
        <p:txBody>
          <a:bodyPr>
            <a:normAutofit fontScale="77500" lnSpcReduction="20000"/>
          </a:bodyPr>
          <a:lstStyle/>
          <a:p>
            <a:pPr>
              <a:lnSpc>
                <a:spcPct val="100000"/>
              </a:lnSpc>
            </a:pPr>
            <a:r>
              <a:rPr lang="pl-PL" sz="2800" dirty="0"/>
              <a:t>1. Uprawniony nie może dochodzić swoich praw w odniesieniu do </a:t>
            </a:r>
            <a:r>
              <a:rPr lang="pl-PL" sz="2800" b="1" dirty="0"/>
              <a:t>innej identycznej topografii</a:t>
            </a:r>
            <a:r>
              <a:rPr lang="pl-PL" sz="2800" dirty="0"/>
              <a:t>, jeżeli została ona stworzona niezależnie przez osobę trzecią.</a:t>
            </a:r>
          </a:p>
          <a:p>
            <a:pPr>
              <a:lnSpc>
                <a:spcPct val="100000"/>
              </a:lnSpc>
            </a:pPr>
            <a:r>
              <a:rPr lang="pl-PL" sz="2800" dirty="0"/>
              <a:t>2. Jeżeli dwie topografie są identyczne w całości lub części, domniemywa się, że topografia, która mogła być reprodukcją topografii wcześniej zgłoszonej w Urzędzie Patentowym lub wcześniej jawnie wprowadzonej do obrotu, jest jej reprodukcją.</a:t>
            </a:r>
          </a:p>
          <a:p>
            <a:pPr>
              <a:lnSpc>
                <a:spcPct val="100000"/>
              </a:lnSpc>
            </a:pPr>
            <a:endParaRPr lang="pl-PL" sz="1400" dirty="0"/>
          </a:p>
        </p:txBody>
      </p:sp>
      <p:sp>
        <p:nvSpPr>
          <p:cNvPr id="28" name="Rectangle 2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6" name="pole tekstowe 5">
            <a:extLst>
              <a:ext uri="{FF2B5EF4-FFF2-40B4-BE49-F238E27FC236}">
                <a16:creationId xmlns:a16="http://schemas.microsoft.com/office/drawing/2014/main" id="{C1442FC7-0767-025E-360F-61FC249FE21E}"/>
              </a:ext>
            </a:extLst>
          </p:cNvPr>
          <p:cNvSpPr txBox="1"/>
          <p:nvPr/>
        </p:nvSpPr>
        <p:spPr>
          <a:xfrm>
            <a:off x="9464989" y="5356613"/>
            <a:ext cx="2081018" cy="200055"/>
          </a:xfrm>
          <a:prstGeom prst="rect">
            <a:avLst/>
          </a:prstGeom>
          <a:solidFill>
            <a:srgbClr val="000000"/>
          </a:solidFill>
        </p:spPr>
        <p:txBody>
          <a:bodyPr wrap="square" rtlCol="0">
            <a:spAutoFit/>
          </a:bodyPr>
          <a:lstStyle/>
          <a:p>
            <a:pPr algn="r">
              <a:spcAft>
                <a:spcPts val="600"/>
              </a:spcAft>
            </a:pPr>
            <a:r>
              <a:rPr lang="pl-PL" sz="700" dirty="0">
                <a:solidFill>
                  <a:srgbClr val="FFFFFF"/>
                </a:solidFill>
                <a:hlinkClick r:id="rId3" tooltip="https://www.thebluediamondgallery.com/handwriting/i/independent.html">
                  <a:extLst>
                    <a:ext uri="{A12FA001-AC4F-418D-AE19-62706E023703}">
                      <ahyp:hlinkClr xmlns:ahyp="http://schemas.microsoft.com/office/drawing/2018/hyperlinkcolor" val="tx"/>
                    </a:ext>
                  </a:extLst>
                </a:hlinkClick>
              </a:rPr>
              <a:t>To zdjęcie</a:t>
            </a:r>
            <a:r>
              <a:rPr lang="pl-PL" sz="700" dirty="0">
                <a:solidFill>
                  <a:srgbClr val="FFFFFF"/>
                </a:solidFill>
              </a:rPr>
              <a:t>, autor: Nieznany autor, licencja: </a:t>
            </a:r>
            <a:r>
              <a:rPr lang="pl-PL" sz="700" dirty="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dirty="0">
              <a:solidFill>
                <a:srgbClr val="FFFFFF"/>
              </a:solidFill>
            </a:endParaRPr>
          </a:p>
        </p:txBody>
      </p:sp>
    </p:spTree>
    <p:extLst>
      <p:ext uri="{BB962C8B-B14F-4D97-AF65-F5344CB8AC3E}">
        <p14:creationId xmlns:p14="http://schemas.microsoft.com/office/powerpoint/2010/main" val="389565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89560" y="856180"/>
            <a:ext cx="4560584" cy="1128068"/>
          </a:xfrm>
        </p:spPr>
        <p:txBody>
          <a:bodyPr anchor="ctr">
            <a:normAutofit/>
          </a:bodyPr>
          <a:lstStyle/>
          <a:p>
            <a:r>
              <a:rPr lang="pl-PL" sz="4000"/>
              <a:t>Pierwszeństwo</a:t>
            </a:r>
          </a:p>
        </p:txBody>
      </p:sp>
      <p:sp>
        <p:nvSpPr>
          <p:cNvPr id="3" name="Symbol zastępczy zawartości 2"/>
          <p:cNvSpPr>
            <a:spLocks noGrp="1"/>
          </p:cNvSpPr>
          <p:nvPr>
            <p:ph idx="1"/>
          </p:nvPr>
        </p:nvSpPr>
        <p:spPr>
          <a:xfrm>
            <a:off x="159339" y="1984248"/>
            <a:ext cx="8357339" cy="4873752"/>
          </a:xfrm>
        </p:spPr>
        <p:txBody>
          <a:bodyPr anchor="ctr">
            <a:normAutofit/>
          </a:bodyPr>
          <a:lstStyle/>
          <a:p>
            <a:pPr marL="0" indent="0">
              <a:buNone/>
            </a:pPr>
            <a:r>
              <a:rPr lang="pl-PL" sz="1400" b="1" dirty="0"/>
              <a:t>Możliwa jest sytuacja, w której kilku przedsiębiorców będzie prowadziło podobną działalność i zgłosi np. takie same wynalazki/wzory użytkowe. </a:t>
            </a:r>
          </a:p>
          <a:p>
            <a:pPr marL="0" indent="0">
              <a:buNone/>
            </a:pPr>
            <a:r>
              <a:rPr lang="pl-PL" sz="1400" b="1" dirty="0"/>
              <a:t>Zasada podstawowa:</a:t>
            </a:r>
          </a:p>
          <a:p>
            <a:pPr marL="0" indent="0">
              <a:buNone/>
            </a:pPr>
            <a:r>
              <a:rPr lang="pl-PL" sz="1400" dirty="0"/>
              <a:t>Pierwszeństwo określane jest według </a:t>
            </a:r>
            <a:r>
              <a:rPr lang="pl-PL" sz="1400" b="1" dirty="0"/>
              <a:t>daty zgłoszenia </a:t>
            </a:r>
            <a:r>
              <a:rPr lang="pl-PL" sz="1400" dirty="0"/>
              <a:t>wynalazku, wzoru użytkowego albo wzoru przemysłowego w Urzędzie Patentowym dokonanego w formie wskazanej w przepisach (pisemnej, elektronicznej, telefaksem</a:t>
            </a:r>
          </a:p>
          <a:p>
            <a:pPr marL="0" indent="0">
              <a:buNone/>
            </a:pPr>
            <a:r>
              <a:rPr lang="pl-PL" sz="1400" b="1" dirty="0"/>
              <a:t>Definicja pierwszeństwa:</a:t>
            </a:r>
          </a:p>
          <a:p>
            <a:pPr marL="0" indent="0">
              <a:buNone/>
            </a:pPr>
            <a:r>
              <a:rPr lang="pl-PL" sz="1400" dirty="0"/>
              <a:t>Prawo danego podmiotu (osoby fizycznej lub prawnej) do uzyskania prawa wyłącznego (monopolu) w pierwszej kolejności (przed innymi osobami uprawnionymi do ubiegania się o ochronę). Oznacza się je według daty zgłoszenia np. wynalazku czy znaku towarowego w Urzędzie Patentowym RP albo w innym zagranicznym Urzędzie ds. własności przemysłowej państwa będącego stroną Konwencji paryskiej lub wystawienia wynalazku na określonej wystawie publicznej.</a:t>
            </a:r>
            <a:endParaRPr lang="pl-PL" sz="1400" b="1" dirty="0"/>
          </a:p>
          <a:p>
            <a:pPr marL="0" indent="0">
              <a:buNone/>
            </a:pPr>
            <a:r>
              <a:rPr lang="pl-PL" sz="1400" b="1" dirty="0"/>
              <a:t>Pierwszeństwo jest zbywalne i dziedziczne.</a:t>
            </a:r>
          </a:p>
        </p:txBody>
      </p:sp>
      <p:pic>
        <p:nvPicPr>
          <p:cNvPr id="6" name="Obraz 5" descr="Obraz zawierający tekst&#10;&#10;Opis wygenerowany automatycznie">
            <a:extLst>
              <a:ext uri="{FF2B5EF4-FFF2-40B4-BE49-F238E27FC236}">
                <a16:creationId xmlns:a16="http://schemas.microsoft.com/office/drawing/2014/main" id="{5CE88410-E2D6-278E-952D-09FF0862A2D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063" r="4" b="1002"/>
          <a:stretch/>
        </p:blipFill>
        <p:spPr>
          <a:xfrm>
            <a:off x="8009466" y="0"/>
            <a:ext cx="4182533" cy="4054473"/>
          </a:xfrm>
          <a:prstGeom prst="rect">
            <a:avLst/>
          </a:prstGeom>
        </p:spPr>
      </p:pic>
    </p:spTree>
    <p:extLst>
      <p:ext uri="{BB962C8B-B14F-4D97-AF65-F5344CB8AC3E}">
        <p14:creationId xmlns:p14="http://schemas.microsoft.com/office/powerpoint/2010/main" val="348769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ymbol zastępczy zawartości 4" descr="Obraz zawierający tekst, trzymający, osoba&#10;&#10;Opis wygenerowany automatycznie">
            <a:extLst>
              <a:ext uri="{FF2B5EF4-FFF2-40B4-BE49-F238E27FC236}">
                <a16:creationId xmlns:a16="http://schemas.microsoft.com/office/drawing/2014/main" id="{AF1DF8B0-6212-826A-3E18-F203697B805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3507" b="3204"/>
          <a:stretch/>
        </p:blipFill>
        <p:spPr>
          <a:xfrm>
            <a:off x="20" y="1"/>
            <a:ext cx="12191980" cy="6857999"/>
          </a:xfrm>
          <a:prstGeom prst="rect">
            <a:avLst/>
          </a:prstGeom>
        </p:spPr>
      </p:pic>
      <p:sp>
        <p:nvSpPr>
          <p:cNvPr id="2" name="Tytuł 1">
            <a:extLst>
              <a:ext uri="{FF2B5EF4-FFF2-40B4-BE49-F238E27FC236}">
                <a16:creationId xmlns:a16="http://schemas.microsoft.com/office/drawing/2014/main" id="{A75A7A04-47F9-3ABB-B91E-C06A8F5ED7C6}"/>
              </a:ext>
            </a:extLst>
          </p:cNvPr>
          <p:cNvSpPr>
            <a:spLocks noGrp="1"/>
          </p:cNvSpPr>
          <p:nvPr>
            <p:ph type="title"/>
          </p:nvPr>
        </p:nvSpPr>
        <p:spPr>
          <a:xfrm>
            <a:off x="565150" y="770890"/>
            <a:ext cx="7335835" cy="1268984"/>
          </a:xfrm>
        </p:spPr>
        <p:txBody>
          <a:bodyPr>
            <a:normAutofit/>
          </a:bodyPr>
          <a:lstStyle/>
          <a:p>
            <a:r>
              <a:rPr lang="pl-PL" dirty="0">
                <a:solidFill>
                  <a:schemeClr val="tx1"/>
                </a:solidFill>
                <a:highlight>
                  <a:srgbClr val="FFFF00"/>
                </a:highlight>
              </a:rPr>
              <a:t>Opłaty</a:t>
            </a:r>
          </a:p>
        </p:txBody>
      </p:sp>
      <p:sp>
        <p:nvSpPr>
          <p:cNvPr id="10" name="Content Placeholder 9">
            <a:extLst>
              <a:ext uri="{FF2B5EF4-FFF2-40B4-BE49-F238E27FC236}">
                <a16:creationId xmlns:a16="http://schemas.microsoft.com/office/drawing/2014/main" id="{E719B4AE-E7C2-364E-476D-487BBA4DEA85}"/>
              </a:ext>
            </a:extLst>
          </p:cNvPr>
          <p:cNvSpPr>
            <a:spLocks noGrp="1"/>
          </p:cNvSpPr>
          <p:nvPr>
            <p:ph idx="1"/>
          </p:nvPr>
        </p:nvSpPr>
        <p:spPr>
          <a:xfrm>
            <a:off x="565150" y="2160016"/>
            <a:ext cx="7335835" cy="3601212"/>
          </a:xfrm>
        </p:spPr>
        <p:txBody>
          <a:bodyPr>
            <a:normAutofit/>
          </a:bodyPr>
          <a:lstStyle/>
          <a:p>
            <a:r>
              <a:rPr lang="en-US" dirty="0" err="1">
                <a:highlight>
                  <a:srgbClr val="FFFF00"/>
                </a:highlight>
              </a:rPr>
              <a:t>Jednorazowe</a:t>
            </a:r>
            <a:r>
              <a:rPr lang="en-US" dirty="0">
                <a:highlight>
                  <a:srgbClr val="FFFF00"/>
                </a:highlight>
              </a:rPr>
              <a:t> – </a:t>
            </a:r>
            <a:r>
              <a:rPr lang="en-US" dirty="0" err="1">
                <a:highlight>
                  <a:srgbClr val="FFFF00"/>
                </a:highlight>
              </a:rPr>
              <a:t>zgłoszenia</a:t>
            </a:r>
            <a:r>
              <a:rPr lang="en-US" dirty="0">
                <a:highlight>
                  <a:srgbClr val="FFFF00"/>
                </a:highlight>
              </a:rPr>
              <a:t>, </a:t>
            </a:r>
            <a:r>
              <a:rPr lang="en-US" dirty="0" err="1">
                <a:highlight>
                  <a:srgbClr val="FFFF00"/>
                </a:highlight>
              </a:rPr>
              <a:t>wnioski</a:t>
            </a:r>
            <a:r>
              <a:rPr lang="en-US" dirty="0">
                <a:highlight>
                  <a:srgbClr val="FFFF00"/>
                </a:highlight>
              </a:rPr>
              <a:t>, </a:t>
            </a:r>
            <a:r>
              <a:rPr lang="en-US" dirty="0" err="1">
                <a:highlight>
                  <a:srgbClr val="FFFF00"/>
                </a:highlight>
              </a:rPr>
              <a:t>inne</a:t>
            </a:r>
            <a:r>
              <a:rPr lang="en-US" dirty="0">
                <a:highlight>
                  <a:srgbClr val="FFFF00"/>
                </a:highlight>
              </a:rPr>
              <a:t> </a:t>
            </a:r>
            <a:r>
              <a:rPr lang="en-US" dirty="0" err="1">
                <a:highlight>
                  <a:srgbClr val="FFFF00"/>
                </a:highlight>
              </a:rPr>
              <a:t>czynności</a:t>
            </a:r>
            <a:r>
              <a:rPr lang="en-US" dirty="0">
                <a:highlight>
                  <a:srgbClr val="FFFF00"/>
                </a:highlight>
              </a:rPr>
              <a:t> (</a:t>
            </a:r>
            <a:r>
              <a:rPr lang="en-US" dirty="0" err="1">
                <a:highlight>
                  <a:srgbClr val="FFFF00"/>
                </a:highlight>
              </a:rPr>
              <a:t>m.in</a:t>
            </a:r>
            <a:r>
              <a:rPr lang="en-US" dirty="0">
                <a:highlight>
                  <a:srgbClr val="FFFF00"/>
                </a:highlight>
              </a:rPr>
              <a:t>):</a:t>
            </a:r>
          </a:p>
          <a:p>
            <a:pPr lvl="1"/>
            <a:r>
              <a:rPr lang="en-US" dirty="0">
                <a:highlight>
                  <a:srgbClr val="FFFF00"/>
                </a:highlight>
              </a:rPr>
              <a:t>Za </a:t>
            </a:r>
            <a:r>
              <a:rPr lang="en-US" dirty="0" err="1">
                <a:highlight>
                  <a:srgbClr val="FFFF00"/>
                </a:highlight>
              </a:rPr>
              <a:t>zgłoszenie</a:t>
            </a:r>
            <a:r>
              <a:rPr lang="en-US" dirty="0">
                <a:highlight>
                  <a:srgbClr val="FFFF00"/>
                </a:highlight>
              </a:rPr>
              <a:t> TUS – 250 </a:t>
            </a:r>
            <a:r>
              <a:rPr lang="en-US" dirty="0" err="1">
                <a:highlight>
                  <a:srgbClr val="FFFF00"/>
                </a:highlight>
              </a:rPr>
              <a:t>zł</a:t>
            </a:r>
            <a:endParaRPr lang="en-US" dirty="0">
              <a:highlight>
                <a:srgbClr val="FFFF00"/>
              </a:highlight>
            </a:endParaRPr>
          </a:p>
          <a:p>
            <a:pPr lvl="1"/>
            <a:r>
              <a:rPr lang="en-US" dirty="0">
                <a:highlight>
                  <a:srgbClr val="FFFF00"/>
                </a:highlight>
              </a:rPr>
              <a:t>Od </a:t>
            </a:r>
            <a:r>
              <a:rPr lang="en-US" dirty="0" err="1">
                <a:highlight>
                  <a:srgbClr val="FFFF00"/>
                </a:highlight>
              </a:rPr>
              <a:t>oświaczenia</a:t>
            </a:r>
            <a:r>
              <a:rPr lang="en-US" dirty="0">
                <a:highlight>
                  <a:srgbClr val="FFFF00"/>
                </a:highlight>
              </a:rPr>
              <a:t> o </a:t>
            </a:r>
            <a:r>
              <a:rPr lang="en-US" dirty="0" err="1">
                <a:highlight>
                  <a:srgbClr val="FFFF00"/>
                </a:highlight>
              </a:rPr>
              <a:t>wprowadzaeniu</a:t>
            </a:r>
            <a:r>
              <a:rPr lang="en-US" dirty="0">
                <a:highlight>
                  <a:srgbClr val="FFFF00"/>
                </a:highlight>
              </a:rPr>
              <a:t> TUS do </a:t>
            </a:r>
            <a:r>
              <a:rPr lang="en-US" dirty="0" err="1">
                <a:highlight>
                  <a:srgbClr val="FFFF00"/>
                </a:highlight>
              </a:rPr>
              <a:t>obrotu</a:t>
            </a:r>
            <a:r>
              <a:rPr lang="en-US" dirty="0">
                <a:highlight>
                  <a:srgbClr val="FFFF00"/>
                </a:highlight>
              </a:rPr>
              <a:t> </a:t>
            </a:r>
            <a:r>
              <a:rPr lang="en-US" dirty="0" err="1">
                <a:highlight>
                  <a:srgbClr val="FFFF00"/>
                </a:highlight>
              </a:rPr>
              <a:t>przed</a:t>
            </a:r>
            <a:r>
              <a:rPr lang="en-US" dirty="0">
                <a:highlight>
                  <a:srgbClr val="FFFF00"/>
                </a:highlight>
              </a:rPr>
              <a:t> </a:t>
            </a:r>
            <a:r>
              <a:rPr lang="en-US" dirty="0" err="1">
                <a:highlight>
                  <a:srgbClr val="FFFF00"/>
                </a:highlight>
              </a:rPr>
              <a:t>zgłoszeniem</a:t>
            </a:r>
            <a:r>
              <a:rPr lang="en-US" dirty="0">
                <a:highlight>
                  <a:srgbClr val="FFFF00"/>
                </a:highlight>
              </a:rPr>
              <a:t> – 60 </a:t>
            </a:r>
            <a:r>
              <a:rPr lang="en-US" dirty="0" err="1">
                <a:highlight>
                  <a:srgbClr val="FFFF00"/>
                </a:highlight>
              </a:rPr>
              <a:t>zł</a:t>
            </a:r>
            <a:endParaRPr lang="en-US" dirty="0">
              <a:highlight>
                <a:srgbClr val="FFFF00"/>
              </a:highlight>
            </a:endParaRPr>
          </a:p>
          <a:p>
            <a:r>
              <a:rPr lang="en-US" dirty="0" err="1">
                <a:highlight>
                  <a:srgbClr val="FFFF00"/>
                </a:highlight>
              </a:rPr>
              <a:t>Okresowe</a:t>
            </a:r>
            <a:r>
              <a:rPr lang="en-US" dirty="0">
                <a:highlight>
                  <a:srgbClr val="FFFF00"/>
                </a:highlight>
              </a:rPr>
              <a:t>:</a:t>
            </a:r>
          </a:p>
          <a:p>
            <a:pPr lvl="1"/>
            <a:r>
              <a:rPr lang="en-US" dirty="0">
                <a:highlight>
                  <a:srgbClr val="FFFF00"/>
                </a:highlight>
              </a:rPr>
              <a:t>I </a:t>
            </a:r>
            <a:r>
              <a:rPr lang="en-US" dirty="0" err="1">
                <a:highlight>
                  <a:srgbClr val="FFFF00"/>
                </a:highlight>
              </a:rPr>
              <a:t>okres</a:t>
            </a:r>
            <a:r>
              <a:rPr lang="en-US" dirty="0">
                <a:highlight>
                  <a:srgbClr val="FFFF00"/>
                </a:highlight>
              </a:rPr>
              <a:t> </a:t>
            </a:r>
            <a:r>
              <a:rPr lang="en-US" dirty="0" err="1">
                <a:highlight>
                  <a:srgbClr val="FFFF00"/>
                </a:highlight>
              </a:rPr>
              <a:t>ochronny</a:t>
            </a:r>
            <a:r>
              <a:rPr lang="en-US" dirty="0">
                <a:highlight>
                  <a:srgbClr val="FFFF00"/>
                </a:highlight>
              </a:rPr>
              <a:t> – 550 </a:t>
            </a:r>
            <a:r>
              <a:rPr lang="en-US" dirty="0" err="1">
                <a:highlight>
                  <a:srgbClr val="FFFF00"/>
                </a:highlight>
              </a:rPr>
              <a:t>zł</a:t>
            </a:r>
            <a:r>
              <a:rPr lang="en-US" dirty="0">
                <a:highlight>
                  <a:srgbClr val="FFFF00"/>
                </a:highlight>
              </a:rPr>
              <a:t>. </a:t>
            </a:r>
          </a:p>
          <a:p>
            <a:pPr lvl="1"/>
            <a:r>
              <a:rPr lang="en-US" dirty="0">
                <a:highlight>
                  <a:srgbClr val="FFFF00"/>
                </a:highlight>
              </a:rPr>
              <a:t>II </a:t>
            </a:r>
            <a:r>
              <a:rPr lang="en-US" dirty="0" err="1">
                <a:highlight>
                  <a:srgbClr val="FFFF00"/>
                </a:highlight>
              </a:rPr>
              <a:t>okres</a:t>
            </a:r>
            <a:r>
              <a:rPr lang="en-US" dirty="0">
                <a:highlight>
                  <a:srgbClr val="FFFF00"/>
                </a:highlight>
              </a:rPr>
              <a:t> </a:t>
            </a:r>
            <a:r>
              <a:rPr lang="en-US" dirty="0" err="1">
                <a:highlight>
                  <a:srgbClr val="FFFF00"/>
                </a:highlight>
              </a:rPr>
              <a:t>ochronny</a:t>
            </a:r>
            <a:r>
              <a:rPr lang="en-US" dirty="0">
                <a:highlight>
                  <a:srgbClr val="FFFF00"/>
                </a:highlight>
              </a:rPr>
              <a:t> – 800 </a:t>
            </a:r>
            <a:r>
              <a:rPr lang="en-US" dirty="0" err="1">
                <a:highlight>
                  <a:srgbClr val="FFFF00"/>
                </a:highlight>
              </a:rPr>
              <a:t>zł</a:t>
            </a:r>
            <a:r>
              <a:rPr lang="en-US" dirty="0">
                <a:highlight>
                  <a:srgbClr val="FFFF00"/>
                </a:highlight>
              </a:rPr>
              <a:t>. </a:t>
            </a:r>
          </a:p>
        </p:txBody>
      </p:sp>
      <p:sp>
        <p:nvSpPr>
          <p:cNvPr id="6" name="pole tekstowe 5">
            <a:extLst>
              <a:ext uri="{FF2B5EF4-FFF2-40B4-BE49-F238E27FC236}">
                <a16:creationId xmlns:a16="http://schemas.microsoft.com/office/drawing/2014/main" id="{2A0EF141-A680-9FEE-733B-1BFFCA535B3E}"/>
              </a:ext>
            </a:extLst>
          </p:cNvPr>
          <p:cNvSpPr txBox="1"/>
          <p:nvPr/>
        </p:nvSpPr>
        <p:spPr>
          <a:xfrm>
            <a:off x="9812824" y="6657945"/>
            <a:ext cx="2379176" cy="200055"/>
          </a:xfrm>
          <a:prstGeom prst="rect">
            <a:avLst/>
          </a:prstGeom>
          <a:solidFill>
            <a:srgbClr val="000000"/>
          </a:solidFill>
        </p:spPr>
        <p:txBody>
          <a:bodyPr wrap="none" rtlCol="0">
            <a:spAutoFit/>
          </a:bodyPr>
          <a:lstStyle/>
          <a:p>
            <a:pPr algn="r">
              <a:spcAft>
                <a:spcPts val="600"/>
              </a:spcAft>
            </a:pPr>
            <a:r>
              <a:rPr lang="pl-PL" sz="700">
                <a:solidFill>
                  <a:srgbClr val="FFFFFF"/>
                </a:solidFill>
                <a:hlinkClick r:id="rId3" tooltip="https://www.flickr.com/photos/68751915@N05/6848823919/">
                  <a:extLst>
                    <a:ext uri="{A12FA001-AC4F-418D-AE19-62706E023703}">
                      <ahyp:hlinkClr xmlns:ahyp="http://schemas.microsoft.com/office/drawing/2018/hyperlinkcolor" val="tx"/>
                    </a:ext>
                  </a:extLst>
                </a:hlinkClick>
              </a:rPr>
              <a:t>To zdjęcie</a:t>
            </a:r>
            <a:r>
              <a:rPr lang="pl-PL" sz="700">
                <a:solidFill>
                  <a:srgbClr val="FFFFFF"/>
                </a:solidFill>
              </a:rPr>
              <a:t>, autor: Nieznany autor, licencja: </a:t>
            </a:r>
            <a:r>
              <a:rPr lang="pl-P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l-PL" sz="700">
              <a:solidFill>
                <a:srgbClr val="FFFFFF"/>
              </a:solidFill>
            </a:endParaRPr>
          </a:p>
        </p:txBody>
      </p:sp>
    </p:spTree>
    <p:extLst>
      <p:ext uri="{BB962C8B-B14F-4D97-AF65-F5344CB8AC3E}">
        <p14:creationId xmlns:p14="http://schemas.microsoft.com/office/powerpoint/2010/main" val="10332340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6116569" y="182563"/>
            <a:ext cx="5257798" cy="1807305"/>
          </a:xfrm>
        </p:spPr>
        <p:txBody>
          <a:bodyPr>
            <a:normAutofit/>
          </a:bodyPr>
          <a:lstStyle/>
          <a:p>
            <a:r>
              <a:rPr lang="pl-PL" sz="4100" dirty="0"/>
              <a:t>Projekty racjonalizatorskie - wzmianka</a:t>
            </a:r>
          </a:p>
        </p:txBody>
      </p:sp>
      <p:pic>
        <p:nvPicPr>
          <p:cNvPr id="5" name="Picture 4" descr="Żarówka na żółtym tle z naszkicowanymi promieniami światła i przewodem">
            <a:extLst>
              <a:ext uri="{FF2B5EF4-FFF2-40B4-BE49-F238E27FC236}">
                <a16:creationId xmlns:a16="http://schemas.microsoft.com/office/drawing/2014/main" id="{88D7839A-A5A2-5B9A-FFC3-4AC2257B5730}"/>
              </a:ext>
            </a:extLst>
          </p:cNvPr>
          <p:cNvPicPr>
            <a:picLocks noChangeAspect="1"/>
          </p:cNvPicPr>
          <p:nvPr/>
        </p:nvPicPr>
        <p:blipFill rotWithShape="1">
          <a:blip r:embed="rId2"/>
          <a:srcRect l="44754" r="39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ymbol zastępczy zawartości 2"/>
          <p:cNvSpPr>
            <a:spLocks noGrp="1"/>
          </p:cNvSpPr>
          <p:nvPr>
            <p:ph idx="1"/>
          </p:nvPr>
        </p:nvSpPr>
        <p:spPr>
          <a:xfrm>
            <a:off x="5937337" y="2279737"/>
            <a:ext cx="5736921" cy="4395700"/>
          </a:xfrm>
        </p:spPr>
        <p:txBody>
          <a:bodyPr>
            <a:normAutofit/>
          </a:bodyPr>
          <a:lstStyle/>
          <a:p>
            <a:pPr marL="0" indent="0">
              <a:buNone/>
            </a:pPr>
            <a:r>
              <a:rPr lang="pl-PL" sz="1800" dirty="0"/>
              <a:t>Przedsiębiorcy mogą przewidzieć przyjmowanie projektów racjonalizatorskich na warunkach określonych w ustalanym przez siebie regulaminie racjonalizacji.</a:t>
            </a:r>
          </a:p>
          <a:p>
            <a:r>
              <a:rPr lang="pl-PL" sz="1800" dirty="0"/>
              <a:t>Prawa twórcy projektu racjonalizatorskiego:</a:t>
            </a:r>
          </a:p>
          <a:p>
            <a:pPr marL="0" indent="0">
              <a:buNone/>
            </a:pPr>
            <a:r>
              <a:rPr lang="pl-PL" sz="1800" dirty="0"/>
              <a:t>1) Do wynagrodzenia zgodnie z przyjętym regulaminem;</a:t>
            </a:r>
          </a:p>
          <a:p>
            <a:pPr marL="0" indent="0">
              <a:buNone/>
            </a:pPr>
            <a:r>
              <a:rPr lang="pl-PL" sz="1800" dirty="0"/>
              <a:t>2) Do wymieniania go jako </a:t>
            </a:r>
            <a:r>
              <a:rPr lang="pl-PL" sz="1800" u="sng" dirty="0"/>
              <a:t>twórcy</a:t>
            </a:r>
            <a:r>
              <a:rPr lang="pl-PL" sz="1800" dirty="0"/>
              <a:t> we wszelkich dokumentach.</a:t>
            </a:r>
          </a:p>
          <a:p>
            <a:r>
              <a:rPr lang="pl-PL" sz="1800" dirty="0"/>
              <a:t>Przedsiębiorca może uznać za projekt racjonalizatorski </a:t>
            </a:r>
          </a:p>
          <a:p>
            <a:pPr lvl="1"/>
            <a:r>
              <a:rPr lang="pl-PL" sz="1800" dirty="0"/>
              <a:t>każde rozwiązanie </a:t>
            </a:r>
            <a:r>
              <a:rPr lang="pl-PL" sz="1800" b="1" dirty="0"/>
              <a:t>nadające się do wykorzystania</a:t>
            </a:r>
            <a:r>
              <a:rPr lang="pl-PL" sz="1800" dirty="0"/>
              <a:t>, </a:t>
            </a:r>
          </a:p>
          <a:p>
            <a:pPr lvl="1"/>
            <a:r>
              <a:rPr lang="pl-PL" sz="1800" dirty="0"/>
              <a:t>niebędące wynalazkiem podlegającym opatentowaniu, wzorem użytkowym, wzorem przemysłowym lub topografią układu scalonego.</a:t>
            </a:r>
          </a:p>
          <a:p>
            <a:pPr marL="342900" lvl="1" indent="0">
              <a:buNone/>
            </a:pPr>
            <a:endParaRPr lang="pl-PL" sz="1800" dirty="0"/>
          </a:p>
          <a:p>
            <a:endParaRPr lang="pl-PL" sz="1800" dirty="0"/>
          </a:p>
          <a:p>
            <a:pPr marL="0" indent="0">
              <a:buNone/>
            </a:pPr>
            <a:endParaRPr lang="pl-PL" sz="1800" dirty="0"/>
          </a:p>
          <a:p>
            <a:endParaRPr lang="pl-PL" sz="1800" dirty="0"/>
          </a:p>
        </p:txBody>
      </p:sp>
    </p:spTree>
    <p:extLst>
      <p:ext uri="{BB962C8B-B14F-4D97-AF65-F5344CB8AC3E}">
        <p14:creationId xmlns:p14="http://schemas.microsoft.com/office/powerpoint/2010/main" val="3938260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D7CC5DC-E002-73D4-FF2C-11BA16522AA2}"/>
              </a:ext>
            </a:extLst>
          </p:cNvPr>
          <p:cNvSpPr>
            <a:spLocks noGrp="1"/>
          </p:cNvSpPr>
          <p:nvPr>
            <p:ph type="title"/>
          </p:nvPr>
        </p:nvSpPr>
        <p:spPr>
          <a:xfrm>
            <a:off x="4948404" y="344106"/>
            <a:ext cx="5090945" cy="1807305"/>
          </a:xfrm>
        </p:spPr>
        <p:txBody>
          <a:bodyPr>
            <a:normAutofit fontScale="90000"/>
          </a:bodyPr>
          <a:lstStyle/>
          <a:p>
            <a:r>
              <a:rPr lang="pl-PL" dirty="0"/>
              <a:t>Co może być projektem racjonalizatorskim? </a:t>
            </a:r>
          </a:p>
        </p:txBody>
      </p:sp>
      <p:pic>
        <p:nvPicPr>
          <p:cNvPr id="7" name="Obraz 6" descr="Obraz zawierający tekst, Grafika wektorowa&#10;&#10;Opis wygenerowany automatycznie">
            <a:extLst>
              <a:ext uri="{FF2B5EF4-FFF2-40B4-BE49-F238E27FC236}">
                <a16:creationId xmlns:a16="http://schemas.microsoft.com/office/drawing/2014/main" id="{484A7B2D-3F1F-6B05-287E-07299E2F149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172" r="23937"/>
          <a:stretch/>
        </p:blipFill>
        <p:spPr>
          <a:xfrm>
            <a:off x="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ymbol zastępczy zawartości 2">
            <a:extLst>
              <a:ext uri="{FF2B5EF4-FFF2-40B4-BE49-F238E27FC236}">
                <a16:creationId xmlns:a16="http://schemas.microsoft.com/office/drawing/2014/main" id="{171F481F-EE00-413A-4E9E-368EF7E136E9}"/>
              </a:ext>
            </a:extLst>
          </p:cNvPr>
          <p:cNvSpPr>
            <a:spLocks noGrp="1"/>
          </p:cNvSpPr>
          <p:nvPr>
            <p:ph idx="1"/>
          </p:nvPr>
        </p:nvSpPr>
        <p:spPr>
          <a:xfrm>
            <a:off x="5087008" y="2333296"/>
            <a:ext cx="5960948" cy="4180597"/>
          </a:xfrm>
        </p:spPr>
        <p:txBody>
          <a:bodyPr>
            <a:normAutofit fontScale="85000" lnSpcReduction="20000"/>
          </a:bodyPr>
          <a:lstStyle/>
          <a:p>
            <a:pPr marL="0" indent="0">
              <a:buNone/>
            </a:pPr>
            <a:r>
              <a:rPr lang="pl-PL" sz="2000" dirty="0"/>
              <a:t>Za projekt racjonalizatorski należy uznać pewne innowacyjne rozwiązanie, które </a:t>
            </a:r>
            <a:r>
              <a:rPr lang="pl-PL" sz="2000" b="1" dirty="0"/>
              <a:t>pomaga usprawnić procesy dowolnego rodzaju</a:t>
            </a:r>
            <a:r>
              <a:rPr lang="pl-PL" sz="2000" dirty="0"/>
              <a:t>, procesy biznesowe w przedsiębiorstwie. </a:t>
            </a:r>
          </a:p>
          <a:p>
            <a:pPr marL="0" indent="0">
              <a:buNone/>
            </a:pPr>
            <a:r>
              <a:rPr lang="pl-PL" sz="2000" dirty="0"/>
              <a:t>Może chodzić o rozwiązania o charakterze:</a:t>
            </a:r>
          </a:p>
          <a:p>
            <a:pPr lvl="1"/>
            <a:r>
              <a:rPr lang="pl-PL" sz="2000" dirty="0"/>
              <a:t> technicznym, </a:t>
            </a:r>
          </a:p>
          <a:p>
            <a:pPr lvl="1"/>
            <a:r>
              <a:rPr lang="pl-PL" sz="2000" dirty="0"/>
              <a:t>produkcyjnym, </a:t>
            </a:r>
          </a:p>
          <a:p>
            <a:pPr lvl="1"/>
            <a:r>
              <a:rPr lang="pl-PL" sz="2000" dirty="0"/>
              <a:t>logistycznym, </a:t>
            </a:r>
          </a:p>
          <a:p>
            <a:pPr lvl="1"/>
            <a:r>
              <a:rPr lang="pl-PL" sz="2000" dirty="0"/>
              <a:t>gospodarczym, </a:t>
            </a:r>
          </a:p>
          <a:p>
            <a:pPr lvl="1"/>
            <a:r>
              <a:rPr lang="pl-PL" sz="2000" dirty="0"/>
              <a:t>organizacyjnym,</a:t>
            </a:r>
          </a:p>
          <a:p>
            <a:pPr lvl="1"/>
            <a:r>
              <a:rPr lang="pl-PL" sz="2000" dirty="0"/>
              <a:t> mogą to być zasady i metody przeprowadzenia procesów myślowych, </a:t>
            </a:r>
          </a:p>
          <a:p>
            <a:pPr lvl="1"/>
            <a:r>
              <a:rPr lang="pl-PL" sz="2000" dirty="0"/>
              <a:t>rozegrania gier </a:t>
            </a:r>
          </a:p>
          <a:p>
            <a:pPr lvl="1"/>
            <a:r>
              <a:rPr lang="pl-PL" sz="2000" dirty="0"/>
              <a:t>sposoby przedstawiania informacji, </a:t>
            </a:r>
          </a:p>
          <a:p>
            <a:endParaRPr lang="pl-PL" sz="2000" dirty="0"/>
          </a:p>
        </p:txBody>
      </p:sp>
    </p:spTree>
    <p:extLst>
      <p:ext uri="{BB962C8B-B14F-4D97-AF65-F5344CB8AC3E}">
        <p14:creationId xmlns:p14="http://schemas.microsoft.com/office/powerpoint/2010/main" val="38981397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ymbol zastępczy zawartości 6" descr="Obraz zawierający tekst, zrzut ekranu, Czcionka, numer&#10;&#10;Opis wygenerowany automatycznie">
            <a:extLst>
              <a:ext uri="{FF2B5EF4-FFF2-40B4-BE49-F238E27FC236}">
                <a16:creationId xmlns:a16="http://schemas.microsoft.com/office/drawing/2014/main" id="{ECD5357C-0FA8-DFD2-65FC-5657CA3FE731}"/>
              </a:ext>
            </a:extLst>
          </p:cNvPr>
          <p:cNvPicPr>
            <a:picLocks noChangeAspect="1"/>
          </p:cNvPicPr>
          <p:nvPr/>
        </p:nvPicPr>
        <p:blipFill rotWithShape="1">
          <a:blip r:embed="rId2"/>
          <a:srcRect r="5085"/>
          <a:stretch/>
        </p:blipFill>
        <p:spPr>
          <a:xfrm>
            <a:off x="633999" y="640081"/>
            <a:ext cx="6909801" cy="5314406"/>
          </a:xfrm>
          <a:prstGeom prst="rect">
            <a:avLst/>
          </a:prstGeom>
        </p:spPr>
      </p:pic>
      <p:cxnSp>
        <p:nvCxnSpPr>
          <p:cNvPr id="56"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50">
            <a:extLst>
              <a:ext uri="{FF2B5EF4-FFF2-40B4-BE49-F238E27FC236}">
                <a16:creationId xmlns:a16="http://schemas.microsoft.com/office/drawing/2014/main" id="{9867248F-2EC5-5C34-7028-33E662E86BBA}"/>
              </a:ext>
            </a:extLst>
          </p:cNvPr>
          <p:cNvSpPr>
            <a:spLocks noGrp="1"/>
          </p:cNvSpPr>
          <p:nvPr>
            <p:ph idx="1"/>
          </p:nvPr>
        </p:nvSpPr>
        <p:spPr>
          <a:xfrm>
            <a:off x="7801911" y="5282020"/>
            <a:ext cx="3607110" cy="1062316"/>
          </a:xfrm>
        </p:spPr>
        <p:txBody>
          <a:bodyPr>
            <a:normAutofit/>
          </a:bodyPr>
          <a:lstStyle/>
          <a:p>
            <a:r>
              <a:rPr lang="en-US" sz="1400" dirty="0" err="1"/>
              <a:t>Źródło</a:t>
            </a:r>
            <a:r>
              <a:rPr lang="en-US" sz="1400" dirty="0"/>
              <a:t> </a:t>
            </a:r>
            <a:r>
              <a:rPr lang="en-US" sz="1400" dirty="0" err="1"/>
              <a:t>grafiki</a:t>
            </a:r>
            <a:r>
              <a:rPr lang="en-US" sz="1400" dirty="0"/>
              <a:t>: </a:t>
            </a:r>
            <a:r>
              <a:rPr lang="en-US" sz="1400" dirty="0">
                <a:hlinkClick r:id="rId3"/>
              </a:rPr>
              <a:t>https://allinonebyplucek.blogspot.com/2021/01/prawo-autorskie-i-gospodarcze-wasnosc.html</a:t>
            </a:r>
            <a:r>
              <a:rPr lang="en-US" sz="1400" dirty="0"/>
              <a:t> [</a:t>
            </a:r>
            <a:r>
              <a:rPr lang="en-US" sz="1400" dirty="0" err="1"/>
              <a:t>dostęp</a:t>
            </a:r>
            <a:r>
              <a:rPr lang="en-US" sz="1400" dirty="0"/>
              <a:t>: 14.03.2024 r.]</a:t>
            </a:r>
          </a:p>
        </p:txBody>
      </p:sp>
      <p:sp>
        <p:nvSpPr>
          <p:cNvPr id="58" name="Rectangle 57">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8" name="pole tekstowe 7">
            <a:extLst>
              <a:ext uri="{FF2B5EF4-FFF2-40B4-BE49-F238E27FC236}">
                <a16:creationId xmlns:a16="http://schemas.microsoft.com/office/drawing/2014/main" id="{BD3D43CF-E70E-633C-6468-FE9D824D6B97}"/>
              </a:ext>
            </a:extLst>
          </p:cNvPr>
          <p:cNvSpPr txBox="1"/>
          <p:nvPr/>
        </p:nvSpPr>
        <p:spPr>
          <a:xfrm>
            <a:off x="7661189" y="1532238"/>
            <a:ext cx="3888554" cy="3416320"/>
          </a:xfrm>
          <a:prstGeom prst="rect">
            <a:avLst/>
          </a:prstGeom>
          <a:noFill/>
        </p:spPr>
        <p:txBody>
          <a:bodyPr wrap="square" rtlCol="0">
            <a:spAutoFit/>
          </a:bodyPr>
          <a:lstStyle/>
          <a:p>
            <a:r>
              <a:rPr lang="pl-PL" dirty="0">
                <a:latin typeface="Wingdings" pitchFamily="2" charset="0"/>
              </a:rPr>
              <a:t>  </a:t>
            </a:r>
            <a:r>
              <a:rPr lang="pl-PL" dirty="0">
                <a:latin typeface="Calibri" panose="020F0502020204030204" pitchFamily="34" charset="0"/>
                <a:cs typeface="Calibri" panose="020F0502020204030204" pitchFamily="34" charset="0"/>
              </a:rPr>
              <a:t>okres 1 – lata 1-3, kolejne okresy roczne (max 20)</a:t>
            </a:r>
          </a:p>
          <a:p>
            <a:endParaRPr lang="pl-PL" dirty="0">
              <a:latin typeface="Calibri" panose="020F0502020204030204" pitchFamily="34" charset="0"/>
              <a:cs typeface="Calibri" panose="020F0502020204030204" pitchFamily="34" charset="0"/>
            </a:endParaRPr>
          </a:p>
          <a:p>
            <a:r>
              <a:rPr lang="pl-PL" dirty="0">
                <a:latin typeface="Wingdings" pitchFamily="2" charset="0"/>
                <a:cs typeface="Calibri" panose="020F0502020204030204" pitchFamily="34" charset="0"/>
              </a:rPr>
              <a:t></a:t>
            </a:r>
            <a:r>
              <a:rPr lang="pl-PL" dirty="0">
                <a:latin typeface="Calibri" panose="020F0502020204030204" pitchFamily="34" charset="0"/>
                <a:cs typeface="Calibri" panose="020F0502020204030204" pitchFamily="34" charset="0"/>
              </a:rPr>
              <a:t> okresy 3-2-3-2</a:t>
            </a:r>
          </a:p>
          <a:p>
            <a:endParaRPr lang="pl-PL" dirty="0">
              <a:latin typeface="Calibri" panose="020F0502020204030204" pitchFamily="34" charset="0"/>
              <a:cs typeface="Calibri" panose="020F0502020204030204" pitchFamily="34" charset="0"/>
            </a:endParaRPr>
          </a:p>
          <a:p>
            <a:endParaRPr lang="pl-PL" dirty="0">
              <a:latin typeface="Calibri" panose="020F0502020204030204" pitchFamily="34" charset="0"/>
              <a:cs typeface="Calibri" panose="020F0502020204030204" pitchFamily="34" charset="0"/>
            </a:endParaRPr>
          </a:p>
          <a:p>
            <a:r>
              <a:rPr lang="pl-PL" dirty="0">
                <a:latin typeface="Wingdings" pitchFamily="2" charset="0"/>
                <a:cs typeface="Calibri" panose="020F0502020204030204" pitchFamily="34" charset="0"/>
              </a:rPr>
              <a:t></a:t>
            </a:r>
            <a:r>
              <a:rPr lang="pl-PL" dirty="0">
                <a:latin typeface="Calibri" panose="020F0502020204030204" pitchFamily="34" charset="0"/>
                <a:cs typeface="Calibri" panose="020F0502020204030204" pitchFamily="34" charset="0"/>
              </a:rPr>
              <a:t> 5 lat + pozostały okres wg. Art. 220 </a:t>
            </a:r>
            <a:r>
              <a:rPr lang="pl-PL" dirty="0" err="1">
                <a:latin typeface="Calibri" panose="020F0502020204030204" pitchFamily="34" charset="0"/>
                <a:cs typeface="Calibri" panose="020F0502020204030204" pitchFamily="34" charset="0"/>
              </a:rPr>
              <a:t>pwp</a:t>
            </a:r>
            <a:r>
              <a:rPr lang="pl-PL" dirty="0">
                <a:latin typeface="Calibri" panose="020F0502020204030204" pitchFamily="34" charset="0"/>
                <a:cs typeface="Calibri" panose="020F0502020204030204" pitchFamily="34" charset="0"/>
              </a:rPr>
              <a:t> (max. 10)</a:t>
            </a:r>
          </a:p>
          <a:p>
            <a:endParaRPr lang="pl-PL" dirty="0">
              <a:latin typeface="Calibri" panose="020F0502020204030204" pitchFamily="34" charset="0"/>
              <a:cs typeface="Calibri" panose="020F0502020204030204" pitchFamily="34" charset="0"/>
            </a:endParaRPr>
          </a:p>
          <a:p>
            <a:r>
              <a:rPr lang="pl-PL" dirty="0">
                <a:latin typeface="Wingdings" pitchFamily="2" charset="0"/>
                <a:cs typeface="Calibri" panose="020F0502020204030204" pitchFamily="34" charset="0"/>
              </a:rPr>
              <a:t></a:t>
            </a:r>
            <a:r>
              <a:rPr lang="pl-PL" dirty="0">
                <a:latin typeface="Calibri" panose="020F0502020204030204" pitchFamily="34" charset="0"/>
                <a:cs typeface="Calibri" panose="020F0502020204030204" pitchFamily="34" charset="0"/>
              </a:rPr>
              <a:t> 5 x 5 lat</a:t>
            </a:r>
          </a:p>
          <a:p>
            <a:endParaRPr lang="pl-PL" dirty="0">
              <a:latin typeface="Calibri" panose="020F0502020204030204" pitchFamily="34" charset="0"/>
              <a:cs typeface="Calibri" panose="020F0502020204030204" pitchFamily="34" charset="0"/>
            </a:endParaRPr>
          </a:p>
          <a:p>
            <a:r>
              <a:rPr lang="pl-PL" dirty="0">
                <a:latin typeface="Wingdings" pitchFamily="2" charset="0"/>
                <a:cs typeface="Calibri" panose="020F0502020204030204" pitchFamily="34" charset="0"/>
              </a:rPr>
              <a:t></a:t>
            </a:r>
            <a:r>
              <a:rPr lang="pl-PL" dirty="0">
                <a:latin typeface="Calibri" panose="020F0502020204030204" pitchFamily="34" charset="0"/>
                <a:cs typeface="Calibri" panose="020F0502020204030204" pitchFamily="34" charset="0"/>
              </a:rPr>
              <a:t> wielokrotnie</a:t>
            </a:r>
            <a:endParaRPr lang="pl-PL" dirty="0"/>
          </a:p>
        </p:txBody>
      </p:sp>
    </p:spTree>
    <p:extLst>
      <p:ext uri="{BB962C8B-B14F-4D97-AF65-F5344CB8AC3E}">
        <p14:creationId xmlns:p14="http://schemas.microsoft.com/office/powerpoint/2010/main" val="2771967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5888E5-0D51-C956-EAE0-8E08FAD7ED07}"/>
              </a:ext>
            </a:extLst>
          </p:cNvPr>
          <p:cNvPicPr>
            <a:picLocks noChangeAspect="1"/>
          </p:cNvPicPr>
          <p:nvPr/>
        </p:nvPicPr>
        <p:blipFill rotWithShape="1">
          <a:blip r:embed="rId2">
            <a:duotone>
              <a:schemeClr val="bg2">
                <a:shade val="45000"/>
                <a:satMod val="135000"/>
              </a:schemeClr>
              <a:prstClr val="white"/>
            </a:duotone>
          </a:blip>
          <a:srcRect l="9091" b="20719"/>
          <a:stretch/>
        </p:blipFill>
        <p:spPr>
          <a:xfrm>
            <a:off x="20" y="10"/>
            <a:ext cx="12191980" cy="6857990"/>
          </a:xfrm>
          <a:prstGeom prst="rect">
            <a:avLst/>
          </a:prstGeom>
        </p:spPr>
      </p:pic>
      <p:sp>
        <p:nvSpPr>
          <p:cNvPr id="2" name="Tytuł 1"/>
          <p:cNvSpPr>
            <a:spLocks noGrp="1"/>
          </p:cNvSpPr>
          <p:nvPr>
            <p:ph type="title"/>
          </p:nvPr>
        </p:nvSpPr>
        <p:spPr>
          <a:xfrm>
            <a:off x="838200" y="365125"/>
            <a:ext cx="10515600" cy="1325563"/>
          </a:xfrm>
        </p:spPr>
        <p:txBody>
          <a:bodyPr>
            <a:normAutofit/>
          </a:bodyPr>
          <a:lstStyle/>
          <a:p>
            <a:r>
              <a:rPr lang="pl-PL" dirty="0"/>
              <a:t>Tytuły ochronne – art. 6 </a:t>
            </a:r>
            <a:r>
              <a:rPr lang="pl-PL" dirty="0" err="1"/>
              <a:t>p.w.p</a:t>
            </a:r>
            <a:r>
              <a:rPr lang="pl-PL" dirty="0"/>
              <a:t>.</a:t>
            </a:r>
          </a:p>
        </p:txBody>
      </p:sp>
      <p:graphicFrame>
        <p:nvGraphicFramePr>
          <p:cNvPr id="4" name="Symbol zastępczy zawartości 3">
            <a:extLst>
              <a:ext uri="{FF2B5EF4-FFF2-40B4-BE49-F238E27FC236}">
                <a16:creationId xmlns:a16="http://schemas.microsoft.com/office/drawing/2014/main" id="{573C1D62-4438-B223-6531-EE11A99C8AF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495808"/>
      </p:ext>
    </p:extLst>
  </p:cSld>
  <p:clrMapOvr>
    <a:masterClrMapping/>
  </p:clrMapOvr>
</p:sld>
</file>

<file path=ppt/theme/theme1.xml><?xml version="1.0" encoding="utf-8"?>
<a:theme xmlns:a="http://schemas.openxmlformats.org/drawingml/2006/main" name="RetrospectVTI">
  <a:themeElements>
    <a:clrScheme name="AnalogousFromRegularSeedLeftStep">
      <a:dk1>
        <a:srgbClr val="000000"/>
      </a:dk1>
      <a:lt1>
        <a:srgbClr val="FFFFFF"/>
      </a:lt1>
      <a:dk2>
        <a:srgbClr val="1B2B30"/>
      </a:dk2>
      <a:lt2>
        <a:srgbClr val="F0F1F3"/>
      </a:lt2>
      <a:accent1>
        <a:srgbClr val="B6A020"/>
      </a:accent1>
      <a:accent2>
        <a:srgbClr val="D56A17"/>
      </a:accent2>
      <a:accent3>
        <a:srgbClr val="E72D29"/>
      </a:accent3>
      <a:accent4>
        <a:srgbClr val="D51763"/>
      </a:accent4>
      <a:accent5>
        <a:srgbClr val="E729C4"/>
      </a:accent5>
      <a:accent6>
        <a:srgbClr val="A917D5"/>
      </a:accent6>
      <a:hlink>
        <a:srgbClr val="5D6CC9"/>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472</TotalTime>
  <Words>6955</Words>
  <Application>Microsoft Macintosh PowerPoint</Application>
  <PresentationFormat>Panoramiczny</PresentationFormat>
  <Paragraphs>544</Paragraphs>
  <Slides>83</Slides>
  <Notes>2</Notes>
  <HiddenSlides>0</HiddenSlides>
  <MMClips>0</MMClips>
  <ScaleCrop>false</ScaleCrop>
  <HeadingPairs>
    <vt:vector size="6" baseType="variant">
      <vt:variant>
        <vt:lpstr>Używane czcionki</vt:lpstr>
      </vt:variant>
      <vt:variant>
        <vt:i4>9</vt:i4>
      </vt:variant>
      <vt:variant>
        <vt:lpstr>Motyw</vt:lpstr>
      </vt:variant>
      <vt:variant>
        <vt:i4>1</vt:i4>
      </vt:variant>
      <vt:variant>
        <vt:lpstr>Tytuły slajdów</vt:lpstr>
      </vt:variant>
      <vt:variant>
        <vt:i4>83</vt:i4>
      </vt:variant>
    </vt:vector>
  </HeadingPairs>
  <TitlesOfParts>
    <vt:vector size="93" baseType="lpstr">
      <vt:lpstr>Arial</vt:lpstr>
      <vt:lpstr>Calibri</vt:lpstr>
      <vt:lpstr>Helvetica</vt:lpstr>
      <vt:lpstr>Lato</vt:lpstr>
      <vt:lpstr>Noto Serif</vt:lpstr>
      <vt:lpstr>Rubik</vt:lpstr>
      <vt:lpstr>Tw Cen MT</vt:lpstr>
      <vt:lpstr>Verdana</vt:lpstr>
      <vt:lpstr>Wingdings</vt:lpstr>
      <vt:lpstr>RetrospectVTI</vt:lpstr>
      <vt:lpstr>Ochrona własności przemysłowej</vt:lpstr>
      <vt:lpstr>Przydatne linki:</vt:lpstr>
      <vt:lpstr>Zakres regulacji ustawy z dnia 30.06.2000 r. - Prawo własności przemysłowej: </vt:lpstr>
      <vt:lpstr>Ustawa z dnia 30 czerwca 2000 r.   Prawo własności przemysłowej </vt:lpstr>
      <vt:lpstr>Zadania Urzędu Patentowego –  art. 261 ust. 1 i 2 p.wp.</vt:lpstr>
      <vt:lpstr>Katalog Dóbr Własności Przemysłowej  i źródła ochrony</vt:lpstr>
      <vt:lpstr>Przedmiot ochrony:</vt:lpstr>
      <vt:lpstr>Pierwszeństwo</vt:lpstr>
      <vt:lpstr>Tytuły ochronne – art. 6 p.w.p.</vt:lpstr>
      <vt:lpstr>Korzyści z uzyskania ochrony prawnej</vt:lpstr>
      <vt:lpstr>ZNAKI TOWAROWE</vt:lpstr>
      <vt:lpstr>DO CZEGO SŁUŻY ZNAK TOWAROWY?</vt:lpstr>
      <vt:lpstr>ZNAK TOWAROWY MUSI</vt:lpstr>
      <vt:lpstr>Zdolność odróżniająca</vt:lpstr>
      <vt:lpstr>Rodzaje znaków towarowych - Forma przedstawienia</vt:lpstr>
      <vt:lpstr>Rodzaje znaków - Stopień znajomości znaków</vt:lpstr>
      <vt:lpstr>OCHRONA ZNAKÓW TOWAROWYCH:</vt:lpstr>
      <vt:lpstr>Procedura rejestracji </vt:lpstr>
      <vt:lpstr>Klasyfikacja nicejska</vt:lpstr>
      <vt:lpstr>Wybrane przeszkody udzielenia prawa ochronnego</vt:lpstr>
      <vt:lpstr>Odmowa rejestracji - przykłady</vt:lpstr>
      <vt:lpstr>Względne przesłanki odmowy – art. 1321 p.w.p. – podnoszone w sprzeciwie</vt:lpstr>
      <vt:lpstr>Opłaty – system krajowy</vt:lpstr>
      <vt:lpstr>WYNALAZEK</vt:lpstr>
      <vt:lpstr>Zdolność patentowa </vt:lpstr>
      <vt:lpstr>Charakter techniczny</vt:lpstr>
      <vt:lpstr>Nowość</vt:lpstr>
      <vt:lpstr>Nowość </vt:lpstr>
      <vt:lpstr>Poziom wynalazczy</vt:lpstr>
      <vt:lpstr>Przemysłowe zastosowanie</vt:lpstr>
      <vt:lpstr>Uprawnienia wynikające z patentu</vt:lpstr>
      <vt:lpstr>Wyłączenia</vt:lpstr>
      <vt:lpstr>Wyłączenia spod ochrony patentowej</vt:lpstr>
      <vt:lpstr>Kategorie wynalazków</vt:lpstr>
      <vt:lpstr>Terytorialność ochrony patentowej </vt:lpstr>
      <vt:lpstr>Etapy postępowania w sprawie rejestracji wynalazku w urzędzie patentowym RP</vt:lpstr>
      <vt:lpstr>Warunki ochrony prawnej wynalazku – podsumowanie </vt:lpstr>
      <vt:lpstr>WZÓR UŻYTKOWY I WZÓR PRZEMYSŁOWY</vt:lpstr>
      <vt:lpstr>Wzór użytkowy </vt:lpstr>
      <vt:lpstr>Wzór Użytkowy a Wynalazek</vt:lpstr>
      <vt:lpstr>Wynalazek a wzór użytkowy</vt:lpstr>
      <vt:lpstr>Typy rozwiązań chronionych wzorami użytkowymi</vt:lpstr>
      <vt:lpstr>WZÓR UŻYTKOWY – treść praw ochronnych i czas ochrony</vt:lpstr>
      <vt:lpstr>Prezentacja programu PowerPoint</vt:lpstr>
      <vt:lpstr>Wzór przemysłowy </vt:lpstr>
      <vt:lpstr>Przykłady – kategorie produktów</vt:lpstr>
      <vt:lpstr>Warunki ochrony wzoru przemysłowego</vt:lpstr>
      <vt:lpstr>Zdolność rejestrowa wzorów przemysłowych</vt:lpstr>
      <vt:lpstr>NOWOŚĆ</vt:lpstr>
      <vt:lpstr>Indywidualny charakter</vt:lpstr>
      <vt:lpstr>Ochrona wzorów przemysłowych</vt:lpstr>
      <vt:lpstr>Opłaty </vt:lpstr>
      <vt:lpstr>Spór o wzór</vt:lpstr>
      <vt:lpstr>Rozstrzygnięcie, Odwołanie i Rozstrzygnięcie odwołania</vt:lpstr>
      <vt:lpstr>Wspólnotowy wzór przemysłowy</vt:lpstr>
      <vt:lpstr>Niezarejestrowany  wspólnotowy wzór przemysłowy </vt:lpstr>
      <vt:lpstr>Wzór użytkowy i przemysłowy </vt:lpstr>
      <vt:lpstr>Oznaczenia geograficzne</vt:lpstr>
      <vt:lpstr>Pojęcie oznaczenia geograficznego</vt:lpstr>
      <vt:lpstr>Elementy pojęcia</vt:lpstr>
      <vt:lpstr>Rodzaje oznaczeń geograficznych w świetle PWP:</vt:lpstr>
      <vt:lpstr>Procedura rejestracji</vt:lpstr>
      <vt:lpstr>Procedura unijna – kategorie nazw objętych ochroną </vt:lpstr>
      <vt:lpstr>Chroniona nazwa pochodzenia</vt:lpstr>
      <vt:lpstr>Chronione oznaczenie geograficzne</vt:lpstr>
      <vt:lpstr>Według Rozporządzenia Parlamentu Europejskiego i Rady (UE) nr 1151/2012  Chronione Nazwy Pochodzenia i Chronione Oznaczenia Geograficzne mogą być zarejestrowane na następujące produkty rolne i środki spożywcze: </vt:lpstr>
      <vt:lpstr>Gwarantowana Tradycyjna Specjalność</vt:lpstr>
      <vt:lpstr>Związek oznaczenia z miejscem pochodzenia</vt:lpstr>
      <vt:lpstr>Procedura krajowa PWP - Podmiot zgłaszający </vt:lpstr>
      <vt:lpstr>Procedura rejestracji przed UP RP</vt:lpstr>
      <vt:lpstr>Oznaczenia geograficzne a inne przedmioty p.w.p.</vt:lpstr>
      <vt:lpstr>Topografie układów scalonych </vt:lpstr>
      <vt:lpstr>Pojęcie topografii i układu scalonego</vt:lpstr>
      <vt:lpstr>Przykłady topografii układów scalonych</vt:lpstr>
      <vt:lpstr>Cechy topografii układów scalonych</vt:lpstr>
      <vt:lpstr>Wymóg oryginalności – art. 198 p.w.p.</vt:lpstr>
      <vt:lpstr>Wyłączania</vt:lpstr>
      <vt:lpstr>Prawo z rejestracji topografii układu scalonego</vt:lpstr>
      <vt:lpstr>Niezależny twórca –  art. 219 p.w.p.</vt:lpstr>
      <vt:lpstr>Opłaty</vt:lpstr>
      <vt:lpstr>Projekty racjonalizatorskie - wzmianka</vt:lpstr>
      <vt:lpstr>Co może być projektem racjonalizatorskim? </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Własność przemysłowa</dc:title>
  <dc:creator>Agnieszka Kwiecień-Madej</dc:creator>
  <cp:lastModifiedBy>Agnieszka Kwiecień-Madej</cp:lastModifiedBy>
  <cp:revision>24</cp:revision>
  <dcterms:created xsi:type="dcterms:W3CDTF">2021-04-19T09:52:28Z</dcterms:created>
  <dcterms:modified xsi:type="dcterms:W3CDTF">2024-04-24T06:20:10Z</dcterms:modified>
</cp:coreProperties>
</file>